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ppt/notesSlides/notesSlide158.xml" ContentType="application/vnd.openxmlformats-officedocument.presentationml.notesSlide+xml"/>
  <Override PartName="/ppt/notesSlides/notesSlide159.xml" ContentType="application/vnd.openxmlformats-officedocument.presentationml.notesSlide+xml"/>
  <Override PartName="/ppt/notesSlides/notesSlide160.xml" ContentType="application/vnd.openxmlformats-officedocument.presentationml.notesSlide+xml"/>
  <Override PartName="/ppt/notesSlides/notesSlide161.xml" ContentType="application/vnd.openxmlformats-officedocument.presentationml.notesSlide+xml"/>
  <Override PartName="/ppt/notesSlides/notesSlide162.xml" ContentType="application/vnd.openxmlformats-officedocument.presentationml.notesSlide+xml"/>
  <Override PartName="/ppt/notesSlides/notesSlide163.xml" ContentType="application/vnd.openxmlformats-officedocument.presentationml.notesSlide+xml"/>
  <Override PartName="/ppt/notesSlides/notesSlide164.xml" ContentType="application/vnd.openxmlformats-officedocument.presentationml.notesSlide+xml"/>
  <Override PartName="/ppt/notesSlides/notesSlide165.xml" ContentType="application/vnd.openxmlformats-officedocument.presentationml.notesSlide+xml"/>
  <Override PartName="/ppt/notesSlides/notesSlide166.xml" ContentType="application/vnd.openxmlformats-officedocument.presentationml.notesSlide+xml"/>
  <Override PartName="/ppt/notesSlides/notesSlide167.xml" ContentType="application/vnd.openxmlformats-officedocument.presentationml.notesSlide+xml"/>
  <Override PartName="/ppt/notesSlides/notesSlide168.xml" ContentType="application/vnd.openxmlformats-officedocument.presentationml.notesSlide+xml"/>
  <Override PartName="/ppt/notesSlides/notesSlide169.xml" ContentType="application/vnd.openxmlformats-officedocument.presentationml.notesSlide+xml"/>
  <Override PartName="/ppt/notesSlides/notesSlide170.xml" ContentType="application/vnd.openxmlformats-officedocument.presentationml.notesSlide+xml"/>
  <Override PartName="/ppt/notesSlides/notesSlide171.xml" ContentType="application/vnd.openxmlformats-officedocument.presentationml.notesSlide+xml"/>
  <Override PartName="/ppt/notesSlides/notesSlide172.xml" ContentType="application/vnd.openxmlformats-officedocument.presentationml.notesSlide+xml"/>
  <Override PartName="/ppt/notesSlides/notesSlide173.xml" ContentType="application/vnd.openxmlformats-officedocument.presentationml.notesSlide+xml"/>
  <Override PartName="/ppt/notesSlides/notesSlide174.xml" ContentType="application/vnd.openxmlformats-officedocument.presentationml.notesSlide+xml"/>
  <Override PartName="/ppt/notesSlides/notesSlide175.xml" ContentType="application/vnd.openxmlformats-officedocument.presentationml.notesSlide+xml"/>
  <Override PartName="/ppt/notesSlides/notesSlide176.xml" ContentType="application/vnd.openxmlformats-officedocument.presentationml.notesSlide+xml"/>
  <Override PartName="/ppt/notesSlides/notesSlide177.xml" ContentType="application/vnd.openxmlformats-officedocument.presentationml.notesSlide+xml"/>
  <Override PartName="/ppt/notesSlides/notesSlide178.xml" ContentType="application/vnd.openxmlformats-officedocument.presentationml.notesSlide+xml"/>
  <Override PartName="/ppt/notesSlides/notesSlide179.xml" ContentType="application/vnd.openxmlformats-officedocument.presentationml.notesSlide+xml"/>
  <Override PartName="/ppt/notesSlides/notesSlide180.xml" ContentType="application/vnd.openxmlformats-officedocument.presentationml.notesSlide+xml"/>
  <Override PartName="/ppt/notesSlides/notesSlide181.xml" ContentType="application/vnd.openxmlformats-officedocument.presentationml.notesSlide+xml"/>
  <Override PartName="/ppt/notesSlides/notesSlide182.xml" ContentType="application/vnd.openxmlformats-officedocument.presentationml.notesSlide+xml"/>
  <Override PartName="/ppt/notesSlides/notesSlide183.xml" ContentType="application/vnd.openxmlformats-officedocument.presentationml.notesSlide+xml"/>
  <Override PartName="/ppt/notesSlides/notesSlide184.xml" ContentType="application/vnd.openxmlformats-officedocument.presentationml.notesSlide+xml"/>
  <Override PartName="/ppt/notesSlides/notesSlide185.xml" ContentType="application/vnd.openxmlformats-officedocument.presentationml.notesSlide+xml"/>
  <Override PartName="/ppt/notesSlides/notesSlide186.xml" ContentType="application/vnd.openxmlformats-officedocument.presentationml.notesSlide+xml"/>
  <Override PartName="/ppt/notesSlides/notesSlide187.xml" ContentType="application/vnd.openxmlformats-officedocument.presentationml.notesSlide+xml"/>
  <Override PartName="/ppt/notesSlides/notesSlide188.xml" ContentType="application/vnd.openxmlformats-officedocument.presentationml.notesSlide+xml"/>
  <Override PartName="/ppt/notesSlides/notesSlide189.xml" ContentType="application/vnd.openxmlformats-officedocument.presentationml.notesSlide+xml"/>
  <Override PartName="/ppt/notesSlides/notesSlide190.xml" ContentType="application/vnd.openxmlformats-officedocument.presentationml.notesSlide+xml"/>
  <Override PartName="/ppt/notesSlides/notesSlide191.xml" ContentType="application/vnd.openxmlformats-officedocument.presentationml.notesSlide+xml"/>
  <Override PartName="/ppt/notesSlides/notesSlide192.xml" ContentType="application/vnd.openxmlformats-officedocument.presentationml.notesSlide+xml"/>
  <Override PartName="/ppt/notesSlides/notesSlide193.xml" ContentType="application/vnd.openxmlformats-officedocument.presentationml.notesSlide+xml"/>
  <Override PartName="/ppt/notesSlides/notesSlide194.xml" ContentType="application/vnd.openxmlformats-officedocument.presentationml.notesSlide+xml"/>
  <Override PartName="/ppt/notesSlides/notesSlide195.xml" ContentType="application/vnd.openxmlformats-officedocument.presentationml.notesSlide+xml"/>
  <Override PartName="/ppt/notesSlides/notesSlide196.xml" ContentType="application/vnd.openxmlformats-officedocument.presentationml.notesSlide+xml"/>
  <Override PartName="/ppt/notesSlides/notesSlide197.xml" ContentType="application/vnd.openxmlformats-officedocument.presentationml.notesSlide+xml"/>
  <Override PartName="/ppt/notesSlides/notesSlide198.xml" ContentType="application/vnd.openxmlformats-officedocument.presentationml.notesSlide+xml"/>
  <Override PartName="/ppt/notesSlides/notesSlide199.xml" ContentType="application/vnd.openxmlformats-officedocument.presentationml.notesSlide+xml"/>
  <Override PartName="/ppt/notesSlides/notesSlide200.xml" ContentType="application/vnd.openxmlformats-officedocument.presentationml.notesSlide+xml"/>
  <Override PartName="/ppt/notesSlides/notesSlide201.xml" ContentType="application/vnd.openxmlformats-officedocument.presentationml.notesSlide+xml"/>
  <Override PartName="/ppt/notesSlides/notesSlide202.xml" ContentType="application/vnd.openxmlformats-officedocument.presentationml.notesSlide+xml"/>
  <Override PartName="/ppt/notesSlides/notesSlide203.xml" ContentType="application/vnd.openxmlformats-officedocument.presentationml.notesSlide+xml"/>
  <Override PartName="/ppt/notesSlides/notesSlide204.xml" ContentType="application/vnd.openxmlformats-officedocument.presentationml.notesSlide+xml"/>
  <Override PartName="/ppt/notesSlides/notesSlide205.xml" ContentType="application/vnd.openxmlformats-officedocument.presentationml.notesSlide+xml"/>
  <Override PartName="/ppt/notesSlides/notesSlide206.xml" ContentType="application/vnd.openxmlformats-officedocument.presentationml.notesSlide+xml"/>
  <Override PartName="/ppt/notesSlides/notesSlide207.xml" ContentType="application/vnd.openxmlformats-officedocument.presentationml.notesSlide+xml"/>
  <Override PartName="/ppt/notesSlides/notesSlide208.xml" ContentType="application/vnd.openxmlformats-officedocument.presentationml.notesSlide+xml"/>
  <Override PartName="/ppt/notesSlides/notesSlide209.xml" ContentType="application/vnd.openxmlformats-officedocument.presentationml.notesSlide+xml"/>
  <Override PartName="/ppt/notesSlides/notesSlide210.xml" ContentType="application/vnd.openxmlformats-officedocument.presentationml.notesSlide+xml"/>
  <Override PartName="/ppt/notesSlides/notesSlide211.xml" ContentType="application/vnd.openxmlformats-officedocument.presentationml.notesSlide+xml"/>
  <Override PartName="/ppt/notesSlides/notesSlide212.xml" ContentType="application/vnd.openxmlformats-officedocument.presentationml.notesSlide+xml"/>
  <Override PartName="/ppt/notesSlides/notesSlide213.xml" ContentType="application/vnd.openxmlformats-officedocument.presentationml.notesSlide+xml"/>
  <Override PartName="/ppt/notesSlides/notesSlide214.xml" ContentType="application/vnd.openxmlformats-officedocument.presentationml.notesSlide+xml"/>
  <Override PartName="/ppt/notesSlides/notesSlide215.xml" ContentType="application/vnd.openxmlformats-officedocument.presentationml.notesSlide+xml"/>
  <Override PartName="/ppt/notesSlides/notesSlide216.xml" ContentType="application/vnd.openxmlformats-officedocument.presentationml.notesSlide+xml"/>
  <Override PartName="/ppt/notesSlides/notesSlide217.xml" ContentType="application/vnd.openxmlformats-officedocument.presentationml.notesSlide+xml"/>
  <Override PartName="/ppt/notesSlides/notesSlide218.xml" ContentType="application/vnd.openxmlformats-officedocument.presentationml.notesSlide+xml"/>
  <Override PartName="/ppt/notesSlides/notesSlide219.xml" ContentType="application/vnd.openxmlformats-officedocument.presentationml.notesSlide+xml"/>
  <Override PartName="/ppt/notesSlides/notesSlide220.xml" ContentType="application/vnd.openxmlformats-officedocument.presentationml.notesSlide+xml"/>
  <Override PartName="/ppt/notesSlides/notesSlide221.xml" ContentType="application/vnd.openxmlformats-officedocument.presentationml.notesSlide+xml"/>
  <Override PartName="/ppt/notesSlides/notesSlide222.xml" ContentType="application/vnd.openxmlformats-officedocument.presentationml.notesSlide+xml"/>
  <Override PartName="/ppt/notesSlides/notesSlide223.xml" ContentType="application/vnd.openxmlformats-officedocument.presentationml.notesSlide+xml"/>
  <Override PartName="/ppt/notesSlides/notesSlide224.xml" ContentType="application/vnd.openxmlformats-officedocument.presentationml.notesSlide+xml"/>
  <Override PartName="/ppt/notesSlides/notesSlide225.xml" ContentType="application/vnd.openxmlformats-officedocument.presentationml.notesSlide+xml"/>
  <Override PartName="/ppt/notesSlides/notesSlide226.xml" ContentType="application/vnd.openxmlformats-officedocument.presentationml.notesSlide+xml"/>
  <Override PartName="/ppt/notesSlides/notesSlide227.xml" ContentType="application/vnd.openxmlformats-officedocument.presentationml.notesSlide+xml"/>
  <Override PartName="/ppt/notesSlides/notesSlide228.xml" ContentType="application/vnd.openxmlformats-officedocument.presentationml.notesSlide+xml"/>
  <Override PartName="/ppt/notesSlides/notesSlide229.xml" ContentType="application/vnd.openxmlformats-officedocument.presentationml.notesSlide+xml"/>
  <Override PartName="/ppt/notesSlides/notesSlide230.xml" ContentType="application/vnd.openxmlformats-officedocument.presentationml.notesSlide+xml"/>
  <Override PartName="/ppt/notesSlides/notesSlide231.xml" ContentType="application/vnd.openxmlformats-officedocument.presentationml.notesSlide+xml"/>
  <Override PartName="/ppt/notesSlides/notesSlide232.xml" ContentType="application/vnd.openxmlformats-officedocument.presentationml.notesSlide+xml"/>
  <Override PartName="/ppt/notesSlides/notesSlide233.xml" ContentType="application/vnd.openxmlformats-officedocument.presentationml.notesSlide+xml"/>
  <Override PartName="/ppt/notesSlides/notesSlide234.xml" ContentType="application/vnd.openxmlformats-officedocument.presentationml.notesSlide+xml"/>
  <Override PartName="/ppt/notesSlides/notesSlide235.xml" ContentType="application/vnd.openxmlformats-officedocument.presentationml.notesSlide+xml"/>
  <Override PartName="/ppt/notesSlides/notesSlide236.xml" ContentType="application/vnd.openxmlformats-officedocument.presentationml.notesSlide+xml"/>
  <Override PartName="/ppt/notesSlides/notesSlide237.xml" ContentType="application/vnd.openxmlformats-officedocument.presentationml.notesSlide+xml"/>
  <Override PartName="/ppt/notesSlides/notesSlide238.xml" ContentType="application/vnd.openxmlformats-officedocument.presentationml.notesSlide+xml"/>
  <Override PartName="/ppt/notesSlides/notesSlide239.xml" ContentType="application/vnd.openxmlformats-officedocument.presentationml.notesSlide+xml"/>
  <Override PartName="/ppt/notesSlides/notesSlide240.xml" ContentType="application/vnd.openxmlformats-officedocument.presentationml.notesSlide+xml"/>
  <Override PartName="/ppt/notesSlides/notesSlide241.xml" ContentType="application/vnd.openxmlformats-officedocument.presentationml.notesSlide+xml"/>
  <Override PartName="/ppt/notesSlides/notesSlide242.xml" ContentType="application/vnd.openxmlformats-officedocument.presentationml.notesSlide+xml"/>
  <Override PartName="/ppt/notesSlides/notesSlide243.xml" ContentType="application/vnd.openxmlformats-officedocument.presentationml.notesSlide+xml"/>
  <Override PartName="/ppt/notesSlides/notesSlide2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4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  <p:sldId id="397" r:id="rId143"/>
    <p:sldId id="398" r:id="rId144"/>
    <p:sldId id="399" r:id="rId145"/>
    <p:sldId id="400" r:id="rId146"/>
    <p:sldId id="401" r:id="rId147"/>
    <p:sldId id="402" r:id="rId148"/>
    <p:sldId id="403" r:id="rId149"/>
    <p:sldId id="404" r:id="rId150"/>
    <p:sldId id="405" r:id="rId151"/>
    <p:sldId id="406" r:id="rId152"/>
    <p:sldId id="407" r:id="rId153"/>
    <p:sldId id="408" r:id="rId154"/>
    <p:sldId id="409" r:id="rId155"/>
    <p:sldId id="410" r:id="rId156"/>
    <p:sldId id="411" r:id="rId157"/>
    <p:sldId id="412" r:id="rId158"/>
    <p:sldId id="413" r:id="rId159"/>
    <p:sldId id="414" r:id="rId160"/>
    <p:sldId id="415" r:id="rId161"/>
    <p:sldId id="416" r:id="rId162"/>
    <p:sldId id="417" r:id="rId163"/>
    <p:sldId id="418" r:id="rId164"/>
    <p:sldId id="419" r:id="rId165"/>
    <p:sldId id="420" r:id="rId166"/>
    <p:sldId id="421" r:id="rId167"/>
    <p:sldId id="422" r:id="rId168"/>
    <p:sldId id="423" r:id="rId169"/>
    <p:sldId id="424" r:id="rId170"/>
    <p:sldId id="425" r:id="rId171"/>
    <p:sldId id="426" r:id="rId172"/>
    <p:sldId id="427" r:id="rId173"/>
    <p:sldId id="428" r:id="rId174"/>
    <p:sldId id="429" r:id="rId175"/>
    <p:sldId id="430" r:id="rId176"/>
    <p:sldId id="431" r:id="rId177"/>
    <p:sldId id="432" r:id="rId178"/>
    <p:sldId id="433" r:id="rId179"/>
    <p:sldId id="434" r:id="rId180"/>
    <p:sldId id="435" r:id="rId181"/>
    <p:sldId id="436" r:id="rId182"/>
    <p:sldId id="437" r:id="rId183"/>
    <p:sldId id="438" r:id="rId184"/>
    <p:sldId id="439" r:id="rId185"/>
    <p:sldId id="440" r:id="rId186"/>
    <p:sldId id="441" r:id="rId187"/>
    <p:sldId id="442" r:id="rId188"/>
    <p:sldId id="443" r:id="rId189"/>
    <p:sldId id="444" r:id="rId190"/>
    <p:sldId id="445" r:id="rId191"/>
    <p:sldId id="446" r:id="rId192"/>
    <p:sldId id="447" r:id="rId193"/>
    <p:sldId id="448" r:id="rId194"/>
    <p:sldId id="449" r:id="rId195"/>
    <p:sldId id="450" r:id="rId196"/>
    <p:sldId id="451" r:id="rId197"/>
    <p:sldId id="452" r:id="rId198"/>
    <p:sldId id="453" r:id="rId199"/>
    <p:sldId id="454" r:id="rId200"/>
    <p:sldId id="455" r:id="rId201"/>
    <p:sldId id="456" r:id="rId202"/>
    <p:sldId id="457" r:id="rId203"/>
    <p:sldId id="458" r:id="rId204"/>
    <p:sldId id="459" r:id="rId205"/>
    <p:sldId id="460" r:id="rId206"/>
    <p:sldId id="461" r:id="rId207"/>
    <p:sldId id="462" r:id="rId208"/>
    <p:sldId id="463" r:id="rId209"/>
    <p:sldId id="464" r:id="rId210"/>
    <p:sldId id="465" r:id="rId211"/>
    <p:sldId id="466" r:id="rId212"/>
    <p:sldId id="467" r:id="rId213"/>
    <p:sldId id="468" r:id="rId214"/>
    <p:sldId id="469" r:id="rId215"/>
    <p:sldId id="470" r:id="rId216"/>
    <p:sldId id="471" r:id="rId217"/>
    <p:sldId id="472" r:id="rId218"/>
    <p:sldId id="473" r:id="rId219"/>
    <p:sldId id="474" r:id="rId220"/>
    <p:sldId id="475" r:id="rId221"/>
    <p:sldId id="476" r:id="rId222"/>
    <p:sldId id="477" r:id="rId223"/>
    <p:sldId id="478" r:id="rId224"/>
    <p:sldId id="479" r:id="rId225"/>
    <p:sldId id="480" r:id="rId226"/>
    <p:sldId id="481" r:id="rId227"/>
    <p:sldId id="482" r:id="rId228"/>
    <p:sldId id="483" r:id="rId229"/>
    <p:sldId id="484" r:id="rId230"/>
    <p:sldId id="485" r:id="rId231"/>
    <p:sldId id="486" r:id="rId232"/>
    <p:sldId id="487" r:id="rId233"/>
    <p:sldId id="488" r:id="rId234"/>
    <p:sldId id="489" r:id="rId235"/>
    <p:sldId id="490" r:id="rId236"/>
    <p:sldId id="491" r:id="rId237"/>
    <p:sldId id="492" r:id="rId238"/>
    <p:sldId id="493" r:id="rId239"/>
    <p:sldId id="494" r:id="rId240"/>
    <p:sldId id="495" r:id="rId241"/>
    <p:sldId id="496" r:id="rId242"/>
    <p:sldId id="497" r:id="rId243"/>
    <p:sldId id="498" r:id="rId244"/>
    <p:sldId id="499" r:id="rId245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51" roundtripDataSignature="AMtx7miXblmSTxMKxdsvGmrxpycHzLy5u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usanna König" initials="" lastIdx="15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A6DC"/>
    <a:srgbClr val="E4A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0"/>
    <p:restoredTop sz="94658"/>
  </p:normalViewPr>
  <p:slideViewPr>
    <p:cSldViewPr snapToGrid="0">
      <p:cViewPr varScale="1">
        <p:scale>
          <a:sx n="116" d="100"/>
          <a:sy n="116" d="100"/>
        </p:scale>
        <p:origin x="1552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slide" Target="slides/slide238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240" Type="http://schemas.openxmlformats.org/officeDocument/2006/relationships/slide" Target="slides/slide239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230" Type="http://schemas.openxmlformats.org/officeDocument/2006/relationships/slide" Target="slides/slide229.xml"/><Relationship Id="rId251" Type="http://customschemas.google.com/relationships/presentationmetadata" Target="metadata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220" Type="http://schemas.openxmlformats.org/officeDocument/2006/relationships/slide" Target="slides/slide219.xml"/><Relationship Id="rId241" Type="http://schemas.openxmlformats.org/officeDocument/2006/relationships/slide" Target="slides/slide24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78" Type="http://schemas.openxmlformats.org/officeDocument/2006/relationships/slide" Target="slides/slide77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64" Type="http://schemas.openxmlformats.org/officeDocument/2006/relationships/slide" Target="slides/slide163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commentAuthors" Target="commentAuthors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presProps" Target="presProps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viewProps" Target="viewProps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5" Type="http://schemas.openxmlformats.org/officeDocument/2006/relationships/theme" Target="theme/theme1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5" Type="http://schemas.openxmlformats.org/officeDocument/2006/relationships/slide" Target="slides/slide244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slide" Target="slides/slide234.xml"/><Relationship Id="rId256" Type="http://schemas.openxmlformats.org/officeDocument/2006/relationships/tableStyles" Target="tableStyles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5" Type="http://schemas.openxmlformats.org/officeDocument/2006/relationships/slide" Target="slides/slide224.xml"/><Relationship Id="rId246" Type="http://schemas.openxmlformats.org/officeDocument/2006/relationships/notesMaster" Target="notesMasters/notesMaster1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94" Type="http://schemas.openxmlformats.org/officeDocument/2006/relationships/slide" Target="slides/slide93.xml"/><Relationship Id="rId148" Type="http://schemas.openxmlformats.org/officeDocument/2006/relationships/slide" Target="slides/slide147.xml"/><Relationship Id="rId169" Type="http://schemas.openxmlformats.org/officeDocument/2006/relationships/slide" Target="slides/slide16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1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1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1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1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1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1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1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1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1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1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1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1.xml"/><Relationship Id="rId1" Type="http://schemas.openxmlformats.org/officeDocument/2006/relationships/notesMaster" Target="../notesMasters/notesMaster1.xml"/></Relationships>
</file>

<file path=ppt/notesSlides/_rels/notesSlide1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_rels/notesSlide1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1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_rels/notesSlide1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5.xml"/><Relationship Id="rId1" Type="http://schemas.openxmlformats.org/officeDocument/2006/relationships/notesMaster" Target="../notesMasters/notesMaster1.xml"/></Relationships>
</file>

<file path=ppt/notesSlides/_rels/notesSlide1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1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_rels/notesSlide1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8.xml"/><Relationship Id="rId1" Type="http://schemas.openxmlformats.org/officeDocument/2006/relationships/notesMaster" Target="../notesMasters/notesMaster1.xml"/></Relationships>
</file>

<file path=ppt/notesSlides/_rels/notesSlide1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0.xml"/><Relationship Id="rId1" Type="http://schemas.openxmlformats.org/officeDocument/2006/relationships/notesMaster" Target="../notesMasters/notesMaster1.xml"/></Relationships>
</file>

<file path=ppt/notesSlides/_rels/notesSlide1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1.xml"/><Relationship Id="rId1" Type="http://schemas.openxmlformats.org/officeDocument/2006/relationships/notesMaster" Target="../notesMasters/notesMaster1.xml"/></Relationships>
</file>

<file path=ppt/notesSlides/_rels/notesSlide1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2.xml"/><Relationship Id="rId1" Type="http://schemas.openxmlformats.org/officeDocument/2006/relationships/notesMaster" Target="../notesMasters/notesMaster1.xml"/></Relationships>
</file>

<file path=ppt/notesSlides/_rels/notesSlide1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3.xml"/><Relationship Id="rId1" Type="http://schemas.openxmlformats.org/officeDocument/2006/relationships/notesMaster" Target="../notesMasters/notesMaster1.xml"/></Relationships>
</file>

<file path=ppt/notesSlides/_rels/notesSlide1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4.xml"/><Relationship Id="rId1" Type="http://schemas.openxmlformats.org/officeDocument/2006/relationships/notesMaster" Target="../notesMasters/notesMaster1.xml"/></Relationships>
</file>

<file path=ppt/notesSlides/_rels/notesSlide1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5.xml"/><Relationship Id="rId1" Type="http://schemas.openxmlformats.org/officeDocument/2006/relationships/notesMaster" Target="../notesMasters/notesMaster1.xml"/></Relationships>
</file>

<file path=ppt/notesSlides/_rels/notesSlide1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6.xml"/><Relationship Id="rId1" Type="http://schemas.openxmlformats.org/officeDocument/2006/relationships/notesMaster" Target="../notesMasters/notesMaster1.xml"/></Relationships>
</file>

<file path=ppt/notesSlides/_rels/notesSlide1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7.xml"/><Relationship Id="rId1" Type="http://schemas.openxmlformats.org/officeDocument/2006/relationships/notesMaster" Target="../notesMasters/notesMaster1.xml"/></Relationships>
</file>

<file path=ppt/notesSlides/_rels/notesSlide1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8.xml"/><Relationship Id="rId1" Type="http://schemas.openxmlformats.org/officeDocument/2006/relationships/notesMaster" Target="../notesMasters/notesMaster1.xml"/></Relationships>
</file>

<file path=ppt/notesSlides/_rels/notesSlide1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0.xml"/><Relationship Id="rId1" Type="http://schemas.openxmlformats.org/officeDocument/2006/relationships/notesMaster" Target="../notesMasters/notesMaster1.xml"/></Relationships>
</file>

<file path=ppt/notesSlides/_rels/notesSlide1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1.xml"/><Relationship Id="rId1" Type="http://schemas.openxmlformats.org/officeDocument/2006/relationships/notesMaster" Target="../notesMasters/notesMaster1.xml"/></Relationships>
</file>

<file path=ppt/notesSlides/_rels/notesSlide1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2.xml"/><Relationship Id="rId1" Type="http://schemas.openxmlformats.org/officeDocument/2006/relationships/notesMaster" Target="../notesMasters/notesMaster1.xml"/></Relationships>
</file>

<file path=ppt/notesSlides/_rels/notesSlide1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3.xml"/><Relationship Id="rId1" Type="http://schemas.openxmlformats.org/officeDocument/2006/relationships/notesMaster" Target="../notesMasters/notesMaster1.xml"/></Relationships>
</file>

<file path=ppt/notesSlides/_rels/notesSlide1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4.xml"/><Relationship Id="rId1" Type="http://schemas.openxmlformats.org/officeDocument/2006/relationships/notesMaster" Target="../notesMasters/notesMaster1.xml"/></Relationships>
</file>

<file path=ppt/notesSlides/_rels/notesSlide1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5.xml"/><Relationship Id="rId1" Type="http://schemas.openxmlformats.org/officeDocument/2006/relationships/notesMaster" Target="../notesMasters/notesMaster1.xml"/></Relationships>
</file>

<file path=ppt/notesSlides/_rels/notesSlide1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6.xml"/><Relationship Id="rId1" Type="http://schemas.openxmlformats.org/officeDocument/2006/relationships/notesMaster" Target="../notesMasters/notesMaster1.xml"/></Relationships>
</file>

<file path=ppt/notesSlides/_rels/notesSlide1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7.xml"/><Relationship Id="rId1" Type="http://schemas.openxmlformats.org/officeDocument/2006/relationships/notesMaster" Target="../notesMasters/notesMaster1.xml"/></Relationships>
</file>

<file path=ppt/notesSlides/_rels/notesSlide1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8.xml"/><Relationship Id="rId1" Type="http://schemas.openxmlformats.org/officeDocument/2006/relationships/notesMaster" Target="../notesMasters/notesMaster1.xml"/></Relationships>
</file>

<file path=ppt/notesSlides/_rels/notesSlide1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0.xml"/><Relationship Id="rId1" Type="http://schemas.openxmlformats.org/officeDocument/2006/relationships/notesMaster" Target="../notesMasters/notesMaster1.xml"/></Relationships>
</file>

<file path=ppt/notesSlides/_rels/notesSlide2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1.xml"/><Relationship Id="rId1" Type="http://schemas.openxmlformats.org/officeDocument/2006/relationships/notesMaster" Target="../notesMasters/notesMaster1.xml"/></Relationships>
</file>

<file path=ppt/notesSlides/_rels/notesSlide2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2.xml"/><Relationship Id="rId1" Type="http://schemas.openxmlformats.org/officeDocument/2006/relationships/notesMaster" Target="../notesMasters/notesMaster1.xml"/></Relationships>
</file>

<file path=ppt/notesSlides/_rels/notesSlide2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3.xml"/><Relationship Id="rId1" Type="http://schemas.openxmlformats.org/officeDocument/2006/relationships/notesMaster" Target="../notesMasters/notesMaster1.xml"/></Relationships>
</file>

<file path=ppt/notesSlides/_rels/notesSlide2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4.xml"/><Relationship Id="rId1" Type="http://schemas.openxmlformats.org/officeDocument/2006/relationships/notesMaster" Target="../notesMasters/notesMaster1.xml"/></Relationships>
</file>

<file path=ppt/notesSlides/_rels/notesSlide2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5.xml"/><Relationship Id="rId1" Type="http://schemas.openxmlformats.org/officeDocument/2006/relationships/notesMaster" Target="../notesMasters/notesMaster1.xml"/></Relationships>
</file>

<file path=ppt/notesSlides/_rels/notesSlide2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6.xml"/><Relationship Id="rId1" Type="http://schemas.openxmlformats.org/officeDocument/2006/relationships/notesMaster" Target="../notesMasters/notesMaster1.xml"/></Relationships>
</file>

<file path=ppt/notesSlides/_rels/notesSlide2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7.xml"/><Relationship Id="rId1" Type="http://schemas.openxmlformats.org/officeDocument/2006/relationships/notesMaster" Target="../notesMasters/notesMaster1.xml"/></Relationships>
</file>

<file path=ppt/notesSlides/_rels/notesSlide2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8.xml"/><Relationship Id="rId1" Type="http://schemas.openxmlformats.org/officeDocument/2006/relationships/notesMaster" Target="../notesMasters/notesMaster1.xml"/></Relationships>
</file>

<file path=ppt/notesSlides/_rels/notesSlide2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0.xml"/><Relationship Id="rId1" Type="http://schemas.openxmlformats.org/officeDocument/2006/relationships/notesMaster" Target="../notesMasters/notesMaster1.xml"/></Relationships>
</file>

<file path=ppt/notesSlides/_rels/notesSlide2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1.xml"/><Relationship Id="rId1" Type="http://schemas.openxmlformats.org/officeDocument/2006/relationships/notesMaster" Target="../notesMasters/notesMaster1.xml"/></Relationships>
</file>

<file path=ppt/notesSlides/_rels/notesSlide2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2.xml"/><Relationship Id="rId1" Type="http://schemas.openxmlformats.org/officeDocument/2006/relationships/notesMaster" Target="../notesMasters/notesMaster1.xml"/></Relationships>
</file>

<file path=ppt/notesSlides/_rels/notesSlide2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3.xml"/><Relationship Id="rId1" Type="http://schemas.openxmlformats.org/officeDocument/2006/relationships/notesMaster" Target="../notesMasters/notesMaster1.xml"/></Relationships>
</file>

<file path=ppt/notesSlides/_rels/notesSlide2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4.xml"/><Relationship Id="rId1" Type="http://schemas.openxmlformats.org/officeDocument/2006/relationships/notesMaster" Target="../notesMasters/notesMaster1.xml"/></Relationships>
</file>

<file path=ppt/notesSlides/_rels/notesSlide2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5.xml"/><Relationship Id="rId1" Type="http://schemas.openxmlformats.org/officeDocument/2006/relationships/notesMaster" Target="../notesMasters/notesMaster1.xml"/></Relationships>
</file>

<file path=ppt/notesSlides/_rels/notesSlide2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6.xml"/><Relationship Id="rId1" Type="http://schemas.openxmlformats.org/officeDocument/2006/relationships/notesMaster" Target="../notesMasters/notesMaster1.xml"/></Relationships>
</file>

<file path=ppt/notesSlides/_rels/notesSlide2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7.xml"/><Relationship Id="rId1" Type="http://schemas.openxmlformats.org/officeDocument/2006/relationships/notesMaster" Target="../notesMasters/notesMaster1.xml"/></Relationships>
</file>

<file path=ppt/notesSlides/_rels/notesSlide2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8.xml"/><Relationship Id="rId1" Type="http://schemas.openxmlformats.org/officeDocument/2006/relationships/notesMaster" Target="../notesMasters/notesMaster1.xml"/></Relationships>
</file>

<file path=ppt/notesSlides/_rels/notesSlide2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0.xml"/><Relationship Id="rId1" Type="http://schemas.openxmlformats.org/officeDocument/2006/relationships/notesMaster" Target="../notesMasters/notesMaster1.xml"/></Relationships>
</file>

<file path=ppt/notesSlides/_rels/notesSlide2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1.xml"/><Relationship Id="rId1" Type="http://schemas.openxmlformats.org/officeDocument/2006/relationships/notesMaster" Target="../notesMasters/notesMaster1.xml"/></Relationships>
</file>

<file path=ppt/notesSlides/_rels/notesSlide2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2.xml"/><Relationship Id="rId1" Type="http://schemas.openxmlformats.org/officeDocument/2006/relationships/notesMaster" Target="../notesMasters/notesMaster1.xml"/></Relationships>
</file>

<file path=ppt/notesSlides/_rels/notesSlide2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3.xml"/><Relationship Id="rId1" Type="http://schemas.openxmlformats.org/officeDocument/2006/relationships/notesMaster" Target="../notesMasters/notesMaster1.xml"/></Relationships>
</file>

<file path=ppt/notesSlides/_rels/notesSlide2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4.xml"/><Relationship Id="rId1" Type="http://schemas.openxmlformats.org/officeDocument/2006/relationships/notesMaster" Target="../notesMasters/notesMaster1.xml"/></Relationships>
</file>

<file path=ppt/notesSlides/_rels/notesSlide2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5.xml"/><Relationship Id="rId1" Type="http://schemas.openxmlformats.org/officeDocument/2006/relationships/notesMaster" Target="../notesMasters/notesMaster1.xml"/></Relationships>
</file>

<file path=ppt/notesSlides/_rels/notesSlide2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6.xml"/><Relationship Id="rId1" Type="http://schemas.openxmlformats.org/officeDocument/2006/relationships/notesMaster" Target="../notesMasters/notesMaster1.xml"/></Relationships>
</file>

<file path=ppt/notesSlides/_rels/notesSlide2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7.xml"/><Relationship Id="rId1" Type="http://schemas.openxmlformats.org/officeDocument/2006/relationships/notesMaster" Target="../notesMasters/notesMaster1.xml"/></Relationships>
</file>

<file path=ppt/notesSlides/_rels/notesSlide2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8.xml"/><Relationship Id="rId1" Type="http://schemas.openxmlformats.org/officeDocument/2006/relationships/notesMaster" Target="../notesMasters/notesMaster1.xml"/></Relationships>
</file>

<file path=ppt/notesSlides/_rels/notesSlide2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0.xml"/><Relationship Id="rId1" Type="http://schemas.openxmlformats.org/officeDocument/2006/relationships/notesMaster" Target="../notesMasters/notesMaster1.xml"/></Relationships>
</file>

<file path=ppt/notesSlides/_rels/notesSlide2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1.xml"/><Relationship Id="rId1" Type="http://schemas.openxmlformats.org/officeDocument/2006/relationships/notesMaster" Target="../notesMasters/notesMaster1.xml"/></Relationships>
</file>

<file path=ppt/notesSlides/_rels/notesSlide2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2.xml"/><Relationship Id="rId1" Type="http://schemas.openxmlformats.org/officeDocument/2006/relationships/notesMaster" Target="../notesMasters/notesMaster1.xml"/></Relationships>
</file>

<file path=ppt/notesSlides/_rels/notesSlide2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3.xml"/><Relationship Id="rId1" Type="http://schemas.openxmlformats.org/officeDocument/2006/relationships/notesMaster" Target="../notesMasters/notesMaster1.xml"/></Relationships>
</file>

<file path=ppt/notesSlides/_rels/notesSlide2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4.xml"/><Relationship Id="rId1" Type="http://schemas.openxmlformats.org/officeDocument/2006/relationships/notesMaster" Target="../notesMasters/notesMaster1.xml"/></Relationships>
</file>

<file path=ppt/notesSlides/_rels/notesSlide2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5.xml"/><Relationship Id="rId1" Type="http://schemas.openxmlformats.org/officeDocument/2006/relationships/notesMaster" Target="../notesMasters/notesMaster1.xml"/></Relationships>
</file>

<file path=ppt/notesSlides/_rels/notesSlide2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6.xml"/><Relationship Id="rId1" Type="http://schemas.openxmlformats.org/officeDocument/2006/relationships/notesMaster" Target="../notesMasters/notesMaster1.xml"/></Relationships>
</file>

<file path=ppt/notesSlides/_rels/notesSlide2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7.xml"/><Relationship Id="rId1" Type="http://schemas.openxmlformats.org/officeDocument/2006/relationships/notesMaster" Target="../notesMasters/notesMaster1.xml"/></Relationships>
</file>

<file path=ppt/notesSlides/_rels/notesSlide2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8.xml"/><Relationship Id="rId1" Type="http://schemas.openxmlformats.org/officeDocument/2006/relationships/notesMaster" Target="../notesMasters/notesMaster1.xml"/></Relationships>
</file>

<file path=ppt/notesSlides/_rels/notesSlide2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0.xml"/><Relationship Id="rId1" Type="http://schemas.openxmlformats.org/officeDocument/2006/relationships/notesMaster" Target="../notesMasters/notesMaster1.xml"/></Relationships>
</file>

<file path=ppt/notesSlides/_rels/notesSlide2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1.xml"/><Relationship Id="rId1" Type="http://schemas.openxmlformats.org/officeDocument/2006/relationships/notesMaster" Target="../notesMasters/notesMaster1.xml"/></Relationships>
</file>

<file path=ppt/notesSlides/_rels/notesSlide2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2.xml"/><Relationship Id="rId1" Type="http://schemas.openxmlformats.org/officeDocument/2006/relationships/notesMaster" Target="../notesMasters/notesMaster1.xml"/></Relationships>
</file>

<file path=ppt/notesSlides/_rels/notesSlide2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3.xml"/><Relationship Id="rId1" Type="http://schemas.openxmlformats.org/officeDocument/2006/relationships/notesMaster" Target="../notesMasters/notesMaster1.xml"/></Relationships>
</file>

<file path=ppt/notesSlides/_rels/notesSlide2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6" name="Google Shape;2296;p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7" name="Google Shape;2297;p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2" name="Google Shape;2312;p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3" name="Google Shape;2313;p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8" name="Google Shape;2328;p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9" name="Google Shape;2329;p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" name="Google Shape;2344;p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5" name="Google Shape;2345;p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0" name="Google Shape;2360;p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1" name="Google Shape;2361;p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7" name="Google Shape;2377;p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8" name="Google Shape;2378;p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3" name="Google Shape;2393;p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4" name="Google Shape;2394;p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9" name="Google Shape;2409;p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0" name="Google Shape;2410;p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" name="Google Shape;2426;p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7" name="Google Shape;2427;p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2" name="Google Shape;2442;p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3" name="Google Shape;2443;p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0" name="Google Shape;2460;p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1" name="Google Shape;2461;p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Google Shape;2476;p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7" name="Google Shape;2477;p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2" name="Google Shape;2492;p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3" name="Google Shape;2493;p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" name="Google Shape;2508;p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9" name="Google Shape;2509;p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4" name="Google Shape;2524;p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5" name="Google Shape;2525;p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1" name="Google Shape;2541;p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2" name="Google Shape;2542;p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7" name="Google Shape;2557;p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8" name="Google Shape;2558;p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3" name="Google Shape;2573;p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4" name="Google Shape;2574;p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" name="Google Shape;2590;p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1" name="Google Shape;2591;p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6" name="Google Shape;2606;p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7" name="Google Shape;2607;p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2" name="Google Shape;2622;p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3" name="Google Shape;2623;p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8" name="Google Shape;2638;p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9" name="Google Shape;2639;p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5" name="Google Shape;2655;p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6" name="Google Shape;2656;p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1" name="Google Shape;2671;p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2" name="Google Shape;2672;p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7" name="Google Shape;2687;p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8" name="Google Shape;2688;p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4" name="Google Shape;2704;p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5" name="Google Shape;2705;p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0" name="Google Shape;2720;p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1" name="Google Shape;2721;p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7" name="Google Shape;2737;p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8" name="Google Shape;2738;p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3" name="Google Shape;2753;p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4" name="Google Shape;2754;p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" name="Google Shape;2769;p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0" name="Google Shape;2770;p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" name="Google Shape;2785;p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6" name="Google Shape;2786;p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1" name="Google Shape;2801;p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2" name="Google Shape;2802;p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7" name="Google Shape;2817;p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8" name="Google Shape;2818;p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3" name="Google Shape;2833;p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4" name="Google Shape;2834;p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0" name="Google Shape;2850;p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1" name="Google Shape;2851;p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6" name="Google Shape;2866;p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7" name="Google Shape;2867;p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2" name="Google Shape;2882;p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3" name="Google Shape;2883;p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9" name="Google Shape;2899;p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0" name="Google Shape;2900;p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5" name="Google Shape;2915;p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6" name="Google Shape;2916;p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1" name="Google Shape;2931;p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2" name="Google Shape;2932;p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8" name="Google Shape;2948;p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9" name="Google Shape;2949;p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4" name="Google Shape;2964;p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5" name="Google Shape;2965;p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6" name="Google Shape;2976;p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7" name="Google Shape;2977;p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2" name="Google Shape;2992;p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3" name="Google Shape;2993;p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8" name="Google Shape;3008;p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9" name="Google Shape;3009;p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4" name="Google Shape;3024;p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5" name="Google Shape;3025;p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3" name="Google Shape;3053;p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4" name="Google Shape;3054;p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3" name="Google Shape;3083;p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4" name="Google Shape;3084;p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Google Shape;3093;p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4" name="Google Shape;3094;p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3" name="Google Shape;3103;p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4" name="Google Shape;3104;p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3" name="Google Shape;3113;p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4" name="Google Shape;3114;p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" name="Google Shape;3123;p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4" name="Google Shape;3124;p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" name="Google Shape;3133;p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4" name="Google Shape;3134;p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" name="Google Shape;3143;p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4" name="Google Shape;3144;p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" name="Google Shape;3153;p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4" name="Google Shape;3154;p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3" name="Google Shape;3163;p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4" name="Google Shape;3164;p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3" name="Google Shape;3173;p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4" name="Google Shape;3174;p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3" name="Google Shape;3183;p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4" name="Google Shape;3184;p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2" name="Google Shape;3192;p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3" name="Google Shape;3193;p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1" name="Google Shape;3201;p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2" name="Google Shape;3202;p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2" name="Google Shape;3212;p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3" name="Google Shape;3213;p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1" name="Google Shape;3221;p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2" name="Google Shape;3222;p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0" name="Google Shape;3230;p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1" name="Google Shape;3231;p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0" name="Google Shape;3240;p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1" name="Google Shape;3241;p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9" name="Google Shape;3249;p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0" name="Google Shape;3250;p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9" name="Google Shape;3259;p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0" name="Google Shape;3260;p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9" name="Google Shape;3269;p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0" name="Google Shape;3270;p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8" name="Google Shape;3278;p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9" name="Google Shape;3279;p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8" name="Google Shape;3288;p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9" name="Google Shape;3289;p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0" name="Google Shape;3300;p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1" name="Google Shape;3301;p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0" name="Google Shape;3310;p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1" name="Google Shape;3311;p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9" name="Google Shape;3319;p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0" name="Google Shape;3320;p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" name="Google Shape;3328;p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9" name="Google Shape;3329;p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9" name="Google Shape;3349;p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0" name="Google Shape;3350;p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3" name="Google Shape;3373;p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4" name="Google Shape;3374;p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7" name="Google Shape;3397;p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8" name="Google Shape;3398;p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1" name="Google Shape;3421;p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2" name="Google Shape;3422;p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5" name="Google Shape;3445;p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6" name="Google Shape;3446;p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" name="Google Shape;3471;p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2" name="Google Shape;3472;p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7" name="Google Shape;3497;p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8" name="Google Shape;3498;p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3" name="Google Shape;3523;p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4" name="Google Shape;3524;p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9" name="Google Shape;3549;p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0" name="Google Shape;3550;p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5" name="Google Shape;3575;p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6" name="Google Shape;3576;p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2" name="Google Shape;3602;p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3" name="Google Shape;3603;p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9" name="Google Shape;3629;p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0" name="Google Shape;3630;p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8" name="Google Shape;3658;p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9" name="Google Shape;3659;p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" name="Google Shape;3687;p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8" name="Google Shape;3688;p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6" name="Google Shape;3716;p1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7" name="Google Shape;3717;p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6" name="Google Shape;3726;p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7" name="Google Shape;3727;p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6" name="Google Shape;3736;p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7" name="Google Shape;3737;p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0" name="Google Shape;68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6" name="Google Shape;3746;p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7" name="Google Shape;3747;p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4" name="Google Shape;3774;p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5" name="Google Shape;3775;p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2" name="Google Shape;3802;p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3" name="Google Shape;3803;p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0" name="Google Shape;3830;p1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1" name="Google Shape;3831;p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8" name="Google Shape;3858;p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9" name="Google Shape;3859;p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8" name="Google Shape;3868;p1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9" name="Google Shape;3869;p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6" name="Google Shape;3896;p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7" name="Google Shape;3897;p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4" name="Google Shape;3924;p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5" name="Google Shape;3925;p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" name="Google Shape;3952;p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3" name="Google Shape;3953;p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0" name="Google Shape;3980;p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1" name="Google Shape;3981;p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9" name="Google Shape;4009;p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0" name="Google Shape;4010;p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2" name="Google Shape;4032;p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3" name="Google Shape;4033;p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" name="Google Shape;4055;p2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6" name="Google Shape;4056;p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9" name="Google Shape;4079;p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0" name="Google Shape;4080;p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Google Shape;4103;p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4" name="Google Shape;4104;p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8" name="Google Shape;4128;p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9" name="Google Shape;4129;p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4" name="Google Shape;4154;p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5" name="Google Shape;4155;p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0" name="Google Shape;4180;p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1" name="Google Shape;4181;p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" name="Google Shape;4208;p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9" name="Google Shape;4209;p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4" name="Google Shape;4234;p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5" name="Google Shape;4235;p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0" name="Google Shape;4260;p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1" name="Google Shape;4261;p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6" name="Google Shape;4286;p2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7" name="Google Shape;4287;p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2" name="Google Shape;4312;p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3" name="Google Shape;4313;p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2" name="Google Shape;4322;p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3" name="Google Shape;4323;p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2" name="Google Shape;4332;p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3" name="Google Shape;4333;p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8" name="Google Shape;4348;p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9" name="Google Shape;4349;p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4" name="Google Shape;4364;p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5" name="Google Shape;4365;p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1" name="Google Shape;4381;p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2" name="Google Shape;4382;p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8" name="Google Shape;4398;p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9" name="Google Shape;4399;p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6" name="Google Shape;4416;p2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7" name="Google Shape;4417;p2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3" name="Google Shape;4433;p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4" name="Google Shape;4434;p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1" name="Google Shape;4451;p2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2" name="Google Shape;4452;p2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8" name="Google Shape;4468;p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9" name="Google Shape;4469;p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6" name="Google Shape;4486;p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7" name="Google Shape;4487;p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3" name="Google Shape;4503;p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4" name="Google Shape;4504;p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1" name="Google Shape;4521;p2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2" name="Google Shape;4522;p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8" name="Google Shape;4538;p2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9" name="Google Shape;4539;p2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6" name="Google Shape;4556;p2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7" name="Google Shape;4557;p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6" name="Google Shape;4576;p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7" name="Google Shape;4577;p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4" name="Google Shape;4594;p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5" name="Google Shape;4595;p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0" name="Google Shape;88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2" name="Google Shape;4612;p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3" name="Google Shape;4613;p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9" name="Google Shape;4629;p2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0" name="Google Shape;4630;p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8" name="Google Shape;4638;p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9" name="Google Shape;4639;p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7" name="Google Shape;4647;p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8" name="Google Shape;4648;p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6" name="Google Shape;4656;p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7" name="Google Shape;4657;p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5" name="Google Shape;4665;p2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6" name="Google Shape;4666;p2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4" name="Google Shape;4674;p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5" name="Google Shape;4675;p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3" name="Google Shape;4683;p2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4" name="Google Shape;4684;p2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3" name="Google Shape;4693;p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4" name="Google Shape;4694;p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3" name="Google Shape;4703;p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4" name="Google Shape;4704;p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3" name="Google Shape;93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8" name="Google Shape;4718;p2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9" name="Google Shape;4719;p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3" name="Google Shape;4733;p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4" name="Google Shape;4734;p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7" name="Google Shape;4747;p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8" name="Google Shape;4748;p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" name="Google Shape;4761;p2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2" name="Google Shape;4762;p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5" name="Google Shape;4775;p2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6" name="Google Shape;4776;p2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5" name="Google Shape;98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7" name="Google Shape;103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0" name="Google Shape;109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5" name="Google Shape;110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0" name="Google Shape;112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6" name="Google Shape;1136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1" name="Google Shape;115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6" name="Google Shape;116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1" name="Google Shape;118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Google Shape;1197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8" name="Google Shape;1198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5" name="Google Shape;1215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0" name="Google Shape;1230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5" name="Google Shape;1245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6" name="Google Shape;1246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2" name="Google Shape;1262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8" name="Google Shape;1278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" name="Google Shape;1293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4" name="Google Shape;1294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0" name="Google Shape;1310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Google Shape;1325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6" name="Google Shape;1326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Google Shape;1341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2" name="Google Shape;1342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8" name="Google Shape;1358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4" name="Google Shape;1374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9" name="Google Shape;1389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" name="Google Shape;1403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4" name="Google Shape;1404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9" name="Google Shape;1419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0" name="Google Shape;1420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" name="Google Shape;1434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5" name="Google Shape;1435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1" name="Google Shape;1451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2" name="Google Shape;1452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6" name="Google Shape;1466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7" name="Google Shape;1467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3" name="Google Shape;1483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0" name="Google Shape;1500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6" name="Google Shape;1516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7" name="Google Shape;1517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" name="Google Shape;1534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5" name="Google Shape;1535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0" name="Google Shape;1550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1" name="Google Shape;1551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5" name="Google Shape;1565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6" name="Google Shape;1566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1" name="Google Shape;1581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2" name="Google Shape;1582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6" name="Google Shape;1596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7" name="Google Shape;1597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2" name="Google Shape;1612;p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3" name="Google Shape;1613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7" name="Google Shape;1627;p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8" name="Google Shape;1628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3" name="Google Shape;1643;p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4" name="Google Shape;1644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p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0" name="Google Shape;1660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4" name="Google Shape;1674;p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5" name="Google Shape;1675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" name="Google Shape;1689;p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0" name="Google Shape;1690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4" name="Google Shape;1704;p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5" name="Google Shape;1705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1" name="Google Shape;1721;p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2" name="Google Shape;1722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6" name="Google Shape;1736;p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7" name="Google Shape;1737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4" name="Google Shape;1754;p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5" name="Google Shape;1755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2" name="Google Shape;1772;p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3" name="Google Shape;1773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0" name="Google Shape;1790;p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1" name="Google Shape;1791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8" name="Google Shape;1808;p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9" name="Google Shape;1809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p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7" name="Google Shape;1827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" name="Google Shape;1844;p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5" name="Google Shape;1845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p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5" name="Google Shape;1855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2" name="Google Shape;1872;p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3" name="Google Shape;1873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1" name="Google Shape;1891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9" name="Google Shape;1909;p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0" name="Google Shape;1910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8" name="Google Shape;1928;p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9" name="Google Shape;1929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2" name="Google Shape;1952;p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3" name="Google Shape;1953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p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0" name="Google Shape;1980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6" name="Google Shape;2006;p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7" name="Google Shape;2007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2" name="Google Shape;2022;p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3" name="Google Shape;2023;p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" name="Google Shape;2037;p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8" name="Google Shape;2038;p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Google Shape;2053;p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4" name="Google Shape;2054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9" name="Google Shape;2069;p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0" name="Google Shape;2070;p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5" name="Google Shape;2085;p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6" name="Google Shape;2086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1" name="Google Shape;2101;p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2" name="Google Shape;2102;p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Google Shape;2117;p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8" name="Google Shape;2118;p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3" name="Google Shape;2133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4" name="Google Shape;2134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9" name="Google Shape;2149;p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0" name="Google Shape;2150;p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6" name="Google Shape;2166;p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7" name="Google Shape;2167;p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2" name="Google Shape;2182;p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3" name="Google Shape;2183;p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Google Shape;2198;p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9" name="Google Shape;2199;p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4" name="Google Shape;2214;p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5" name="Google Shape;2215;p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0" name="Google Shape;2230;p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1" name="Google Shape;2231;p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7" name="Google Shape;2247;p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8" name="Google Shape;2248;p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" name="Google Shape;2263;p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4" name="Google Shape;2264;p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0" name="Google Shape;2280;p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1" name="Google Shape;2281;p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46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46"/>
          <p:cNvSpPr txBox="1">
            <a:spLocks noGrp="1"/>
          </p:cNvSpPr>
          <p:nvPr>
            <p:ph type="body" idx="1"/>
          </p:nvPr>
        </p:nvSpPr>
        <p:spPr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3pPr>
            <a:lvl4pPr marL="1828800" lvl="3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4pPr>
            <a:lvl5pPr marL="2286000" lvl="4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marL="3200400" lvl="6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>
            <a:endParaRPr/>
          </a:p>
        </p:txBody>
      </p:sp>
      <p:sp>
        <p:nvSpPr>
          <p:cNvPr id="51" name="Google Shape;51;p246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4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46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55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55"/>
          <p:cNvSpPr txBox="1">
            <a:spLocks noGrp="1"/>
          </p:cNvSpPr>
          <p:nvPr>
            <p:ph type="body" idx="1"/>
          </p:nvPr>
        </p:nvSpPr>
        <p:spPr>
          <a:xfrm rot="5400000">
            <a:off x="2366169" y="-189706"/>
            <a:ext cx="44116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3pPr>
            <a:lvl4pPr marL="1828800" lvl="3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4pPr>
            <a:lvl5pPr marL="2286000" lvl="4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marL="3200400" lvl="6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>
            <a:endParaRPr/>
          </a:p>
        </p:txBody>
      </p:sp>
      <p:sp>
        <p:nvSpPr>
          <p:cNvPr id="142" name="Google Shape;142;p255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25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55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56"/>
          <p:cNvSpPr txBox="1">
            <a:spLocks noGrp="1"/>
          </p:cNvSpPr>
          <p:nvPr>
            <p:ph type="title"/>
          </p:nvPr>
        </p:nvSpPr>
        <p:spPr>
          <a:xfrm rot="5400000">
            <a:off x="4653757" y="2097882"/>
            <a:ext cx="6008687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56"/>
          <p:cNvSpPr txBox="1">
            <a:spLocks noGrp="1"/>
          </p:cNvSpPr>
          <p:nvPr>
            <p:ph type="body" idx="1"/>
          </p:nvPr>
        </p:nvSpPr>
        <p:spPr>
          <a:xfrm rot="5400000">
            <a:off x="462756" y="116681"/>
            <a:ext cx="6008687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3pPr>
            <a:lvl4pPr marL="1828800" lvl="3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4pPr>
            <a:lvl5pPr marL="2286000" lvl="4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marL="3200400" lvl="6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>
            <a:endParaRPr/>
          </a:p>
        </p:txBody>
      </p:sp>
      <p:sp>
        <p:nvSpPr>
          <p:cNvPr id="148" name="Google Shape;148;p256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5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56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7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4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47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48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48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4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48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4" name="Google Shape;64;p249"/>
          <p:cNvCxnSpPr/>
          <p:nvPr/>
        </p:nvCxnSpPr>
        <p:spPr>
          <a:xfrm>
            <a:off x="7315200" y="1066800"/>
            <a:ext cx="0" cy="4495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65" name="Google Shape;65;p249"/>
          <p:cNvGrpSpPr/>
          <p:nvPr/>
        </p:nvGrpSpPr>
        <p:grpSpPr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6" name="Google Shape;66;p249"/>
            <p:cNvSpPr/>
            <p:nvPr/>
          </p:nvSpPr>
          <p:spPr>
            <a:xfrm>
              <a:off x="4704" y="1885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249"/>
            <p:cNvSpPr/>
            <p:nvPr/>
          </p:nvSpPr>
          <p:spPr>
            <a:xfrm>
              <a:off x="4883" y="1885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249"/>
            <p:cNvSpPr/>
            <p:nvPr/>
          </p:nvSpPr>
          <p:spPr>
            <a:xfrm>
              <a:off x="5062" y="1885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249"/>
            <p:cNvSpPr/>
            <p:nvPr/>
          </p:nvSpPr>
          <p:spPr>
            <a:xfrm>
              <a:off x="4704" y="2064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249"/>
            <p:cNvSpPr/>
            <p:nvPr/>
          </p:nvSpPr>
          <p:spPr>
            <a:xfrm>
              <a:off x="4883" y="2064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249"/>
            <p:cNvSpPr/>
            <p:nvPr/>
          </p:nvSpPr>
          <p:spPr>
            <a:xfrm>
              <a:off x="5062" y="2064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249"/>
            <p:cNvSpPr/>
            <p:nvPr/>
          </p:nvSpPr>
          <p:spPr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249"/>
            <p:cNvSpPr/>
            <p:nvPr/>
          </p:nvSpPr>
          <p:spPr>
            <a:xfrm>
              <a:off x="4704" y="2243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249"/>
            <p:cNvSpPr/>
            <p:nvPr/>
          </p:nvSpPr>
          <p:spPr>
            <a:xfrm>
              <a:off x="4883" y="2243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249"/>
            <p:cNvSpPr/>
            <p:nvPr/>
          </p:nvSpPr>
          <p:spPr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249"/>
            <p:cNvSpPr/>
            <p:nvPr/>
          </p:nvSpPr>
          <p:spPr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249"/>
            <p:cNvSpPr/>
            <p:nvPr/>
          </p:nvSpPr>
          <p:spPr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249"/>
            <p:cNvSpPr/>
            <p:nvPr/>
          </p:nvSpPr>
          <p:spPr>
            <a:xfrm>
              <a:off x="4704" y="2421"/>
              <a:ext cx="127" cy="128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249"/>
            <p:cNvSpPr/>
            <p:nvPr/>
          </p:nvSpPr>
          <p:spPr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249"/>
            <p:cNvSpPr/>
            <p:nvPr/>
          </p:nvSpPr>
          <p:spPr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249"/>
            <p:cNvSpPr/>
            <p:nvPr/>
          </p:nvSpPr>
          <p:spPr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249"/>
            <p:cNvSpPr/>
            <p:nvPr/>
          </p:nvSpPr>
          <p:spPr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249"/>
            <p:cNvSpPr/>
            <p:nvPr/>
          </p:nvSpPr>
          <p:spPr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249"/>
            <p:cNvSpPr/>
            <p:nvPr/>
          </p:nvSpPr>
          <p:spPr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249"/>
            <p:cNvSpPr/>
            <p:nvPr/>
          </p:nvSpPr>
          <p:spPr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249"/>
            <p:cNvSpPr/>
            <p:nvPr/>
          </p:nvSpPr>
          <p:spPr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249"/>
            <p:cNvSpPr/>
            <p:nvPr/>
          </p:nvSpPr>
          <p:spPr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249"/>
            <p:cNvSpPr/>
            <p:nvPr/>
          </p:nvSpPr>
          <p:spPr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249"/>
            <p:cNvSpPr/>
            <p:nvPr/>
          </p:nvSpPr>
          <p:spPr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249"/>
            <p:cNvSpPr/>
            <p:nvPr/>
          </p:nvSpPr>
          <p:spPr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249"/>
            <p:cNvSpPr/>
            <p:nvPr/>
          </p:nvSpPr>
          <p:spPr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249"/>
            <p:cNvSpPr/>
            <p:nvPr/>
          </p:nvSpPr>
          <p:spPr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249"/>
            <p:cNvSpPr/>
            <p:nvPr/>
          </p:nvSpPr>
          <p:spPr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249"/>
            <p:cNvSpPr/>
            <p:nvPr/>
          </p:nvSpPr>
          <p:spPr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249"/>
            <p:cNvSpPr/>
            <p:nvPr/>
          </p:nvSpPr>
          <p:spPr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249"/>
            <p:cNvSpPr/>
            <p:nvPr/>
          </p:nvSpPr>
          <p:spPr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97" name="Google Shape;97;p249"/>
          <p:cNvCxnSpPr/>
          <p:nvPr/>
        </p:nvCxnSpPr>
        <p:spPr>
          <a:xfrm>
            <a:off x="304800" y="2819400"/>
            <a:ext cx="8229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8" name="Google Shape;98;p249"/>
          <p:cNvSpPr txBox="1">
            <a:spLocks noGrp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49"/>
          <p:cNvSpPr txBox="1">
            <a:spLocks noGrp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640"/>
              </a:spcBef>
              <a:spcAft>
                <a:spcPts val="0"/>
              </a:spcAft>
              <a:buSzPts val="2240"/>
              <a:buFont typeface="Noto Sans Symbols"/>
              <a:buNone/>
              <a:defRPr sz="3200"/>
            </a:lvl1pPr>
            <a:lvl2pPr lvl="1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>
            <a:endParaRPr/>
          </a:p>
        </p:txBody>
      </p:sp>
      <p:sp>
        <p:nvSpPr>
          <p:cNvPr id="100" name="Google Shape;100;p249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4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49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5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050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9pPr>
          </a:lstStyle>
          <a:p>
            <a:endParaRPr/>
          </a:p>
        </p:txBody>
      </p:sp>
      <p:sp>
        <p:nvSpPr>
          <p:cNvPr id="106" name="Google Shape;106;p250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5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50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51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51"/>
          <p:cNvSpPr txBox="1">
            <a:spLocks noGrp="1"/>
          </p:cNvSpPr>
          <p:nvPr>
            <p:ph type="body" idx="1"/>
          </p:nvPr>
        </p:nvSpPr>
        <p:spPr>
          <a:xfrm>
            <a:off x="457200" y="1719263"/>
            <a:ext cx="4038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3060" algn="l">
              <a:spcBef>
                <a:spcPts val="560"/>
              </a:spcBef>
              <a:spcAft>
                <a:spcPts val="0"/>
              </a:spcAft>
              <a:buSzPts val="1960"/>
              <a:buChar char="●"/>
              <a:defRPr sz="2800"/>
            </a:lvl1pPr>
            <a:lvl2pPr marL="914400" lvl="1" indent="-33528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2pPr>
            <a:lvl3pPr marL="1371600" lvl="2" indent="-317500" algn="l">
              <a:spcBef>
                <a:spcPts val="400"/>
              </a:spcBef>
              <a:spcAft>
                <a:spcPts val="0"/>
              </a:spcAft>
              <a:buSzPts val="1400"/>
              <a:buChar char="●"/>
              <a:defRPr sz="2000"/>
            </a:lvl3pPr>
            <a:lvl4pPr marL="1828800" lvl="3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 sz="1800"/>
            </a:lvl4pPr>
            <a:lvl5pPr marL="2286000" lvl="4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5pPr>
            <a:lvl6pPr marL="2743200" lvl="5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6pPr>
            <a:lvl7pPr marL="3200400" lvl="6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9pPr>
          </a:lstStyle>
          <a:p>
            <a:endParaRPr/>
          </a:p>
        </p:txBody>
      </p:sp>
      <p:sp>
        <p:nvSpPr>
          <p:cNvPr id="112" name="Google Shape;112;p251"/>
          <p:cNvSpPr txBox="1">
            <a:spLocks noGrp="1"/>
          </p:cNvSpPr>
          <p:nvPr>
            <p:ph type="body" idx="2"/>
          </p:nvPr>
        </p:nvSpPr>
        <p:spPr>
          <a:xfrm>
            <a:off x="4648200" y="1719263"/>
            <a:ext cx="4038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3060" algn="l">
              <a:spcBef>
                <a:spcPts val="560"/>
              </a:spcBef>
              <a:spcAft>
                <a:spcPts val="0"/>
              </a:spcAft>
              <a:buSzPts val="1960"/>
              <a:buChar char="●"/>
              <a:defRPr sz="2800"/>
            </a:lvl1pPr>
            <a:lvl2pPr marL="914400" lvl="1" indent="-33528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2pPr>
            <a:lvl3pPr marL="1371600" lvl="2" indent="-317500" algn="l">
              <a:spcBef>
                <a:spcPts val="400"/>
              </a:spcBef>
              <a:spcAft>
                <a:spcPts val="0"/>
              </a:spcAft>
              <a:buSzPts val="1400"/>
              <a:buChar char="●"/>
              <a:defRPr sz="2000"/>
            </a:lvl3pPr>
            <a:lvl4pPr marL="1828800" lvl="3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 sz="1800"/>
            </a:lvl4pPr>
            <a:lvl5pPr marL="2286000" lvl="4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5pPr>
            <a:lvl6pPr marL="2743200" lvl="5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6pPr>
            <a:lvl7pPr marL="3200400" lvl="6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9pPr>
          </a:lstStyle>
          <a:p>
            <a:endParaRPr/>
          </a:p>
        </p:txBody>
      </p:sp>
      <p:sp>
        <p:nvSpPr>
          <p:cNvPr id="113" name="Google Shape;113;p251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5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51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5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5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68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2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19" name="Google Shape;119;p25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528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1pPr>
            <a:lvl2pPr marL="914400" lvl="1" indent="-317500" algn="l">
              <a:spcBef>
                <a:spcPts val="400"/>
              </a:spcBef>
              <a:spcAft>
                <a:spcPts val="0"/>
              </a:spcAft>
              <a:buSzPts val="1400"/>
              <a:buChar char="●"/>
              <a:defRPr sz="2000"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 sz="1800"/>
            </a:lvl3pPr>
            <a:lvl4pPr marL="1828800" lvl="3" indent="-304800" algn="l">
              <a:spcBef>
                <a:spcPts val="320"/>
              </a:spcBef>
              <a:spcAft>
                <a:spcPts val="0"/>
              </a:spcAft>
              <a:buSzPts val="1200"/>
              <a:buChar char="▪"/>
              <a:defRPr sz="1600"/>
            </a:lvl4pPr>
            <a:lvl5pPr marL="2286000" lvl="4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5pPr>
            <a:lvl6pPr marL="2743200" lvl="5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6pPr>
            <a:lvl7pPr marL="3200400" lvl="6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7pPr>
            <a:lvl8pPr marL="3657600" lvl="7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8pPr>
            <a:lvl9pPr marL="4114800" lvl="8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9pPr>
          </a:lstStyle>
          <a:p>
            <a:endParaRPr/>
          </a:p>
        </p:txBody>
      </p:sp>
      <p:sp>
        <p:nvSpPr>
          <p:cNvPr id="120" name="Google Shape;120;p25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68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2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21" name="Google Shape;121;p25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528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1pPr>
            <a:lvl2pPr marL="914400" lvl="1" indent="-317500" algn="l">
              <a:spcBef>
                <a:spcPts val="400"/>
              </a:spcBef>
              <a:spcAft>
                <a:spcPts val="0"/>
              </a:spcAft>
              <a:buSzPts val="1400"/>
              <a:buChar char="●"/>
              <a:defRPr sz="2000"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 sz="1800"/>
            </a:lvl3pPr>
            <a:lvl4pPr marL="1828800" lvl="3" indent="-304800" algn="l">
              <a:spcBef>
                <a:spcPts val="320"/>
              </a:spcBef>
              <a:spcAft>
                <a:spcPts val="0"/>
              </a:spcAft>
              <a:buSzPts val="1200"/>
              <a:buChar char="▪"/>
              <a:defRPr sz="1600"/>
            </a:lvl4pPr>
            <a:lvl5pPr marL="2286000" lvl="4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5pPr>
            <a:lvl6pPr marL="2743200" lvl="5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6pPr>
            <a:lvl7pPr marL="3200400" lvl="6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7pPr>
            <a:lvl8pPr marL="3657600" lvl="7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8pPr>
            <a:lvl9pPr marL="4114800" lvl="8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9pPr>
          </a:lstStyle>
          <a:p>
            <a:endParaRPr/>
          </a:p>
        </p:txBody>
      </p:sp>
      <p:sp>
        <p:nvSpPr>
          <p:cNvPr id="122" name="Google Shape;122;p252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5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52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5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70840" algn="l">
              <a:spcBef>
                <a:spcPts val="640"/>
              </a:spcBef>
              <a:spcAft>
                <a:spcPts val="0"/>
              </a:spcAft>
              <a:buSzPts val="2240"/>
              <a:buChar char="●"/>
              <a:defRPr sz="3200"/>
            </a:lvl1pPr>
            <a:lvl2pPr marL="914400" lvl="1" indent="-353060" algn="l">
              <a:spcBef>
                <a:spcPts val="560"/>
              </a:spcBef>
              <a:spcAft>
                <a:spcPts val="0"/>
              </a:spcAft>
              <a:buSzPts val="1960"/>
              <a:buChar char="●"/>
              <a:defRPr sz="2800"/>
            </a:lvl2pPr>
            <a:lvl3pPr marL="1371600" lvl="2" indent="-33528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3pPr>
            <a:lvl4pPr marL="1828800" lvl="3" indent="-323850" algn="l">
              <a:spcBef>
                <a:spcPts val="400"/>
              </a:spcBef>
              <a:spcAft>
                <a:spcPts val="0"/>
              </a:spcAft>
              <a:buSzPts val="1500"/>
              <a:buChar char="▪"/>
              <a:defRPr sz="2000"/>
            </a:lvl4pPr>
            <a:lvl5pPr marL="2286000" lvl="4" indent="-330200" algn="l"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5pPr>
            <a:lvl6pPr marL="2743200" lvl="5" indent="-330200" algn="l"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6pPr>
            <a:lvl7pPr marL="3200400" lvl="6" indent="-330200" algn="l"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7pPr>
            <a:lvl8pPr marL="3657600" lvl="7" indent="-330200" algn="l"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8pPr>
            <a:lvl9pPr marL="4114800" lvl="8" indent="-330200" algn="l"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9pPr>
          </a:lstStyle>
          <a:p>
            <a:endParaRPr/>
          </a:p>
        </p:txBody>
      </p:sp>
      <p:sp>
        <p:nvSpPr>
          <p:cNvPr id="128" name="Google Shape;128;p25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7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675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129" name="Google Shape;129;p253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5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53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5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35" name="Google Shape;135;p25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7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675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136" name="Google Shape;136;p254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5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54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45"/>
          <p:cNvCxnSpPr/>
          <p:nvPr/>
        </p:nvCxnSpPr>
        <p:spPr>
          <a:xfrm>
            <a:off x="7962900" y="152400"/>
            <a:ext cx="0" cy="1524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Google Shape;11;p245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45"/>
          <p:cNvSpPr txBox="1">
            <a:spLocks noGrp="1"/>
          </p:cNvSpPr>
          <p:nvPr>
            <p:ph type="body" idx="1"/>
          </p:nvPr>
        </p:nvSpPr>
        <p:spPr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4170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820"/>
              <a:buFont typeface="Noto Sans Symbols"/>
              <a:buChar char="●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835" algn="l" rtl="0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Char char="●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45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4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245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6" name="Google Shape;16;p245"/>
          <p:cNvGrpSpPr/>
          <p:nvPr/>
        </p:nvGrpSpPr>
        <p:grpSpPr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7" name="Google Shape;17;p245"/>
            <p:cNvSpPr/>
            <p:nvPr/>
          </p:nvSpPr>
          <p:spPr>
            <a:xfrm>
              <a:off x="5136" y="960"/>
              <a:ext cx="80" cy="8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245"/>
            <p:cNvSpPr/>
            <p:nvPr/>
          </p:nvSpPr>
          <p:spPr>
            <a:xfrm>
              <a:off x="5248" y="960"/>
              <a:ext cx="79" cy="8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245"/>
            <p:cNvSpPr/>
            <p:nvPr/>
          </p:nvSpPr>
          <p:spPr>
            <a:xfrm>
              <a:off x="5360" y="960"/>
              <a:ext cx="77" cy="8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245"/>
            <p:cNvSpPr/>
            <p:nvPr/>
          </p:nvSpPr>
          <p:spPr>
            <a:xfrm>
              <a:off x="5136" y="1072"/>
              <a:ext cx="80" cy="7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245"/>
            <p:cNvSpPr/>
            <p:nvPr/>
          </p:nvSpPr>
          <p:spPr>
            <a:xfrm>
              <a:off x="5248" y="1072"/>
              <a:ext cx="79" cy="7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245"/>
            <p:cNvSpPr/>
            <p:nvPr/>
          </p:nvSpPr>
          <p:spPr>
            <a:xfrm>
              <a:off x="5360" y="1072"/>
              <a:ext cx="77" cy="7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245"/>
            <p:cNvSpPr/>
            <p:nvPr/>
          </p:nvSpPr>
          <p:spPr>
            <a:xfrm>
              <a:off x="5472" y="1072"/>
              <a:ext cx="77" cy="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245"/>
            <p:cNvSpPr/>
            <p:nvPr/>
          </p:nvSpPr>
          <p:spPr>
            <a:xfrm>
              <a:off x="5136" y="1184"/>
              <a:ext cx="80" cy="7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245"/>
            <p:cNvSpPr/>
            <p:nvPr/>
          </p:nvSpPr>
          <p:spPr>
            <a:xfrm>
              <a:off x="5248" y="1184"/>
              <a:ext cx="79" cy="7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245"/>
            <p:cNvSpPr/>
            <p:nvPr/>
          </p:nvSpPr>
          <p:spPr>
            <a:xfrm>
              <a:off x="5360" y="1184"/>
              <a:ext cx="77" cy="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245"/>
            <p:cNvSpPr/>
            <p:nvPr/>
          </p:nvSpPr>
          <p:spPr>
            <a:xfrm>
              <a:off x="5472" y="1184"/>
              <a:ext cx="77" cy="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245"/>
            <p:cNvSpPr/>
            <p:nvPr/>
          </p:nvSpPr>
          <p:spPr>
            <a:xfrm>
              <a:off x="5584" y="1184"/>
              <a:ext cx="80" cy="7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245"/>
            <p:cNvSpPr/>
            <p:nvPr/>
          </p:nvSpPr>
          <p:spPr>
            <a:xfrm>
              <a:off x="5136" y="1296"/>
              <a:ext cx="80" cy="8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245"/>
            <p:cNvSpPr/>
            <p:nvPr/>
          </p:nvSpPr>
          <p:spPr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245"/>
            <p:cNvSpPr/>
            <p:nvPr/>
          </p:nvSpPr>
          <p:spPr>
            <a:xfrm>
              <a:off x="5360" y="1296"/>
              <a:ext cx="77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245"/>
            <p:cNvSpPr/>
            <p:nvPr/>
          </p:nvSpPr>
          <p:spPr>
            <a:xfrm>
              <a:off x="5472" y="1296"/>
              <a:ext cx="77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245"/>
            <p:cNvSpPr/>
            <p:nvPr/>
          </p:nvSpPr>
          <p:spPr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245"/>
            <p:cNvSpPr/>
            <p:nvPr/>
          </p:nvSpPr>
          <p:spPr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245"/>
            <p:cNvSpPr/>
            <p:nvPr/>
          </p:nvSpPr>
          <p:spPr>
            <a:xfrm>
              <a:off x="5360" y="1408"/>
              <a:ext cx="77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245"/>
            <p:cNvSpPr/>
            <p:nvPr/>
          </p:nvSpPr>
          <p:spPr>
            <a:xfrm>
              <a:off x="5472" y="1408"/>
              <a:ext cx="77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245"/>
            <p:cNvSpPr/>
            <p:nvPr/>
          </p:nvSpPr>
          <p:spPr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245"/>
            <p:cNvSpPr/>
            <p:nvPr/>
          </p:nvSpPr>
          <p:spPr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245"/>
            <p:cNvSpPr/>
            <p:nvPr/>
          </p:nvSpPr>
          <p:spPr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245"/>
            <p:cNvSpPr/>
            <p:nvPr/>
          </p:nvSpPr>
          <p:spPr>
            <a:xfrm>
              <a:off x="5360" y="1520"/>
              <a:ext cx="77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245"/>
            <p:cNvSpPr/>
            <p:nvPr/>
          </p:nvSpPr>
          <p:spPr>
            <a:xfrm>
              <a:off x="5472" y="1520"/>
              <a:ext cx="77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45"/>
            <p:cNvSpPr/>
            <p:nvPr/>
          </p:nvSpPr>
          <p:spPr>
            <a:xfrm>
              <a:off x="5136" y="1632"/>
              <a:ext cx="80" cy="7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45"/>
            <p:cNvSpPr/>
            <p:nvPr/>
          </p:nvSpPr>
          <p:spPr>
            <a:xfrm>
              <a:off x="5248" y="1632"/>
              <a:ext cx="79" cy="7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45"/>
            <p:cNvSpPr/>
            <p:nvPr/>
          </p:nvSpPr>
          <p:spPr>
            <a:xfrm>
              <a:off x="5360" y="1632"/>
              <a:ext cx="77" cy="7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245"/>
            <p:cNvSpPr/>
            <p:nvPr/>
          </p:nvSpPr>
          <p:spPr>
            <a:xfrm>
              <a:off x="5472" y="1632"/>
              <a:ext cx="77" cy="7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245"/>
            <p:cNvSpPr/>
            <p:nvPr/>
          </p:nvSpPr>
          <p:spPr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245"/>
            <p:cNvSpPr/>
            <p:nvPr/>
          </p:nvSpPr>
          <p:spPr>
            <a:xfrm>
              <a:off x="5472" y="1744"/>
              <a:ext cx="77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1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1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1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1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1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3.xml"/><Relationship Id="rId1" Type="http://schemas.openxmlformats.org/officeDocument/2006/relationships/slideLayout" Target="../slideLayouts/slideLayout1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4.xml"/><Relationship Id="rId1" Type="http://schemas.openxmlformats.org/officeDocument/2006/relationships/slideLayout" Target="../slideLayouts/slideLayout1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5.xml"/><Relationship Id="rId1" Type="http://schemas.openxmlformats.org/officeDocument/2006/relationships/slideLayout" Target="../slideLayouts/slideLayout1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6.xml"/><Relationship Id="rId1" Type="http://schemas.openxmlformats.org/officeDocument/2006/relationships/slideLayout" Target="../slideLayouts/slideLayout1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7.xml"/><Relationship Id="rId1" Type="http://schemas.openxmlformats.org/officeDocument/2006/relationships/slideLayout" Target="../slideLayouts/slideLayout1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8.xml"/><Relationship Id="rId1" Type="http://schemas.openxmlformats.org/officeDocument/2006/relationships/slideLayout" Target="../slideLayouts/slideLayout1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9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0.xml"/><Relationship Id="rId1" Type="http://schemas.openxmlformats.org/officeDocument/2006/relationships/slideLayout" Target="../slideLayouts/slideLayout1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1.xml"/><Relationship Id="rId1" Type="http://schemas.openxmlformats.org/officeDocument/2006/relationships/slideLayout" Target="../slideLayouts/slideLayout1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2.xml"/><Relationship Id="rId1" Type="http://schemas.openxmlformats.org/officeDocument/2006/relationships/slideLayout" Target="../slideLayouts/slideLayout1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3.xml"/><Relationship Id="rId1" Type="http://schemas.openxmlformats.org/officeDocument/2006/relationships/slideLayout" Target="../slideLayouts/slideLayout1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4.xml"/><Relationship Id="rId1" Type="http://schemas.openxmlformats.org/officeDocument/2006/relationships/slideLayout" Target="../slideLayouts/slideLayout1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5.xml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6.xml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7.xml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8.xml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0.xml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1.xml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2.xml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3.xml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4.xml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5.xml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6.xml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7.xml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8.xml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0.xml"/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1.xml"/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2.xml"/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3.xml"/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4.xml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5.xml"/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6.xml"/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87.xml"/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8.xml"/><Relationship Id="rId1" Type="http://schemas.openxmlformats.org/officeDocument/2006/relationships/slideLayout" Target="../slideLayouts/slideLayout1.xml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0.xml"/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1.xml"/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2.xml"/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3.xml"/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4.xml"/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5.xml"/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6.xml"/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7.xml"/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8.xml"/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0.xml"/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1.xml"/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2.xml"/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3.xml"/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4.xml"/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5.xml"/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6.xml"/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7.xml"/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8.xml"/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0.xml"/><Relationship Id="rId1" Type="http://schemas.openxmlformats.org/officeDocument/2006/relationships/slideLayout" Target="../slideLayouts/slideLayout2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1.xml"/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2.xml"/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3.xml"/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4.xml"/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5.xml"/><Relationship Id="rId1" Type="http://schemas.openxmlformats.org/officeDocument/2006/relationships/slideLayout" Target="../slideLayouts/slideLayout2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6.xml"/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7.xml"/><Relationship Id="rId1" Type="http://schemas.openxmlformats.org/officeDocument/2006/relationships/slideLayout" Target="../slideLayouts/slideLayout2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8.xml"/><Relationship Id="rId1" Type="http://schemas.openxmlformats.org/officeDocument/2006/relationships/slideLayout" Target="../slideLayouts/slideLayout2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0.xml"/><Relationship Id="rId1" Type="http://schemas.openxmlformats.org/officeDocument/2006/relationships/slideLayout" Target="../slideLayouts/slideLayout2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1.xml"/><Relationship Id="rId1" Type="http://schemas.openxmlformats.org/officeDocument/2006/relationships/slideLayout" Target="../slideLayouts/slideLayout2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2.xml"/><Relationship Id="rId1" Type="http://schemas.openxmlformats.org/officeDocument/2006/relationships/slideLayout" Target="../slideLayouts/slideLayout2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3.xml"/><Relationship Id="rId1" Type="http://schemas.openxmlformats.org/officeDocument/2006/relationships/slideLayout" Target="../slideLayouts/slideLayout2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4.xml"/><Relationship Id="rId1" Type="http://schemas.openxmlformats.org/officeDocument/2006/relationships/slideLayout" Target="../slideLayouts/slideLayout2.xml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5.xml"/><Relationship Id="rId1" Type="http://schemas.openxmlformats.org/officeDocument/2006/relationships/slideLayout" Target="../slideLayouts/slideLayout2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6.xml"/><Relationship Id="rId1" Type="http://schemas.openxmlformats.org/officeDocument/2006/relationships/slideLayout" Target="../slideLayouts/slideLayout2.xml"/></Relationships>
</file>

<file path=ppt/slides/_rels/slide2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7.xml"/><Relationship Id="rId1" Type="http://schemas.openxmlformats.org/officeDocument/2006/relationships/slideLayout" Target="../slideLayouts/slideLayout2.xml"/></Relationships>
</file>

<file path=ppt/slides/_rels/slide2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8.xml"/><Relationship Id="rId1" Type="http://schemas.openxmlformats.org/officeDocument/2006/relationships/slideLayout" Target="../slideLayouts/slideLayout2.xml"/></Relationships>
</file>

<file path=ppt/slides/_rels/slide2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0.xml"/><Relationship Id="rId1" Type="http://schemas.openxmlformats.org/officeDocument/2006/relationships/slideLayout" Target="../slideLayouts/slideLayout2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1.xml"/><Relationship Id="rId1" Type="http://schemas.openxmlformats.org/officeDocument/2006/relationships/slideLayout" Target="../slideLayouts/slideLayout2.xml"/></Relationships>
</file>

<file path=ppt/slides/_rels/slide2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2.xml"/><Relationship Id="rId1" Type="http://schemas.openxmlformats.org/officeDocument/2006/relationships/slideLayout" Target="../slideLayouts/slideLayout2.xml"/></Relationships>
</file>

<file path=ppt/slides/_rels/slide2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3.xml"/><Relationship Id="rId1" Type="http://schemas.openxmlformats.org/officeDocument/2006/relationships/slideLayout" Target="../slideLayouts/slideLayout2.xml"/></Relationships>
</file>

<file path=ppt/slides/_rels/slide2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4.xml"/><Relationship Id="rId1" Type="http://schemas.openxmlformats.org/officeDocument/2006/relationships/slideLayout" Target="../slideLayouts/slideLayout2.xml"/></Relationships>
</file>

<file path=ppt/slides/_rels/slide2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5.xml"/><Relationship Id="rId1" Type="http://schemas.openxmlformats.org/officeDocument/2006/relationships/slideLayout" Target="../slideLayouts/slideLayout2.xml"/></Relationships>
</file>

<file path=ppt/slides/_rels/slide2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6.xml"/><Relationship Id="rId1" Type="http://schemas.openxmlformats.org/officeDocument/2006/relationships/slideLayout" Target="../slideLayouts/slideLayout2.xml"/></Relationships>
</file>

<file path=ppt/slides/_rels/slide2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7.xml"/><Relationship Id="rId1" Type="http://schemas.openxmlformats.org/officeDocument/2006/relationships/slideLayout" Target="../slideLayouts/slideLayout2.xml"/></Relationships>
</file>

<file path=ppt/slides/_rels/slide2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8.xml"/><Relationship Id="rId1" Type="http://schemas.openxmlformats.org/officeDocument/2006/relationships/slideLayout" Target="../slideLayouts/slideLayout2.xml"/></Relationships>
</file>

<file path=ppt/slides/_rels/slide2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0.xml"/><Relationship Id="rId1" Type="http://schemas.openxmlformats.org/officeDocument/2006/relationships/slideLayout" Target="../slideLayouts/slideLayout2.xml"/></Relationships>
</file>

<file path=ppt/slides/_rels/slide2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1.xml"/><Relationship Id="rId1" Type="http://schemas.openxmlformats.org/officeDocument/2006/relationships/slideLayout" Target="../slideLayouts/slideLayout2.xml"/></Relationships>
</file>

<file path=ppt/slides/_rels/slide2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2.xml"/><Relationship Id="rId1" Type="http://schemas.openxmlformats.org/officeDocument/2006/relationships/slideLayout" Target="../slideLayouts/slideLayout2.xml"/></Relationships>
</file>

<file path=ppt/slides/_rels/slide2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3.xml"/><Relationship Id="rId1" Type="http://schemas.openxmlformats.org/officeDocument/2006/relationships/slideLayout" Target="../slideLayouts/slideLayout2.xml"/></Relationships>
</file>

<file path=ppt/slides/_rels/slide2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"/>
          <p:cNvSpPr txBox="1"/>
          <p:nvPr/>
        </p:nvSpPr>
        <p:spPr>
          <a:xfrm>
            <a:off x="2403475" y="2016125"/>
            <a:ext cx="357188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157" name="Google Shape;157;p1"/>
          <p:cNvSpPr txBox="1"/>
          <p:nvPr/>
        </p:nvSpPr>
        <p:spPr>
          <a:xfrm>
            <a:off x="5462588" y="2755900"/>
            <a:ext cx="3587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cxnSp>
        <p:nvCxnSpPr>
          <p:cNvPr id="158" name="Google Shape;158;p1"/>
          <p:cNvCxnSpPr/>
          <p:nvPr/>
        </p:nvCxnSpPr>
        <p:spPr>
          <a:xfrm flipH="1">
            <a:off x="2743200" y="1570038"/>
            <a:ext cx="1822450" cy="485775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59" name="Google Shape;159;p1"/>
          <p:cNvCxnSpPr/>
          <p:nvPr/>
        </p:nvCxnSpPr>
        <p:spPr>
          <a:xfrm>
            <a:off x="4565650" y="1570038"/>
            <a:ext cx="935038" cy="126523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60" name="Google Shape;160;p1"/>
          <p:cNvSpPr txBox="1"/>
          <p:nvPr/>
        </p:nvSpPr>
        <p:spPr>
          <a:xfrm>
            <a:off x="2500313" y="361950"/>
            <a:ext cx="4143375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Behandlung</a:t>
            </a:r>
            <a:endParaRPr dirty="0"/>
          </a:p>
        </p:txBody>
      </p:sp>
      <p:sp>
        <p:nvSpPr>
          <p:cNvPr id="161" name="Google Shape;161;p1"/>
          <p:cNvSpPr txBox="1"/>
          <p:nvPr/>
        </p:nvSpPr>
        <p:spPr>
          <a:xfrm>
            <a:off x="3070225" y="1130300"/>
            <a:ext cx="30638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endParaRPr dirty="0"/>
          </a:p>
        </p:txBody>
      </p:sp>
      <p:sp>
        <p:nvSpPr>
          <p:cNvPr id="162" name="Google Shape;162;p1"/>
          <p:cNvSpPr txBox="1"/>
          <p:nvPr/>
        </p:nvSpPr>
        <p:spPr>
          <a:xfrm>
            <a:off x="998538" y="3552825"/>
            <a:ext cx="713422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nachdenken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unterteilen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in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große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Kategorien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</p:txBody>
      </p:sp>
      <p:sp>
        <p:nvSpPr>
          <p:cNvPr id="163" name="Google Shape;163;p1"/>
          <p:cNvSpPr txBox="1"/>
          <p:nvPr/>
        </p:nvSpPr>
        <p:spPr>
          <a:xfrm>
            <a:off x="289122" y="6275388"/>
            <a:ext cx="8626079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Folgenden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finden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gekürzte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Einführung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das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ausführlichere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Darstellung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finden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Sie in der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Folienreihe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G1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.)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0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10"/>
          <p:cNvSpPr txBox="1"/>
          <p:nvPr/>
        </p:nvSpPr>
        <p:spPr>
          <a:xfrm>
            <a:off x="1603375" y="2016125"/>
            <a:ext cx="11572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</a:t>
            </a:r>
            <a:endParaRPr dirty="0"/>
          </a:p>
        </p:txBody>
      </p:sp>
      <p:sp>
        <p:nvSpPr>
          <p:cNvPr id="325" name="Google Shape;325;p10"/>
          <p:cNvSpPr txBox="1"/>
          <p:nvPr/>
        </p:nvSpPr>
        <p:spPr>
          <a:xfrm>
            <a:off x="4830763" y="2858040"/>
            <a:ext cx="153352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Sekundär</a:t>
            </a:r>
            <a:endParaRPr dirty="0"/>
          </a:p>
        </p:txBody>
      </p:sp>
      <p:cxnSp>
        <p:nvCxnSpPr>
          <p:cNvPr id="326" name="Google Shape;326;p10"/>
          <p:cNvCxnSpPr/>
          <p:nvPr/>
        </p:nvCxnSpPr>
        <p:spPr>
          <a:xfrm flipH="1">
            <a:off x="2743200" y="1570038"/>
            <a:ext cx="1822450" cy="48577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27" name="Google Shape;327;p10"/>
          <p:cNvCxnSpPr/>
          <p:nvPr/>
        </p:nvCxnSpPr>
        <p:spPr>
          <a:xfrm>
            <a:off x="4565650" y="1570038"/>
            <a:ext cx="935038" cy="126523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28" name="Google Shape;328;p10"/>
          <p:cNvSpPr txBox="1"/>
          <p:nvPr/>
        </p:nvSpPr>
        <p:spPr>
          <a:xfrm>
            <a:off x="180975" y="2817813"/>
            <a:ext cx="1354138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Angeboren</a:t>
            </a:r>
            <a:endParaRPr/>
          </a:p>
        </p:txBody>
      </p:sp>
      <p:sp>
        <p:nvSpPr>
          <p:cNvPr id="329" name="Google Shape;329;p10"/>
          <p:cNvSpPr txBox="1"/>
          <p:nvPr/>
        </p:nvSpPr>
        <p:spPr>
          <a:xfrm>
            <a:off x="2717800" y="2825750"/>
            <a:ext cx="847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JOWG</a:t>
            </a:r>
            <a:endParaRPr dirty="0"/>
          </a:p>
        </p:txBody>
      </p:sp>
      <p:cxnSp>
        <p:nvCxnSpPr>
          <p:cNvPr id="330" name="Google Shape;330;p10"/>
          <p:cNvCxnSpPr>
            <a:stCxn id="324" idx="2"/>
          </p:cNvCxnSpPr>
          <p:nvPr/>
        </p:nvCxnSpPr>
        <p:spPr>
          <a:xfrm flipH="1">
            <a:off x="1562819" y="2226439"/>
            <a:ext cx="6192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31" name="Google Shape;331;p10"/>
          <p:cNvCxnSpPr>
            <a:stCxn id="324" idx="2"/>
          </p:cNvCxnSpPr>
          <p:nvPr/>
        </p:nvCxnSpPr>
        <p:spPr>
          <a:xfrm>
            <a:off x="2182019" y="2226439"/>
            <a:ext cx="5715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32" name="Google Shape;332;p10"/>
          <p:cNvSpPr txBox="1"/>
          <p:nvPr/>
        </p:nvSpPr>
        <p:spPr>
          <a:xfrm>
            <a:off x="552450" y="3238500"/>
            <a:ext cx="106045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Neugeborene</a:t>
            </a:r>
            <a:endParaRPr dirty="0"/>
          </a:p>
        </p:txBody>
      </p:sp>
      <p:sp>
        <p:nvSpPr>
          <p:cNvPr id="333" name="Google Shape;333;p10"/>
          <p:cNvSpPr txBox="1"/>
          <p:nvPr/>
        </p:nvSpPr>
        <p:spPr>
          <a:xfrm>
            <a:off x="565149" y="3671888"/>
            <a:ext cx="135889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 Säuglingsalter</a:t>
            </a:r>
            <a:endParaRPr/>
          </a:p>
        </p:txBody>
      </p:sp>
      <p:cxnSp>
        <p:nvCxnSpPr>
          <p:cNvPr id="334" name="Google Shape;334;p10"/>
          <p:cNvCxnSpPr/>
          <p:nvPr/>
        </p:nvCxnSpPr>
        <p:spPr>
          <a:xfrm>
            <a:off x="374650" y="3162300"/>
            <a:ext cx="0" cy="113982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35" name="Google Shape;335;p10"/>
          <p:cNvCxnSpPr/>
          <p:nvPr/>
        </p:nvCxnSpPr>
        <p:spPr>
          <a:xfrm>
            <a:off x="374650" y="3417888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36" name="Google Shape;336;p10"/>
          <p:cNvCxnSpPr/>
          <p:nvPr/>
        </p:nvCxnSpPr>
        <p:spPr>
          <a:xfrm>
            <a:off x="363538" y="3854450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37" name="Google Shape;337;p10"/>
          <p:cNvCxnSpPr/>
          <p:nvPr/>
        </p:nvCxnSpPr>
        <p:spPr>
          <a:xfrm>
            <a:off x="363538" y="430212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38" name="Google Shape;338;p10"/>
          <p:cNvSpPr txBox="1"/>
          <p:nvPr/>
        </p:nvSpPr>
        <p:spPr>
          <a:xfrm>
            <a:off x="2133600" y="3756025"/>
            <a:ext cx="1770063" cy="554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Nicht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erworbene Augenerkrankung</a:t>
            </a:r>
            <a:endParaRPr/>
          </a:p>
        </p:txBody>
      </p:sp>
      <p:sp>
        <p:nvSpPr>
          <p:cNvPr id="339" name="Google Shape;339;p10"/>
          <p:cNvSpPr txBox="1"/>
          <p:nvPr/>
        </p:nvSpPr>
        <p:spPr>
          <a:xfrm>
            <a:off x="6364288" y="3703638"/>
            <a:ext cx="1047750" cy="35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Erworben</a:t>
            </a:r>
            <a:endParaRPr/>
          </a:p>
        </p:txBody>
      </p:sp>
      <p:cxnSp>
        <p:nvCxnSpPr>
          <p:cNvPr id="340" name="Google Shape;340;p10"/>
          <p:cNvCxnSpPr/>
          <p:nvPr/>
        </p:nvCxnSpPr>
        <p:spPr>
          <a:xfrm flipH="1">
            <a:off x="3886200" y="3167063"/>
            <a:ext cx="1735138" cy="533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41" name="Google Shape;341;p10"/>
          <p:cNvCxnSpPr/>
          <p:nvPr/>
        </p:nvCxnSpPr>
        <p:spPr>
          <a:xfrm>
            <a:off x="5600700" y="3149600"/>
            <a:ext cx="2305050" cy="550863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42" name="Google Shape;342;p10"/>
          <p:cNvSpPr txBox="1"/>
          <p:nvPr/>
        </p:nvSpPr>
        <p:spPr>
          <a:xfrm>
            <a:off x="4179888" y="3757613"/>
            <a:ext cx="1947862" cy="55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Nicht erworbene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Erkrankung</a:t>
            </a:r>
            <a:endParaRPr/>
          </a:p>
        </p:txBody>
      </p:sp>
      <p:sp>
        <p:nvSpPr>
          <p:cNvPr id="343" name="Google Shape;343;p10"/>
          <p:cNvSpPr txBox="1"/>
          <p:nvPr/>
        </p:nvSpPr>
        <p:spPr>
          <a:xfrm>
            <a:off x="7412038" y="3730625"/>
            <a:ext cx="1628775" cy="609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Erworben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"/>
                  </a:ext>
                </a:extLst>
              </a:rPr>
              <a:t>CE (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"/>
                  </a:ext>
                </a:extLst>
              </a:rPr>
              <a:t>Katarakt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"/>
                  </a:ext>
                </a:extLst>
              </a:rPr>
              <a:t> Operation )</a:t>
            </a:r>
            <a:endParaRPr dirty="0"/>
          </a:p>
        </p:txBody>
      </p:sp>
      <p:cxnSp>
        <p:nvCxnSpPr>
          <p:cNvPr id="344" name="Google Shape;344;p10"/>
          <p:cNvCxnSpPr/>
          <p:nvPr/>
        </p:nvCxnSpPr>
        <p:spPr>
          <a:xfrm flipH="1">
            <a:off x="5294313" y="3149600"/>
            <a:ext cx="317500" cy="550863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45" name="Google Shape;345;p10"/>
          <p:cNvCxnSpPr/>
          <p:nvPr/>
        </p:nvCxnSpPr>
        <p:spPr>
          <a:xfrm>
            <a:off x="5637213" y="3160713"/>
            <a:ext cx="847725" cy="5397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46" name="Google Shape;346;p10"/>
          <p:cNvSpPr txBox="1"/>
          <p:nvPr/>
        </p:nvSpPr>
        <p:spPr>
          <a:xfrm>
            <a:off x="2500313" y="361950"/>
            <a:ext cx="4143375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47" name="Google Shape;347;p10"/>
          <p:cNvSpPr txBox="1"/>
          <p:nvPr/>
        </p:nvSpPr>
        <p:spPr>
          <a:xfrm>
            <a:off x="3070225" y="1130300"/>
            <a:ext cx="30638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endParaRPr dirty="0"/>
          </a:p>
        </p:txBody>
      </p:sp>
      <p:sp>
        <p:nvSpPr>
          <p:cNvPr id="348" name="Google Shape;348;p10"/>
          <p:cNvSpPr txBox="1"/>
          <p:nvPr/>
        </p:nvSpPr>
        <p:spPr>
          <a:xfrm>
            <a:off x="565150" y="4144963"/>
            <a:ext cx="133985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Spät auftretend</a:t>
            </a:r>
            <a:endParaRPr/>
          </a:p>
        </p:txBody>
      </p:sp>
      <p:sp>
        <p:nvSpPr>
          <p:cNvPr id="349" name="Google Shape;349;p10"/>
          <p:cNvSpPr txBox="1"/>
          <p:nvPr/>
        </p:nvSpPr>
        <p:spPr>
          <a:xfrm>
            <a:off x="2352952" y="4510628"/>
            <a:ext cx="6637337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vier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Kategorien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sekundären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Kindesalters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Fachbüchern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Pädiatrie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und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beschrieben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9" name="Google Shape;2299;p100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0" name="Google Shape;2300;p100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100</a:t>
            </a:fld>
            <a:endParaRPr/>
          </a:p>
        </p:txBody>
      </p:sp>
      <p:sp>
        <p:nvSpPr>
          <p:cNvPr id="2301" name="Google Shape;2301;p100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302" name="Google Shape;2302;p100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303" name="Google Shape;2303;p100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304" name="Google Shape;2304;p100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305" name="Google Shape;2305;p100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306" name="Google Shape;2306;p100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307" name="Google Shape;2307;p100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308" name="Google Shape;2308;p100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9" name="Google Shape;2309;p100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310" name="Google Shape;2310;p100"/>
          <p:cNvSpPr txBox="1"/>
          <p:nvPr/>
        </p:nvSpPr>
        <p:spPr>
          <a:xfrm>
            <a:off x="2717701" y="2071158"/>
            <a:ext cx="6344700" cy="37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genauso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wirksam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Dosierungen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sogar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besser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also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Therapie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Keineswegs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ukom-Lehrbuch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„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Patienten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vorbehalten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aufgrund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stark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erhöhten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hohes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Sehverlust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Zurückhaltung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Gegensatz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Alternative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umfangreiche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potenziell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schwerwiegende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darunter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Gastrointestinale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Probleme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unter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anderem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Anorexie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Durchfall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Gewichtsverlust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Wachstumsverzögerung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Metabolische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Azidose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Kontraindikationen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Natürlich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Sulfonamidallergie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Patienten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Sichelzellanämie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geboten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kann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Krise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auslösen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)…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erneut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Das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Pädiatriebuch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führt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Niereninsuffizienz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erwähnt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5" name="Google Shape;2315;p101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p101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101</a:t>
            </a:fld>
            <a:endParaRPr/>
          </a:p>
        </p:txBody>
      </p:sp>
      <p:sp>
        <p:nvSpPr>
          <p:cNvPr id="2317" name="Google Shape;2317;p101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318" name="Google Shape;2318;p101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319" name="Google Shape;2319;p101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320" name="Google Shape;2320;p101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321" name="Google Shape;2321;p101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322" name="Google Shape;2322;p101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323" name="Google Shape;2323;p101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324" name="Google Shape;2324;p101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5" name="Google Shape;2325;p101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326" name="Google Shape;2326;p101"/>
          <p:cNvSpPr txBox="1"/>
          <p:nvPr/>
        </p:nvSpPr>
        <p:spPr>
          <a:xfrm>
            <a:off x="2792244" y="3343508"/>
            <a:ext cx="597075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Für welche systemischen Nebenwirkungen sind PGAs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7"/>
                  </a:ext>
                </a:extLst>
              </a:rPr>
              <a:t>bekannt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1" name="Google Shape;2331;p102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2" name="Google Shape;2332;p102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102</a:t>
            </a:fld>
            <a:endParaRPr/>
          </a:p>
        </p:txBody>
      </p:sp>
      <p:sp>
        <p:nvSpPr>
          <p:cNvPr id="2333" name="Google Shape;2333;p102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334" name="Google Shape;2334;p102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335" name="Google Shape;2335;p102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336" name="Google Shape;2336;p102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337" name="Google Shape;2337;p102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338" name="Google Shape;2338;p102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339" name="Google Shape;2339;p102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340" name="Google Shape;2340;p102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1" name="Google Shape;2341;p102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342" name="Google Shape;2342;p102"/>
          <p:cNvSpPr txBox="1"/>
          <p:nvPr/>
        </p:nvSpPr>
        <p:spPr>
          <a:xfrm>
            <a:off x="2792244" y="3343508"/>
            <a:ext cx="59709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Für welche systemischen Nebenwirkungen sind PGAs bekannt?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Keine, was eine ihrer attraktivsten Eigenschaften ist.</a:t>
            </a:r>
            <a:endParaRPr sz="160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7" name="Google Shape;2347;p103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8" name="Google Shape;2348;p103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103</a:t>
            </a:fld>
            <a:endParaRPr/>
          </a:p>
        </p:txBody>
      </p:sp>
      <p:sp>
        <p:nvSpPr>
          <p:cNvPr id="2349" name="Google Shape;2349;p103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350" name="Google Shape;2350;p103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351" name="Google Shape;2351;p103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352" name="Google Shape;2352;p103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353" name="Google Shape;2353;p103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354" name="Google Shape;2354;p103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355" name="Google Shape;2355;p103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356" name="Google Shape;2356;p103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7" name="Google Shape;2357;p103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358" name="Google Shape;2358;p103"/>
          <p:cNvSpPr txBox="1"/>
          <p:nvPr/>
        </p:nvSpPr>
        <p:spPr>
          <a:xfrm>
            <a:off x="2792244" y="3343508"/>
            <a:ext cx="5970900" cy="82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PGAs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bekannt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Keine, was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attraktivsten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Eigenschaften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US" sz="1200" i="1" dirty="0">
                <a:solidFill>
                  <a:schemeClr val="dk1"/>
                </a:solidFill>
              </a:rPr>
              <a:t>Wie </a:t>
            </a:r>
            <a:r>
              <a:rPr lang="en-US" sz="1200" i="1" dirty="0" err="1">
                <a:solidFill>
                  <a:schemeClr val="dk1"/>
                </a:solidFill>
              </a:rPr>
              <a:t>sieht</a:t>
            </a:r>
            <a:r>
              <a:rPr lang="en-US" sz="1200" i="1" dirty="0">
                <a:solidFill>
                  <a:schemeClr val="dk1"/>
                </a:solidFill>
              </a:rPr>
              <a:t> es </a:t>
            </a:r>
            <a:r>
              <a:rPr lang="en-US" sz="1200" i="1" dirty="0" err="1">
                <a:solidFill>
                  <a:schemeClr val="dk1"/>
                </a:solidFill>
              </a:rPr>
              <a:t>mit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48"/>
                  </a:ext>
                </a:extLst>
              </a:rPr>
              <a:t>okulären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aus</a:t>
            </a:r>
            <a:r>
              <a:rPr lang="en-US" sz="1200" i="1" dirty="0">
                <a:solidFill>
                  <a:schemeClr val="dk1"/>
                </a:solidFill>
              </a:rPr>
              <a:t>?</a:t>
            </a:r>
            <a:endParaRPr lang="en-US" sz="1200" dirty="0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3" name="Google Shape;2363;p104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4" name="Google Shape;2364;p104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104</a:t>
            </a:fld>
            <a:endParaRPr/>
          </a:p>
        </p:txBody>
      </p:sp>
      <p:sp>
        <p:nvSpPr>
          <p:cNvPr id="2365" name="Google Shape;2365;p104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366" name="Google Shape;2366;p104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367" name="Google Shape;2367;p104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368" name="Google Shape;2368;p104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369" name="Google Shape;2369;p104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370" name="Google Shape;2370;p104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371" name="Google Shape;2371;p104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372" name="Google Shape;2372;p104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3" name="Google Shape;2373;p104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374" name="Google Shape;2374;p104"/>
          <p:cNvSpPr txBox="1"/>
          <p:nvPr/>
        </p:nvSpPr>
        <p:spPr>
          <a:xfrm>
            <a:off x="2792244" y="3343508"/>
            <a:ext cx="5970900" cy="10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PGAs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bekannt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Keine, was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attraktivsten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Eigenschaften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sieht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8"/>
                  </a:ext>
                </a:extLst>
              </a:rPr>
              <a:t>okulären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Hinweise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darauf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Uveitis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auslösen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9"/>
                  </a:ext>
                </a:extLst>
              </a:rPr>
              <a:t>verschlimmern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2375" name="Google Shape;2375;p104"/>
          <p:cNvSpPr/>
          <p:nvPr/>
        </p:nvSpPr>
        <p:spPr>
          <a:xfrm>
            <a:off x="5407743" y="4174298"/>
            <a:ext cx="559194" cy="505857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lnSpc>
                <a:spcPct val="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Erkrankung</a:t>
            </a:r>
            <a:endParaRPr dirty="0"/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0" name="Google Shape;2380;p105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1" name="Google Shape;2381;p105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105</a:t>
            </a:fld>
            <a:endParaRPr/>
          </a:p>
        </p:txBody>
      </p:sp>
      <p:sp>
        <p:nvSpPr>
          <p:cNvPr id="2382" name="Google Shape;2382;p105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383" name="Google Shape;2383;p105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384" name="Google Shape;2384;p105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385" name="Google Shape;2385;p105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386" name="Google Shape;2386;p105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387" name="Google Shape;2387;p105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388" name="Google Shape;2388;p105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389" name="Google Shape;2389;p105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0" name="Google Shape;2390;p105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391" name="Google Shape;2391;p105"/>
          <p:cNvSpPr txBox="1"/>
          <p:nvPr/>
        </p:nvSpPr>
        <p:spPr>
          <a:xfrm>
            <a:off x="2792244" y="3343508"/>
            <a:ext cx="5970900" cy="10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Für welche systemischen Nebenwirkungen sind PGAs bekannt?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Keine, was eine ihrer attraktivsten Eigenschaften ist.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 sieht es mit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okulären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 aus?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gibt Hinweise darauf, dass sie eine Uveitis auslösen oder verschlimmern können.</a:t>
            </a:r>
            <a:endParaRPr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" name="Google Shape;2396;p106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7" name="Google Shape;2397;p106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106</a:t>
            </a:fld>
            <a:endParaRPr/>
          </a:p>
        </p:txBody>
      </p:sp>
      <p:sp>
        <p:nvSpPr>
          <p:cNvPr id="2398" name="Google Shape;2398;p106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399" name="Google Shape;2399;p106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400" name="Google Shape;2400;p106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401" name="Google Shape;2401;p106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402" name="Google Shape;2402;p106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403" name="Google Shape;2403;p106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404" name="Google Shape;2404;p106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405" name="Google Shape;2405;p106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6" name="Google Shape;2406;p106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407" name="Google Shape;2407;p106"/>
          <p:cNvSpPr txBox="1"/>
          <p:nvPr/>
        </p:nvSpPr>
        <p:spPr>
          <a:xfrm>
            <a:off x="2792244" y="3343508"/>
            <a:ext cx="5970900" cy="14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Für welche systemischen Nebenwirkungen sind PGAs bekannt?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Keine, was eine ihrer attraktivsten Eigenschaften ist.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 sieht es mit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okulären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 aus?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gibt Hinweise darauf, dass sie eine Uveitis auslösen oder verschlimmern können.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sie bei Kindern wirksam?</a:t>
            </a:r>
            <a:endParaRPr sz="160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2" name="Google Shape;2412;p107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3" name="Google Shape;2413;p107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107</a:t>
            </a:fld>
            <a:endParaRPr/>
          </a:p>
        </p:txBody>
      </p:sp>
      <p:sp>
        <p:nvSpPr>
          <p:cNvPr id="2414" name="Google Shape;2414;p107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415" name="Google Shape;2415;p107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416" name="Google Shape;2416;p107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417" name="Google Shape;2417;p107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418" name="Google Shape;2418;p107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419" name="Google Shape;2419;p107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420" name="Google Shape;2420;p107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421" name="Google Shape;2421;p107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2" name="Google Shape;2422;p107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423" name="Google Shape;2423;p107"/>
          <p:cNvSpPr txBox="1"/>
          <p:nvPr/>
        </p:nvSpPr>
        <p:spPr>
          <a:xfrm>
            <a:off x="2792244" y="3343508"/>
            <a:ext cx="5970900" cy="16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PGAs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bekannt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Keine, was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attraktivsten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Eigenschaften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sieht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okulären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Hinweise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darauf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Uveitis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auslösen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verschlimmern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wirksam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abhängig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2424" name="Google Shape;2424;p107"/>
          <p:cNvSpPr/>
          <p:nvPr/>
        </p:nvSpPr>
        <p:spPr>
          <a:xfrm>
            <a:off x="4109697" y="4798622"/>
            <a:ext cx="304987" cy="339836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lnSpc>
                <a:spcPct val="58333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9" name="Google Shape;2429;p108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0" name="Google Shape;2430;p108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108</a:t>
            </a:fld>
            <a:endParaRPr/>
          </a:p>
        </p:txBody>
      </p:sp>
      <p:sp>
        <p:nvSpPr>
          <p:cNvPr id="2431" name="Google Shape;2431;p108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432" name="Google Shape;2432;p108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433" name="Google Shape;2433;p108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434" name="Google Shape;2434;p108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435" name="Google Shape;2435;p108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436" name="Google Shape;2436;p108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437" name="Google Shape;2437;p108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438" name="Google Shape;2438;p108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9" name="Google Shape;2439;p108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440" name="Google Shape;2440;p108"/>
          <p:cNvSpPr txBox="1"/>
          <p:nvPr/>
        </p:nvSpPr>
        <p:spPr>
          <a:xfrm>
            <a:off x="2792244" y="3343508"/>
            <a:ext cx="5970900" cy="16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PGAs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bekannt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Keine, was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attraktivsten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Eigenschaften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sieht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okulären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Hinweise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darauf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Uveitis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auslösen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verschlimmern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wirksam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abhängig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5" name="Google Shape;2445;p109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6" name="Google Shape;2446;p109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109</a:t>
            </a:fld>
            <a:endParaRPr/>
          </a:p>
        </p:txBody>
      </p:sp>
      <p:sp>
        <p:nvSpPr>
          <p:cNvPr id="2447" name="Google Shape;2447;p109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448" name="Google Shape;2448;p109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449" name="Google Shape;2449;p109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450" name="Google Shape;2450;p109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451" name="Google Shape;2451;p109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452" name="Google Shape;2452;p109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453" name="Google Shape;2453;p109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454" name="Google Shape;2454;p109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5" name="Google Shape;2455;p109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456" name="Google Shape;2456;p109"/>
          <p:cNvSpPr txBox="1"/>
          <p:nvPr/>
        </p:nvSpPr>
        <p:spPr>
          <a:xfrm>
            <a:off x="2792244" y="3343508"/>
            <a:ext cx="5970900" cy="18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PGAs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bekannt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Keine, was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attraktivsten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Eigenschaften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sieht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okulären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Hinweise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darauf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Uveitis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auslösen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verschlimmern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wirksam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abhängig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 Bei 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älteren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wirken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gut,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jüngeren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eher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1"/>
                  </a:ext>
                </a:extLst>
              </a:rPr>
              <a:t>weniger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2457" name="Google Shape;2457;p109"/>
          <p:cNvSpPr/>
          <p:nvPr/>
        </p:nvSpPr>
        <p:spPr>
          <a:xfrm>
            <a:off x="5486036" y="4769126"/>
            <a:ext cx="566928" cy="27432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lnSpc>
                <a:spcPct val="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Ältere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vs.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jüngere</a:t>
            </a:r>
            <a:endParaRPr dirty="0"/>
          </a:p>
        </p:txBody>
      </p:sp>
      <p:sp>
        <p:nvSpPr>
          <p:cNvPr id="2458" name="Google Shape;2458;p109"/>
          <p:cNvSpPr/>
          <p:nvPr/>
        </p:nvSpPr>
        <p:spPr>
          <a:xfrm>
            <a:off x="7848600" y="4769126"/>
            <a:ext cx="777240" cy="27432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lnSpc>
                <a:spcPct val="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Ältere vs. jüngere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1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11"/>
          <p:cNvSpPr txBox="1"/>
          <p:nvPr/>
        </p:nvSpPr>
        <p:spPr>
          <a:xfrm>
            <a:off x="1603375" y="2016125"/>
            <a:ext cx="11572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</a:t>
            </a:r>
            <a:endParaRPr dirty="0"/>
          </a:p>
        </p:txBody>
      </p:sp>
      <p:sp>
        <p:nvSpPr>
          <p:cNvPr id="356" name="Google Shape;356;p11"/>
          <p:cNvSpPr txBox="1"/>
          <p:nvPr/>
        </p:nvSpPr>
        <p:spPr>
          <a:xfrm>
            <a:off x="4875213" y="2755900"/>
            <a:ext cx="153352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Sekundär</a:t>
            </a:r>
            <a:endParaRPr/>
          </a:p>
        </p:txBody>
      </p:sp>
      <p:cxnSp>
        <p:nvCxnSpPr>
          <p:cNvPr id="357" name="Google Shape;357;p11"/>
          <p:cNvCxnSpPr/>
          <p:nvPr/>
        </p:nvCxnSpPr>
        <p:spPr>
          <a:xfrm flipH="1">
            <a:off x="2743200" y="1570038"/>
            <a:ext cx="1822450" cy="48577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58" name="Google Shape;358;p11"/>
          <p:cNvCxnSpPr/>
          <p:nvPr/>
        </p:nvCxnSpPr>
        <p:spPr>
          <a:xfrm>
            <a:off x="4565650" y="1570038"/>
            <a:ext cx="935038" cy="126523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59" name="Google Shape;359;p11"/>
          <p:cNvSpPr txBox="1"/>
          <p:nvPr/>
        </p:nvSpPr>
        <p:spPr>
          <a:xfrm>
            <a:off x="180975" y="2817813"/>
            <a:ext cx="1354138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Angeboren</a:t>
            </a:r>
            <a:endParaRPr/>
          </a:p>
        </p:txBody>
      </p:sp>
      <p:sp>
        <p:nvSpPr>
          <p:cNvPr id="360" name="Google Shape;360;p11"/>
          <p:cNvSpPr txBox="1"/>
          <p:nvPr/>
        </p:nvSpPr>
        <p:spPr>
          <a:xfrm>
            <a:off x="2717800" y="2825750"/>
            <a:ext cx="847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JOWG</a:t>
            </a:r>
            <a:endParaRPr dirty="0"/>
          </a:p>
        </p:txBody>
      </p:sp>
      <p:cxnSp>
        <p:nvCxnSpPr>
          <p:cNvPr id="361" name="Google Shape;361;p11"/>
          <p:cNvCxnSpPr>
            <a:stCxn id="355" idx="2"/>
          </p:cNvCxnSpPr>
          <p:nvPr/>
        </p:nvCxnSpPr>
        <p:spPr>
          <a:xfrm flipH="1">
            <a:off x="1562819" y="2226439"/>
            <a:ext cx="6192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62" name="Google Shape;362;p11"/>
          <p:cNvCxnSpPr>
            <a:stCxn id="355" idx="2"/>
          </p:cNvCxnSpPr>
          <p:nvPr/>
        </p:nvCxnSpPr>
        <p:spPr>
          <a:xfrm>
            <a:off x="2182019" y="2226439"/>
            <a:ext cx="5715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63" name="Google Shape;363;p11"/>
          <p:cNvSpPr txBox="1"/>
          <p:nvPr/>
        </p:nvSpPr>
        <p:spPr>
          <a:xfrm>
            <a:off x="552450" y="3238500"/>
            <a:ext cx="1060450" cy="354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Neugeborene</a:t>
            </a:r>
            <a:endParaRPr/>
          </a:p>
        </p:txBody>
      </p:sp>
      <p:sp>
        <p:nvSpPr>
          <p:cNvPr id="364" name="Google Shape;364;p11"/>
          <p:cNvSpPr txBox="1"/>
          <p:nvPr/>
        </p:nvSpPr>
        <p:spPr>
          <a:xfrm>
            <a:off x="565150" y="3671888"/>
            <a:ext cx="1597023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Säuglingsalter</a:t>
            </a:r>
            <a:endParaRPr dirty="0"/>
          </a:p>
        </p:txBody>
      </p:sp>
      <p:cxnSp>
        <p:nvCxnSpPr>
          <p:cNvPr id="365" name="Google Shape;365;p11"/>
          <p:cNvCxnSpPr/>
          <p:nvPr/>
        </p:nvCxnSpPr>
        <p:spPr>
          <a:xfrm>
            <a:off x="374650" y="3162300"/>
            <a:ext cx="0" cy="113982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66" name="Google Shape;366;p11"/>
          <p:cNvCxnSpPr/>
          <p:nvPr/>
        </p:nvCxnSpPr>
        <p:spPr>
          <a:xfrm>
            <a:off x="374650" y="3417888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67" name="Google Shape;367;p11"/>
          <p:cNvCxnSpPr/>
          <p:nvPr/>
        </p:nvCxnSpPr>
        <p:spPr>
          <a:xfrm>
            <a:off x="363538" y="3854450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68" name="Google Shape;368;p11"/>
          <p:cNvCxnSpPr/>
          <p:nvPr/>
        </p:nvCxnSpPr>
        <p:spPr>
          <a:xfrm>
            <a:off x="363538" y="430212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9" name="Google Shape;369;p11"/>
          <p:cNvSpPr txBox="1"/>
          <p:nvPr/>
        </p:nvSpPr>
        <p:spPr>
          <a:xfrm>
            <a:off x="2133600" y="3756025"/>
            <a:ext cx="1770063" cy="554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Nicht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erworbene Augenerkrankung</a:t>
            </a:r>
            <a:endParaRPr/>
          </a:p>
        </p:txBody>
      </p:sp>
      <p:sp>
        <p:nvSpPr>
          <p:cNvPr id="370" name="Google Shape;370;p11"/>
          <p:cNvSpPr txBox="1"/>
          <p:nvPr/>
        </p:nvSpPr>
        <p:spPr>
          <a:xfrm>
            <a:off x="6364288" y="3703638"/>
            <a:ext cx="1047750" cy="35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Erworben</a:t>
            </a:r>
            <a:endParaRPr/>
          </a:p>
        </p:txBody>
      </p:sp>
      <p:cxnSp>
        <p:nvCxnSpPr>
          <p:cNvPr id="371" name="Google Shape;371;p11"/>
          <p:cNvCxnSpPr/>
          <p:nvPr/>
        </p:nvCxnSpPr>
        <p:spPr>
          <a:xfrm flipH="1">
            <a:off x="3886200" y="3167063"/>
            <a:ext cx="1735138" cy="533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72" name="Google Shape;372;p11"/>
          <p:cNvCxnSpPr/>
          <p:nvPr/>
        </p:nvCxnSpPr>
        <p:spPr>
          <a:xfrm>
            <a:off x="5600700" y="3149600"/>
            <a:ext cx="2305050" cy="550863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73" name="Google Shape;373;p11"/>
          <p:cNvSpPr txBox="1"/>
          <p:nvPr/>
        </p:nvSpPr>
        <p:spPr>
          <a:xfrm>
            <a:off x="4179888" y="3757613"/>
            <a:ext cx="1947862" cy="55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 erworbene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</a:t>
            </a: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Erkrankung</a:t>
            </a:r>
            <a:endParaRPr/>
          </a:p>
        </p:txBody>
      </p:sp>
      <p:cxnSp>
        <p:nvCxnSpPr>
          <p:cNvPr id="374" name="Google Shape;374;p11"/>
          <p:cNvCxnSpPr/>
          <p:nvPr/>
        </p:nvCxnSpPr>
        <p:spPr>
          <a:xfrm flipH="1">
            <a:off x="5294313" y="3149600"/>
            <a:ext cx="317500" cy="550863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75" name="Google Shape;375;p11"/>
          <p:cNvCxnSpPr/>
          <p:nvPr/>
        </p:nvCxnSpPr>
        <p:spPr>
          <a:xfrm>
            <a:off x="5637213" y="3160713"/>
            <a:ext cx="847725" cy="53975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76" name="Google Shape;376;p11"/>
          <p:cNvSpPr txBox="1"/>
          <p:nvPr/>
        </p:nvSpPr>
        <p:spPr>
          <a:xfrm>
            <a:off x="2608263" y="4333875"/>
            <a:ext cx="30162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377" name="Google Shape;377;p11"/>
          <p:cNvSpPr txBox="1"/>
          <p:nvPr/>
        </p:nvSpPr>
        <p:spPr>
          <a:xfrm>
            <a:off x="2608263" y="4694238"/>
            <a:ext cx="30162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378" name="Google Shape;378;p11"/>
          <p:cNvSpPr txBox="1"/>
          <p:nvPr/>
        </p:nvSpPr>
        <p:spPr>
          <a:xfrm>
            <a:off x="2630488" y="5060950"/>
            <a:ext cx="933450" cy="31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cxnSp>
        <p:nvCxnSpPr>
          <p:cNvPr id="379" name="Google Shape;379;p11"/>
          <p:cNvCxnSpPr/>
          <p:nvPr/>
        </p:nvCxnSpPr>
        <p:spPr>
          <a:xfrm flipH="1">
            <a:off x="2416175" y="4284663"/>
            <a:ext cx="14288" cy="9588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80" name="Google Shape;380;p11"/>
          <p:cNvCxnSpPr/>
          <p:nvPr/>
        </p:nvCxnSpPr>
        <p:spPr>
          <a:xfrm>
            <a:off x="2430463" y="4513263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81" name="Google Shape;381;p11"/>
          <p:cNvCxnSpPr/>
          <p:nvPr/>
        </p:nvCxnSpPr>
        <p:spPr>
          <a:xfrm>
            <a:off x="2406650" y="4876800"/>
            <a:ext cx="220663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82" name="Google Shape;382;p11"/>
          <p:cNvCxnSpPr/>
          <p:nvPr/>
        </p:nvCxnSpPr>
        <p:spPr>
          <a:xfrm>
            <a:off x="2432050" y="5240338"/>
            <a:ext cx="220663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83" name="Google Shape;383;p11"/>
          <p:cNvSpPr txBox="1"/>
          <p:nvPr/>
        </p:nvSpPr>
        <p:spPr>
          <a:xfrm>
            <a:off x="2500313" y="361950"/>
            <a:ext cx="4143375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84" name="Google Shape;384;p11"/>
          <p:cNvSpPr txBox="1"/>
          <p:nvPr/>
        </p:nvSpPr>
        <p:spPr>
          <a:xfrm>
            <a:off x="3070225" y="1130300"/>
            <a:ext cx="30638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endParaRPr dirty="0"/>
          </a:p>
        </p:txBody>
      </p:sp>
      <p:sp>
        <p:nvSpPr>
          <p:cNvPr id="385" name="Google Shape;385;p11"/>
          <p:cNvSpPr txBox="1"/>
          <p:nvPr/>
        </p:nvSpPr>
        <p:spPr>
          <a:xfrm>
            <a:off x="565150" y="4144963"/>
            <a:ext cx="133985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Spät auftretend</a:t>
            </a:r>
            <a:endParaRPr/>
          </a:p>
        </p:txBody>
      </p:sp>
      <p:sp>
        <p:nvSpPr>
          <p:cNvPr id="386" name="Google Shape;386;p11"/>
          <p:cNvSpPr txBox="1"/>
          <p:nvPr/>
        </p:nvSpPr>
        <p:spPr>
          <a:xfrm>
            <a:off x="7851775" y="3741642"/>
            <a:ext cx="1189038" cy="609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Erworben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CE</a:t>
            </a:r>
            <a:endParaRPr dirty="0"/>
          </a:p>
        </p:txBody>
      </p:sp>
      <p:sp>
        <p:nvSpPr>
          <p:cNvPr id="387" name="Google Shape;387;p11"/>
          <p:cNvSpPr txBox="1"/>
          <p:nvPr/>
        </p:nvSpPr>
        <p:spPr>
          <a:xfrm>
            <a:off x="1563688" y="5559425"/>
            <a:ext cx="4545012" cy="107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Obwohl es viele nicht erworbene Augenanomalien gibt, die mit dem kindlichen Glaukom in Verbindung stehen, werden im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7"/>
                  </a:ext>
                </a:extLst>
              </a:rPr>
              <a:t>Buch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„Glaukom“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nur drei davon behandelt. Welche sind das?</a:t>
            </a:r>
            <a:endParaRPr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3" name="Google Shape;2463;p110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4" name="Google Shape;2464;p110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110</a:t>
            </a:fld>
            <a:endParaRPr/>
          </a:p>
        </p:txBody>
      </p:sp>
      <p:sp>
        <p:nvSpPr>
          <p:cNvPr id="2465" name="Google Shape;2465;p110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466" name="Google Shape;2466;p110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467" name="Google Shape;2467;p110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468" name="Google Shape;2468;p110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469" name="Google Shape;2469;p110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470" name="Google Shape;2470;p110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471" name="Google Shape;2471;p110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472" name="Google Shape;2472;p110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3" name="Google Shape;2473;p110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474" name="Google Shape;2474;p110"/>
          <p:cNvSpPr txBox="1"/>
          <p:nvPr/>
        </p:nvSpPr>
        <p:spPr>
          <a:xfrm>
            <a:off x="2792244" y="3343508"/>
            <a:ext cx="5970900" cy="18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PGAs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bekannt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Keine, was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attraktivsten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Eigenschaften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sieht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okulären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Hinweise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darauf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Uveitis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auslösen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verschlimmern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wirksam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lvl="0"/>
            <a:r>
              <a:rPr lang="en-US" sz="1200" dirty="0">
                <a:solidFill>
                  <a:schemeClr val="dk1"/>
                </a:solidFill>
              </a:rPr>
              <a:t>  Das </a:t>
            </a:r>
            <a:r>
              <a:rPr lang="en-US" sz="1200" dirty="0" err="1">
                <a:solidFill>
                  <a:schemeClr val="dk1"/>
                </a:solidFill>
              </a:rPr>
              <a:t>ist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vom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Kindesalter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abhängig</a:t>
            </a:r>
            <a:r>
              <a:rPr lang="en-US" sz="1200" dirty="0">
                <a:solidFill>
                  <a:srgbClr val="0000FF"/>
                </a:solidFill>
              </a:rPr>
              <a:t>. Bei  </a:t>
            </a:r>
            <a:r>
              <a:rPr lang="en-US" sz="1200" dirty="0" err="1">
                <a:solidFill>
                  <a:srgbClr val="0000FF"/>
                </a:solidFill>
              </a:rPr>
              <a:t>älteren</a:t>
            </a:r>
            <a:r>
              <a:rPr lang="en-US" sz="1200" dirty="0">
                <a:solidFill>
                  <a:srgbClr val="0000FF"/>
                </a:solidFill>
              </a:rPr>
              <a:t>  </a:t>
            </a:r>
            <a:r>
              <a:rPr lang="en-US" sz="1200" dirty="0" err="1">
                <a:solidFill>
                  <a:srgbClr val="0000FF"/>
                </a:solidFill>
              </a:rPr>
              <a:t>Kindern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wirken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sie</a:t>
            </a:r>
            <a:r>
              <a:rPr lang="en-US" sz="1200" dirty="0">
                <a:solidFill>
                  <a:srgbClr val="0000FF"/>
                </a:solidFill>
              </a:rPr>
              <a:t> gut, </a:t>
            </a:r>
            <a:r>
              <a:rPr lang="en-US" sz="1200" dirty="0" err="1">
                <a:solidFill>
                  <a:srgbClr val="0000FF"/>
                </a:solidFill>
              </a:rPr>
              <a:t>bei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jüngeren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Kindern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eher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51"/>
                  </a:ext>
                </a:extLst>
              </a:rPr>
              <a:t>weniger</a:t>
            </a:r>
            <a:endParaRPr dirty="0"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9" name="Google Shape;2479;p111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0" name="Google Shape;2480;p111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111</a:t>
            </a:fld>
            <a:endParaRPr/>
          </a:p>
        </p:txBody>
      </p:sp>
      <p:sp>
        <p:nvSpPr>
          <p:cNvPr id="2481" name="Google Shape;2481;p111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482" name="Google Shape;2482;p111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483" name="Google Shape;2483;p111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484" name="Google Shape;2484;p111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485" name="Google Shape;2485;p111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486" name="Google Shape;2486;p111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487" name="Google Shape;2487;p111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488" name="Google Shape;2488;p111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9" name="Google Shape;2489;p111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490" name="Google Shape;2490;p111"/>
          <p:cNvSpPr txBox="1"/>
          <p:nvPr/>
        </p:nvSpPr>
        <p:spPr>
          <a:xfrm>
            <a:off x="2981558" y="2597527"/>
            <a:ext cx="603504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alphalpha-adrenergen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5" name="Google Shape;2495;p112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6" name="Google Shape;2496;p112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112</a:t>
            </a:fld>
            <a:endParaRPr/>
          </a:p>
        </p:txBody>
      </p:sp>
      <p:sp>
        <p:nvSpPr>
          <p:cNvPr id="2497" name="Google Shape;2497;p112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498" name="Google Shape;2498;p112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499" name="Google Shape;2499;p112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500" name="Google Shape;2500;p112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501" name="Google Shape;2501;p112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502" name="Google Shape;2502;p112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503" name="Google Shape;2503;p112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504" name="Google Shape;2504;p112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5" name="Google Shape;2505;p112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506" name="Google Shape;2506;p112"/>
          <p:cNvSpPr txBox="1"/>
          <p:nvPr/>
        </p:nvSpPr>
        <p:spPr>
          <a:xfrm>
            <a:off x="2981558" y="2597527"/>
            <a:ext cx="6035040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alphalpha-adrenergen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Brimonidin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1" name="Google Shape;2511;p113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2" name="Google Shape;2512;p113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113</a:t>
            </a:fld>
            <a:endParaRPr/>
          </a:p>
        </p:txBody>
      </p:sp>
      <p:sp>
        <p:nvSpPr>
          <p:cNvPr id="2513" name="Google Shape;2513;p113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514" name="Google Shape;2514;p113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515" name="Google Shape;2515;p113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516" name="Google Shape;2516;p113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517" name="Google Shape;2517;p113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518" name="Google Shape;2518;p113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519" name="Google Shape;2519;p113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520" name="Google Shape;2520;p113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1" name="Google Shape;2521;p113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522" name="Google Shape;2522;p113"/>
          <p:cNvSpPr txBox="1"/>
          <p:nvPr/>
        </p:nvSpPr>
        <p:spPr>
          <a:xfrm>
            <a:off x="2981558" y="2597527"/>
            <a:ext cx="6035040" cy="825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alphalpha-adrenergen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Brimonidin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 alpha-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adrenergen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7" name="Google Shape;2527;p114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8" name="Google Shape;2528;p114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114</a:t>
            </a:fld>
            <a:endParaRPr/>
          </a:p>
        </p:txBody>
      </p:sp>
      <p:sp>
        <p:nvSpPr>
          <p:cNvPr id="2529" name="Google Shape;2529;p114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530" name="Google Shape;2530;p114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531" name="Google Shape;2531;p114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532" name="Google Shape;2532;p114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533" name="Google Shape;2533;p114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534" name="Google Shape;2534;p114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535" name="Google Shape;2535;p114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536" name="Google Shape;2536;p114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7" name="Google Shape;2537;p114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538" name="Google Shape;2538;p114"/>
          <p:cNvSpPr txBox="1"/>
          <p:nvPr/>
        </p:nvSpPr>
        <p:spPr>
          <a:xfrm>
            <a:off x="2981558" y="2597527"/>
            <a:ext cx="6035100" cy="10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alphalpha-adrenergen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Brimonidin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 alpha-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adrenerge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 ob. Leider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passieren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Blut-Hirn-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Schranke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9" name="Google Shape;2539;p114"/>
          <p:cNvSpPr/>
          <p:nvPr/>
        </p:nvSpPr>
        <p:spPr>
          <a:xfrm>
            <a:off x="5152290" y="3429000"/>
            <a:ext cx="1491880" cy="179227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4" name="Google Shape;2544;p115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5" name="Google Shape;2545;p115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115</a:t>
            </a:fld>
            <a:endParaRPr/>
          </a:p>
        </p:txBody>
      </p:sp>
      <p:sp>
        <p:nvSpPr>
          <p:cNvPr id="2546" name="Google Shape;2546;p115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547" name="Google Shape;2547;p115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548" name="Google Shape;2548;p115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549" name="Google Shape;2549;p115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550" name="Google Shape;2550;p115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551" name="Google Shape;2551;p115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552" name="Google Shape;2552;p115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553" name="Google Shape;2553;p115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4" name="Google Shape;2554;p115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555" name="Google Shape;2555;p115"/>
          <p:cNvSpPr txBox="1"/>
          <p:nvPr/>
        </p:nvSpPr>
        <p:spPr>
          <a:xfrm>
            <a:off x="2981558" y="2597527"/>
            <a:ext cx="6035100" cy="10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alphalpha-adrenergen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Brimonidin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 alpha-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adrenerge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 ob. Leider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passieren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Blut-Hirn-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Schranke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" name="Google Shape;2560;p116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1" name="Google Shape;2561;p116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116</a:t>
            </a:fld>
            <a:endParaRPr/>
          </a:p>
        </p:txBody>
      </p:sp>
      <p:sp>
        <p:nvSpPr>
          <p:cNvPr id="2562" name="Google Shape;2562;p116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563" name="Google Shape;2563;p116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564" name="Google Shape;2564;p116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565" name="Google Shape;2565;p116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566" name="Google Shape;2566;p116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567" name="Google Shape;2567;p116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568" name="Google Shape;2568;p116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569" name="Google Shape;2569;p116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0" name="Google Shape;2570;p116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571" name="Google Shape;2571;p116"/>
          <p:cNvSpPr txBox="1"/>
          <p:nvPr/>
        </p:nvSpPr>
        <p:spPr>
          <a:xfrm>
            <a:off x="2981558" y="2597527"/>
            <a:ext cx="6035040" cy="1195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alphalpha-adrenergen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Brimonidin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 alpha-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adrenerge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 ob. Leider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passieren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Blut-Hirn-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Schranke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und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daher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Auswirkungen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3"/>
                  </a:ext>
                </a:extLst>
              </a:rPr>
              <a:t>das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ZNS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hervorrufen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darunter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Apnoe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Hypotonie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Bradykardie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usw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dirty="0"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6" name="Google Shape;2576;p117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7" name="Google Shape;2577;p117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117</a:t>
            </a:fld>
            <a:endParaRPr/>
          </a:p>
        </p:txBody>
      </p:sp>
      <p:sp>
        <p:nvSpPr>
          <p:cNvPr id="2578" name="Google Shape;2578;p117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579" name="Google Shape;2579;p117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580" name="Google Shape;2580;p117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581" name="Google Shape;2581;p117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582" name="Google Shape;2582;p117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583" name="Google Shape;2583;p117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584" name="Google Shape;2584;p117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585" name="Google Shape;2585;p117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6" name="Google Shape;2586;p117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587" name="Google Shape;2587;p117"/>
          <p:cNvSpPr txBox="1"/>
          <p:nvPr/>
        </p:nvSpPr>
        <p:spPr>
          <a:xfrm>
            <a:off x="2981558" y="2597527"/>
            <a:ext cx="6035040" cy="1810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alphalpha-adrenergen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Brimonidin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 alpha-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adrenerge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lvl="0"/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 ob. Leider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passieren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Blut-Hirn-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Schranke</a:t>
            </a:r>
            <a:r>
              <a:rPr lang="en-US" sz="1200" dirty="0">
                <a:solidFill>
                  <a:srgbClr val="0000FF"/>
                </a:solidFill>
              </a:rPr>
              <a:t> und </a:t>
            </a:r>
            <a:r>
              <a:rPr lang="en-US" sz="1200" dirty="0" err="1">
                <a:solidFill>
                  <a:srgbClr val="0000FF"/>
                </a:solidFill>
              </a:rPr>
              <a:t>können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daher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Auswirkungen</a:t>
            </a:r>
            <a:r>
              <a:rPr lang="en-US" sz="1200" dirty="0">
                <a:solidFill>
                  <a:srgbClr val="0000FF"/>
                </a:solidFill>
              </a:rPr>
              <a:t> auf 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53"/>
                  </a:ext>
                </a:extLst>
              </a:rPr>
              <a:t>das</a:t>
            </a:r>
            <a:r>
              <a:rPr lang="en-US" sz="1200" dirty="0">
                <a:solidFill>
                  <a:srgbClr val="0000FF"/>
                </a:solidFill>
              </a:rPr>
              <a:t> ZNS </a:t>
            </a:r>
            <a:r>
              <a:rPr lang="en-US" sz="1200" dirty="0" err="1">
                <a:solidFill>
                  <a:srgbClr val="0000FF"/>
                </a:solidFill>
              </a:rPr>
              <a:t>hervorrufen</a:t>
            </a:r>
            <a:r>
              <a:rPr lang="en-US" sz="1200" dirty="0">
                <a:solidFill>
                  <a:schemeClr val="dk1"/>
                </a:solidFill>
              </a:rPr>
              <a:t>,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darunter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Apnoe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dirty="0" err="1">
                <a:solidFill>
                  <a:srgbClr val="0000FF"/>
                </a:solidFill>
              </a:rPr>
              <a:t>Hypotonie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dirty="0" err="1">
                <a:solidFill>
                  <a:srgbClr val="0000FF"/>
                </a:solidFill>
              </a:rPr>
              <a:t>Bradykardie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usw</a:t>
            </a:r>
            <a:r>
              <a:rPr lang="en-US" sz="1200" dirty="0">
                <a:solidFill>
                  <a:srgbClr val="0000FF"/>
                </a:solidFill>
              </a:rPr>
              <a:t>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um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alphalpha-adrenergen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minimieren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8" name="Google Shape;2588;p117"/>
          <p:cNvSpPr/>
          <p:nvPr/>
        </p:nvSpPr>
        <p:spPr>
          <a:xfrm>
            <a:off x="3513276" y="3970771"/>
            <a:ext cx="365760" cy="2286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endParaRPr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3" name="Google Shape;2593;p118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4" name="Google Shape;2594;p118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118</a:t>
            </a:fld>
            <a:endParaRPr/>
          </a:p>
        </p:txBody>
      </p:sp>
      <p:sp>
        <p:nvSpPr>
          <p:cNvPr id="2595" name="Google Shape;2595;p118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596" name="Google Shape;2596;p118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597" name="Google Shape;2597;p118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598" name="Google Shape;2598;p118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599" name="Google Shape;2599;p118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600" name="Google Shape;2600;p118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601" name="Google Shape;2601;p118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602" name="Google Shape;2602;p118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3" name="Google Shape;2603;p118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604" name="Google Shape;2604;p118"/>
          <p:cNvSpPr txBox="1"/>
          <p:nvPr/>
        </p:nvSpPr>
        <p:spPr>
          <a:xfrm>
            <a:off x="2981558" y="2597527"/>
            <a:ext cx="6035040" cy="1810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alphalpha-adrenergen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Brimonidin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 alpha-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adrenerge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lvl="0"/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 ob. Leider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passieren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Blut-Hirn-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Schranke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</a:rPr>
              <a:t>und </a:t>
            </a:r>
            <a:r>
              <a:rPr lang="en-US" sz="1200" dirty="0" err="1">
                <a:solidFill>
                  <a:srgbClr val="0000FF"/>
                </a:solidFill>
              </a:rPr>
              <a:t>können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daher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Auswirkungen</a:t>
            </a:r>
            <a:r>
              <a:rPr lang="en-US" sz="1200" dirty="0">
                <a:solidFill>
                  <a:srgbClr val="0000FF"/>
                </a:solidFill>
              </a:rPr>
              <a:t> auf 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53"/>
                  </a:ext>
                </a:extLst>
              </a:rPr>
              <a:t>das</a:t>
            </a:r>
            <a:r>
              <a:rPr lang="en-US" sz="1200" dirty="0">
                <a:solidFill>
                  <a:srgbClr val="0000FF"/>
                </a:solidFill>
              </a:rPr>
              <a:t> ZNS </a:t>
            </a:r>
            <a:r>
              <a:rPr lang="en-US" sz="1200" dirty="0" err="1">
                <a:solidFill>
                  <a:srgbClr val="0000FF"/>
                </a:solidFill>
              </a:rPr>
              <a:t>hervorrufen</a:t>
            </a:r>
            <a:r>
              <a:rPr lang="en-US" sz="1200" dirty="0">
                <a:solidFill>
                  <a:schemeClr val="dk1"/>
                </a:solidFill>
              </a:rPr>
              <a:t>,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darunter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Apnoe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dirty="0" err="1">
                <a:solidFill>
                  <a:srgbClr val="0000FF"/>
                </a:solidFill>
              </a:rPr>
              <a:t>Hypotonie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dirty="0" err="1">
                <a:solidFill>
                  <a:srgbClr val="0000FF"/>
                </a:solidFill>
              </a:rPr>
              <a:t>Bradykardie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usw</a:t>
            </a:r>
            <a:r>
              <a:rPr lang="en-US" sz="1200" dirty="0">
                <a:solidFill>
                  <a:srgbClr val="0000FF"/>
                </a:solidFill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um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alphalpha-adrenergen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minimieren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9" name="Google Shape;2609;p119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0" name="Google Shape;2610;p119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119</a:t>
            </a:fld>
            <a:endParaRPr/>
          </a:p>
        </p:txBody>
      </p:sp>
      <p:sp>
        <p:nvSpPr>
          <p:cNvPr id="2611" name="Google Shape;2611;p119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612" name="Google Shape;2612;p119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613" name="Google Shape;2613;p119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614" name="Google Shape;2614;p119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615" name="Google Shape;2615;p119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616" name="Google Shape;2616;p119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617" name="Google Shape;2617;p119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618" name="Google Shape;2618;p119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9" name="Google Shape;2619;p119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620" name="Google Shape;2620;p119"/>
          <p:cNvSpPr txBox="1"/>
          <p:nvPr/>
        </p:nvSpPr>
        <p:spPr>
          <a:xfrm>
            <a:off x="2981558" y="2597527"/>
            <a:ext cx="6035040" cy="2118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alphalpha-adrenergen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Brimonidin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 alpha-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adrenerge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lvl="0"/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 ob. Leider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passieren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Blut-Hirn-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Schranke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</a:rPr>
              <a:t>und </a:t>
            </a:r>
            <a:r>
              <a:rPr lang="en-US" sz="1200" dirty="0" err="1">
                <a:solidFill>
                  <a:srgbClr val="0000FF"/>
                </a:solidFill>
              </a:rPr>
              <a:t>können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daher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Auswirkungen</a:t>
            </a:r>
            <a:r>
              <a:rPr lang="en-US" sz="1200" dirty="0">
                <a:solidFill>
                  <a:srgbClr val="0000FF"/>
                </a:solidFill>
              </a:rPr>
              <a:t> auf 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53"/>
                  </a:ext>
                </a:extLst>
              </a:rPr>
              <a:t>das</a:t>
            </a:r>
            <a:r>
              <a:rPr lang="en-US" sz="1200" dirty="0">
                <a:solidFill>
                  <a:srgbClr val="0000FF"/>
                </a:solidFill>
              </a:rPr>
              <a:t> ZNS </a:t>
            </a:r>
            <a:r>
              <a:rPr lang="en-US" sz="1200" dirty="0" err="1">
                <a:solidFill>
                  <a:srgbClr val="0000FF"/>
                </a:solidFill>
              </a:rPr>
              <a:t>hervorrufen</a:t>
            </a:r>
            <a:r>
              <a:rPr lang="en-US" sz="1200" dirty="0">
                <a:solidFill>
                  <a:schemeClr val="dk1"/>
                </a:solidFill>
              </a:rPr>
              <a:t>,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darunter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Apnoe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dirty="0" err="1">
                <a:solidFill>
                  <a:srgbClr val="0000FF"/>
                </a:solidFill>
              </a:rPr>
              <a:t>Hypotonie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dirty="0" err="1">
                <a:solidFill>
                  <a:srgbClr val="0000FF"/>
                </a:solidFill>
              </a:rPr>
              <a:t>Bradykardie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usw</a:t>
            </a:r>
            <a:endParaRPr lang="en-US" sz="1200" dirty="0">
              <a:solidFill>
                <a:srgbClr val="0000FF"/>
              </a:solidFill>
            </a:endParaRPr>
          </a:p>
          <a:p>
            <a:pPr lvl="0"/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um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alphalpha-adrenergen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minimieren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b="1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2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12"/>
          <p:cNvSpPr txBox="1"/>
          <p:nvPr/>
        </p:nvSpPr>
        <p:spPr>
          <a:xfrm>
            <a:off x="1603375" y="2016125"/>
            <a:ext cx="11572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</a:t>
            </a:r>
            <a:endParaRPr dirty="0"/>
          </a:p>
        </p:txBody>
      </p:sp>
      <p:sp>
        <p:nvSpPr>
          <p:cNvPr id="394" name="Google Shape;394;p12"/>
          <p:cNvSpPr txBox="1"/>
          <p:nvPr/>
        </p:nvSpPr>
        <p:spPr>
          <a:xfrm>
            <a:off x="4875213" y="2755900"/>
            <a:ext cx="153352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Sekundär</a:t>
            </a:r>
            <a:endParaRPr/>
          </a:p>
        </p:txBody>
      </p:sp>
      <p:cxnSp>
        <p:nvCxnSpPr>
          <p:cNvPr id="395" name="Google Shape;395;p12"/>
          <p:cNvCxnSpPr/>
          <p:nvPr/>
        </p:nvCxnSpPr>
        <p:spPr>
          <a:xfrm flipH="1">
            <a:off x="2743200" y="1570038"/>
            <a:ext cx="1822450" cy="48577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96" name="Google Shape;396;p12"/>
          <p:cNvCxnSpPr/>
          <p:nvPr/>
        </p:nvCxnSpPr>
        <p:spPr>
          <a:xfrm>
            <a:off x="4565650" y="1570038"/>
            <a:ext cx="935038" cy="126523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97" name="Google Shape;397;p12"/>
          <p:cNvSpPr txBox="1"/>
          <p:nvPr/>
        </p:nvSpPr>
        <p:spPr>
          <a:xfrm>
            <a:off x="180975" y="2817813"/>
            <a:ext cx="1354138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Angeboren</a:t>
            </a:r>
            <a:endParaRPr/>
          </a:p>
        </p:txBody>
      </p:sp>
      <p:sp>
        <p:nvSpPr>
          <p:cNvPr id="398" name="Google Shape;398;p12"/>
          <p:cNvSpPr txBox="1"/>
          <p:nvPr/>
        </p:nvSpPr>
        <p:spPr>
          <a:xfrm>
            <a:off x="2717800" y="2825750"/>
            <a:ext cx="847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JOWG</a:t>
            </a:r>
            <a:endParaRPr dirty="0"/>
          </a:p>
        </p:txBody>
      </p:sp>
      <p:cxnSp>
        <p:nvCxnSpPr>
          <p:cNvPr id="399" name="Google Shape;399;p12"/>
          <p:cNvCxnSpPr>
            <a:stCxn id="393" idx="2"/>
          </p:cNvCxnSpPr>
          <p:nvPr/>
        </p:nvCxnSpPr>
        <p:spPr>
          <a:xfrm flipH="1">
            <a:off x="1562819" y="2226439"/>
            <a:ext cx="6192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00" name="Google Shape;400;p12"/>
          <p:cNvCxnSpPr>
            <a:stCxn id="393" idx="2"/>
          </p:cNvCxnSpPr>
          <p:nvPr/>
        </p:nvCxnSpPr>
        <p:spPr>
          <a:xfrm>
            <a:off x="2182019" y="2226439"/>
            <a:ext cx="5715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01" name="Google Shape;401;p12"/>
          <p:cNvSpPr txBox="1"/>
          <p:nvPr/>
        </p:nvSpPr>
        <p:spPr>
          <a:xfrm>
            <a:off x="552450" y="3238500"/>
            <a:ext cx="1060450" cy="354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Neugeborene</a:t>
            </a:r>
            <a:endParaRPr/>
          </a:p>
        </p:txBody>
      </p:sp>
      <p:sp>
        <p:nvSpPr>
          <p:cNvPr id="402" name="Google Shape;402;p12"/>
          <p:cNvSpPr txBox="1"/>
          <p:nvPr/>
        </p:nvSpPr>
        <p:spPr>
          <a:xfrm>
            <a:off x="565150" y="3682905"/>
            <a:ext cx="129222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Säuglingsalter</a:t>
            </a:r>
            <a:endParaRPr dirty="0"/>
          </a:p>
        </p:txBody>
      </p:sp>
      <p:cxnSp>
        <p:nvCxnSpPr>
          <p:cNvPr id="403" name="Google Shape;403;p12"/>
          <p:cNvCxnSpPr/>
          <p:nvPr/>
        </p:nvCxnSpPr>
        <p:spPr>
          <a:xfrm>
            <a:off x="374650" y="3162300"/>
            <a:ext cx="0" cy="113982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04" name="Google Shape;404;p12"/>
          <p:cNvCxnSpPr/>
          <p:nvPr/>
        </p:nvCxnSpPr>
        <p:spPr>
          <a:xfrm>
            <a:off x="374650" y="3417888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05" name="Google Shape;405;p12"/>
          <p:cNvCxnSpPr/>
          <p:nvPr/>
        </p:nvCxnSpPr>
        <p:spPr>
          <a:xfrm>
            <a:off x="363538" y="3854450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06" name="Google Shape;406;p12"/>
          <p:cNvCxnSpPr/>
          <p:nvPr/>
        </p:nvCxnSpPr>
        <p:spPr>
          <a:xfrm>
            <a:off x="363538" y="430212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07" name="Google Shape;407;p12"/>
          <p:cNvSpPr txBox="1"/>
          <p:nvPr/>
        </p:nvSpPr>
        <p:spPr>
          <a:xfrm>
            <a:off x="2133600" y="3756025"/>
            <a:ext cx="1770063" cy="554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Nicht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erworbene Augenerkrankung</a:t>
            </a:r>
            <a:endParaRPr/>
          </a:p>
        </p:txBody>
      </p:sp>
      <p:sp>
        <p:nvSpPr>
          <p:cNvPr id="408" name="Google Shape;408;p12"/>
          <p:cNvSpPr txBox="1"/>
          <p:nvPr/>
        </p:nvSpPr>
        <p:spPr>
          <a:xfrm>
            <a:off x="6364288" y="3703638"/>
            <a:ext cx="1047750" cy="35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Erworben</a:t>
            </a:r>
            <a:endParaRPr/>
          </a:p>
        </p:txBody>
      </p:sp>
      <p:cxnSp>
        <p:nvCxnSpPr>
          <p:cNvPr id="409" name="Google Shape;409;p12"/>
          <p:cNvCxnSpPr/>
          <p:nvPr/>
        </p:nvCxnSpPr>
        <p:spPr>
          <a:xfrm flipH="1">
            <a:off x="3886200" y="3167063"/>
            <a:ext cx="1735138" cy="533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10" name="Google Shape;410;p12"/>
          <p:cNvCxnSpPr/>
          <p:nvPr/>
        </p:nvCxnSpPr>
        <p:spPr>
          <a:xfrm>
            <a:off x="5600700" y="3149600"/>
            <a:ext cx="2305050" cy="550863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11" name="Google Shape;411;p12"/>
          <p:cNvSpPr txBox="1"/>
          <p:nvPr/>
        </p:nvSpPr>
        <p:spPr>
          <a:xfrm>
            <a:off x="4179888" y="3757613"/>
            <a:ext cx="1947862" cy="55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 erworbene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</a:t>
            </a: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Erkrankung</a:t>
            </a:r>
            <a:endParaRPr/>
          </a:p>
        </p:txBody>
      </p:sp>
      <p:cxnSp>
        <p:nvCxnSpPr>
          <p:cNvPr id="412" name="Google Shape;412;p12"/>
          <p:cNvCxnSpPr/>
          <p:nvPr/>
        </p:nvCxnSpPr>
        <p:spPr>
          <a:xfrm flipH="1">
            <a:off x="5294313" y="3149600"/>
            <a:ext cx="317500" cy="550863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13" name="Google Shape;413;p12"/>
          <p:cNvCxnSpPr/>
          <p:nvPr/>
        </p:nvCxnSpPr>
        <p:spPr>
          <a:xfrm>
            <a:off x="5637213" y="3160713"/>
            <a:ext cx="847725" cy="53975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14" name="Google Shape;414;p12"/>
          <p:cNvSpPr txBox="1"/>
          <p:nvPr/>
        </p:nvSpPr>
        <p:spPr>
          <a:xfrm>
            <a:off x="2608263" y="4333875"/>
            <a:ext cx="129857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A-R-Anomalie</a:t>
            </a:r>
            <a:endParaRPr/>
          </a:p>
        </p:txBody>
      </p:sp>
      <p:sp>
        <p:nvSpPr>
          <p:cNvPr id="415" name="Google Shape;415;p12"/>
          <p:cNvSpPr txBox="1"/>
          <p:nvPr/>
        </p:nvSpPr>
        <p:spPr>
          <a:xfrm>
            <a:off x="2608263" y="4694238"/>
            <a:ext cx="1522412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Peters-Anomalie</a:t>
            </a:r>
            <a:endParaRPr/>
          </a:p>
        </p:txBody>
      </p:sp>
      <p:sp>
        <p:nvSpPr>
          <p:cNvPr id="416" name="Google Shape;416;p12"/>
          <p:cNvSpPr txBox="1"/>
          <p:nvPr/>
        </p:nvSpPr>
        <p:spPr>
          <a:xfrm>
            <a:off x="2630488" y="5060950"/>
            <a:ext cx="933450" cy="31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Aniridie</a:t>
            </a:r>
            <a:endParaRPr/>
          </a:p>
        </p:txBody>
      </p:sp>
      <p:cxnSp>
        <p:nvCxnSpPr>
          <p:cNvPr id="417" name="Google Shape;417;p12"/>
          <p:cNvCxnSpPr/>
          <p:nvPr/>
        </p:nvCxnSpPr>
        <p:spPr>
          <a:xfrm flipH="1">
            <a:off x="2416175" y="4284663"/>
            <a:ext cx="14288" cy="9588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18" name="Google Shape;418;p12"/>
          <p:cNvCxnSpPr/>
          <p:nvPr/>
        </p:nvCxnSpPr>
        <p:spPr>
          <a:xfrm>
            <a:off x="2430463" y="4513263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19" name="Google Shape;419;p12"/>
          <p:cNvCxnSpPr/>
          <p:nvPr/>
        </p:nvCxnSpPr>
        <p:spPr>
          <a:xfrm>
            <a:off x="2406650" y="4876800"/>
            <a:ext cx="220663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20" name="Google Shape;420;p12"/>
          <p:cNvCxnSpPr/>
          <p:nvPr/>
        </p:nvCxnSpPr>
        <p:spPr>
          <a:xfrm>
            <a:off x="2432050" y="5240338"/>
            <a:ext cx="220663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21" name="Google Shape;421;p12"/>
          <p:cNvSpPr txBox="1"/>
          <p:nvPr/>
        </p:nvSpPr>
        <p:spPr>
          <a:xfrm>
            <a:off x="2500313" y="361950"/>
            <a:ext cx="4143375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422" name="Google Shape;422;p12"/>
          <p:cNvSpPr txBox="1"/>
          <p:nvPr/>
        </p:nvSpPr>
        <p:spPr>
          <a:xfrm>
            <a:off x="3070225" y="1130300"/>
            <a:ext cx="30638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endParaRPr dirty="0"/>
          </a:p>
        </p:txBody>
      </p:sp>
      <p:sp>
        <p:nvSpPr>
          <p:cNvPr id="423" name="Google Shape;423;p12"/>
          <p:cNvSpPr txBox="1"/>
          <p:nvPr/>
        </p:nvSpPr>
        <p:spPr>
          <a:xfrm>
            <a:off x="565150" y="4144963"/>
            <a:ext cx="133985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Spät auftretend</a:t>
            </a:r>
            <a:endParaRPr/>
          </a:p>
        </p:txBody>
      </p:sp>
      <p:sp>
        <p:nvSpPr>
          <p:cNvPr id="424" name="Google Shape;424;p12"/>
          <p:cNvSpPr txBox="1"/>
          <p:nvPr/>
        </p:nvSpPr>
        <p:spPr>
          <a:xfrm>
            <a:off x="7851775" y="3730625"/>
            <a:ext cx="1189038" cy="57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Erworben nach CE</a:t>
            </a:r>
            <a:endParaRPr/>
          </a:p>
        </p:txBody>
      </p:sp>
      <p:sp>
        <p:nvSpPr>
          <p:cNvPr id="425" name="Google Shape;425;p12"/>
          <p:cNvSpPr txBox="1"/>
          <p:nvPr/>
        </p:nvSpPr>
        <p:spPr>
          <a:xfrm>
            <a:off x="1563688" y="5559425"/>
            <a:ext cx="4545012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Obwohl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viele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erworbene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Augenanomalien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Verbindung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-Buch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nur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davon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5" name="Google Shape;2625;p120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6" name="Google Shape;2626;p120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120</a:t>
            </a:fld>
            <a:endParaRPr/>
          </a:p>
        </p:txBody>
      </p:sp>
      <p:sp>
        <p:nvSpPr>
          <p:cNvPr id="2627" name="Google Shape;2627;p120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628" name="Google Shape;2628;p120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629" name="Google Shape;2629;p120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630" name="Google Shape;2630;p120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631" name="Google Shape;2631;p120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632" name="Google Shape;2632;p120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633" name="Google Shape;2633;p120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634" name="Google Shape;2634;p120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5" name="Google Shape;2635;p120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636" name="Google Shape;2636;p120"/>
          <p:cNvSpPr txBox="1"/>
          <p:nvPr/>
        </p:nvSpPr>
        <p:spPr>
          <a:xfrm>
            <a:off x="2981558" y="2597527"/>
            <a:ext cx="6035100" cy="21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alphalpha-adrenergen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Brimonidin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 alpha-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adrenerge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lvl="0"/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 ob. Leider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passieren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Blut-Hirn-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Schranke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</a:rPr>
              <a:t>und </a:t>
            </a:r>
            <a:r>
              <a:rPr lang="en-US" sz="1200" dirty="0" err="1">
                <a:solidFill>
                  <a:srgbClr val="0000FF"/>
                </a:solidFill>
              </a:rPr>
              <a:t>können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daher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Auswirkungen</a:t>
            </a:r>
            <a:r>
              <a:rPr lang="en-US" sz="1200" dirty="0">
                <a:solidFill>
                  <a:srgbClr val="0000FF"/>
                </a:solidFill>
              </a:rPr>
              <a:t> auf 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53"/>
                  </a:ext>
                </a:extLst>
              </a:rPr>
              <a:t>das</a:t>
            </a:r>
            <a:r>
              <a:rPr lang="en-US" sz="1200" dirty="0">
                <a:solidFill>
                  <a:srgbClr val="0000FF"/>
                </a:solidFill>
              </a:rPr>
              <a:t> ZNS </a:t>
            </a:r>
            <a:r>
              <a:rPr lang="en-US" sz="1200" dirty="0" err="1">
                <a:solidFill>
                  <a:srgbClr val="0000FF"/>
                </a:solidFill>
              </a:rPr>
              <a:t>hervorrufen</a:t>
            </a:r>
            <a:r>
              <a:rPr lang="en-US" sz="1200" dirty="0">
                <a:solidFill>
                  <a:schemeClr val="dk1"/>
                </a:solidFill>
              </a:rPr>
              <a:t>,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darunter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Apnoe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dirty="0" err="1">
                <a:solidFill>
                  <a:srgbClr val="0000FF"/>
                </a:solidFill>
              </a:rPr>
              <a:t>Hypotonie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dirty="0" err="1">
                <a:solidFill>
                  <a:srgbClr val="0000FF"/>
                </a:solidFill>
              </a:rPr>
              <a:t>Bradykardie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usw</a:t>
            </a:r>
            <a:r>
              <a:rPr lang="en-US" sz="1200" dirty="0">
                <a:solidFill>
                  <a:srgbClr val="0000FF"/>
                </a:solidFill>
              </a:rPr>
              <a:t>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um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alphalpha-adrenergen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minimieren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Verwenden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die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schwächste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wirksame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4"/>
                  </a:ext>
                </a:extLst>
              </a:rPr>
              <a:t>Dosierung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" name="Google Shape;2641;p121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2" name="Google Shape;2642;p121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121</a:t>
            </a:fld>
            <a:endParaRPr/>
          </a:p>
        </p:txBody>
      </p:sp>
      <p:sp>
        <p:nvSpPr>
          <p:cNvPr id="2643" name="Google Shape;2643;p121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644" name="Google Shape;2644;p121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645" name="Google Shape;2645;p121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646" name="Google Shape;2646;p121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647" name="Google Shape;2647;p121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648" name="Google Shape;2648;p121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649" name="Google Shape;2649;p121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650" name="Google Shape;2650;p121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1" name="Google Shape;2651;p121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652" name="Google Shape;2652;p121"/>
          <p:cNvSpPr txBox="1"/>
          <p:nvPr/>
        </p:nvSpPr>
        <p:spPr>
          <a:xfrm>
            <a:off x="2981558" y="2597527"/>
            <a:ext cx="6035100" cy="2180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alphalpha-adrenergen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Brimonidin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 alpha-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adrenerge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lvl="0"/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 ob. Leider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passieren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Blut-Hirn-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Schranke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</a:rPr>
              <a:t>und </a:t>
            </a:r>
            <a:r>
              <a:rPr lang="en-US" sz="1200" dirty="0" err="1">
                <a:solidFill>
                  <a:srgbClr val="0000FF"/>
                </a:solidFill>
              </a:rPr>
              <a:t>können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daher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Auswirkungen</a:t>
            </a:r>
            <a:r>
              <a:rPr lang="en-US" sz="1200" dirty="0">
                <a:solidFill>
                  <a:srgbClr val="0000FF"/>
                </a:solidFill>
              </a:rPr>
              <a:t> auf 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53"/>
                  </a:ext>
                </a:extLst>
              </a:rPr>
              <a:t>das</a:t>
            </a:r>
            <a:r>
              <a:rPr lang="en-US" sz="1200" dirty="0">
                <a:solidFill>
                  <a:srgbClr val="0000FF"/>
                </a:solidFill>
              </a:rPr>
              <a:t> ZNS </a:t>
            </a:r>
            <a:r>
              <a:rPr lang="en-US" sz="1200" dirty="0" err="1">
                <a:solidFill>
                  <a:srgbClr val="0000FF"/>
                </a:solidFill>
              </a:rPr>
              <a:t>hervorrufen</a:t>
            </a:r>
            <a:r>
              <a:rPr lang="en-US" sz="1200" dirty="0">
                <a:solidFill>
                  <a:schemeClr val="dk1"/>
                </a:solidFill>
              </a:rPr>
              <a:t>,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darunter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Apnoe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dirty="0" err="1">
                <a:solidFill>
                  <a:srgbClr val="0000FF"/>
                </a:solidFill>
              </a:rPr>
              <a:t>Hypotonie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dirty="0" err="1">
                <a:solidFill>
                  <a:srgbClr val="0000FF"/>
                </a:solidFill>
              </a:rPr>
              <a:t>Bradykardie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usw</a:t>
            </a:r>
            <a:endParaRPr lang="en-US" sz="1200" dirty="0">
              <a:solidFill>
                <a:srgbClr val="0000FF"/>
              </a:solidFill>
            </a:endParaRPr>
          </a:p>
          <a:p>
            <a:pPr lvl="0"/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um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alphalpha-adrenergen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minimieren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Verwenden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die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schwächste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wirksame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Dosierung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Minimieren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die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5"/>
                  </a:ext>
                </a:extLst>
              </a:rPr>
              <a:t>"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5"/>
                  </a:ext>
                </a:extLst>
              </a:rPr>
              <a:t>Punctumverschluss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5"/>
                  </a:ext>
                </a:extLst>
              </a:rPr>
              <a:t>"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2653" name="Google Shape;2653;p121"/>
          <p:cNvSpPr/>
          <p:nvPr/>
        </p:nvSpPr>
        <p:spPr>
          <a:xfrm>
            <a:off x="6522720" y="4560080"/>
            <a:ext cx="1554480" cy="2286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8" name="Google Shape;2658;p122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9" name="Google Shape;2659;p122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122</a:t>
            </a:fld>
            <a:endParaRPr/>
          </a:p>
        </p:txBody>
      </p:sp>
      <p:sp>
        <p:nvSpPr>
          <p:cNvPr id="2660" name="Google Shape;2660;p122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661" name="Google Shape;2661;p122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662" name="Google Shape;2662;p122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663" name="Google Shape;2663;p122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664" name="Google Shape;2664;p122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665" name="Google Shape;2665;p122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666" name="Google Shape;2666;p122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667" name="Google Shape;2667;p122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8" name="Google Shape;2668;p122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669" name="Google Shape;2669;p122"/>
          <p:cNvSpPr txBox="1"/>
          <p:nvPr/>
        </p:nvSpPr>
        <p:spPr>
          <a:xfrm>
            <a:off x="2981558" y="2597527"/>
            <a:ext cx="6035100" cy="21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alphalpha-adrenergen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Brimonidin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 alpha-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adrenerge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lvl="0"/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 ob. Leider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passieren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Blut-Hirn-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Schranke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</a:rPr>
              <a:t>und </a:t>
            </a:r>
            <a:r>
              <a:rPr lang="en-US" sz="1200" dirty="0" err="1">
                <a:solidFill>
                  <a:srgbClr val="0000FF"/>
                </a:solidFill>
              </a:rPr>
              <a:t>können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daher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Auswirkungen</a:t>
            </a:r>
            <a:r>
              <a:rPr lang="en-US" sz="1200" dirty="0">
                <a:solidFill>
                  <a:srgbClr val="0000FF"/>
                </a:solidFill>
              </a:rPr>
              <a:t> auf 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xmlns:lc="http://schemas.openxmlformats.org/drawingml/2006/lockedCanvas" textRoundtripDataId="53"/>
                  </a:ext>
                </a:extLst>
              </a:rPr>
              <a:t>das</a:t>
            </a:r>
            <a:r>
              <a:rPr lang="en-US" sz="1200" dirty="0">
                <a:solidFill>
                  <a:srgbClr val="0000FF"/>
                </a:solidFill>
              </a:rPr>
              <a:t> ZNS </a:t>
            </a:r>
            <a:r>
              <a:rPr lang="en-US" sz="1200" dirty="0" err="1">
                <a:solidFill>
                  <a:srgbClr val="0000FF"/>
                </a:solidFill>
              </a:rPr>
              <a:t>hervorrufen</a:t>
            </a:r>
            <a:r>
              <a:rPr lang="en-US" sz="1200" dirty="0">
                <a:solidFill>
                  <a:schemeClr val="dk1"/>
                </a:solidFill>
              </a:rPr>
              <a:t>,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darunter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Apnoe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dirty="0" err="1">
                <a:solidFill>
                  <a:srgbClr val="0000FF"/>
                </a:solidFill>
              </a:rPr>
              <a:t>Hypotonie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dirty="0" err="1">
                <a:solidFill>
                  <a:srgbClr val="0000FF"/>
                </a:solidFill>
              </a:rPr>
              <a:t>Bradykardie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usw</a:t>
            </a:r>
            <a:r>
              <a:rPr lang="en-US" sz="1200" dirty="0">
                <a:solidFill>
                  <a:srgbClr val="0000FF"/>
                </a:solidFill>
              </a:rPr>
              <a:t>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um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alphalpha-adrenergen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minimieren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Verwenden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die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schwächste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wirksame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Dosierung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Minimieren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die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"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Punctumverschluss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".</a:t>
            </a:r>
            <a:endParaRPr dirty="0"/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4" name="Google Shape;2674;p123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5" name="Google Shape;2675;p123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123</a:t>
            </a:fld>
            <a:endParaRPr/>
          </a:p>
        </p:txBody>
      </p:sp>
      <p:sp>
        <p:nvSpPr>
          <p:cNvPr id="2676" name="Google Shape;2676;p123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677" name="Google Shape;2677;p123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678" name="Google Shape;2678;p123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679" name="Google Shape;2679;p123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680" name="Google Shape;2680;p123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681" name="Google Shape;2681;p123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682" name="Google Shape;2682;p123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683" name="Google Shape;2683;p123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4" name="Google Shape;2684;p123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685" name="Google Shape;2685;p123"/>
          <p:cNvSpPr txBox="1"/>
          <p:nvPr/>
        </p:nvSpPr>
        <p:spPr>
          <a:xfrm>
            <a:off x="2981558" y="2597527"/>
            <a:ext cx="6035040" cy="2610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alphalpha-adrenergen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Brimonidin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 alpha-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adrenerge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lvl="0"/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 ob. Leider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passieren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Blut-Hirn-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Schranke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</a:rPr>
              <a:t>und </a:t>
            </a:r>
            <a:r>
              <a:rPr lang="en-US" sz="1200" dirty="0" err="1">
                <a:solidFill>
                  <a:srgbClr val="0000FF"/>
                </a:solidFill>
              </a:rPr>
              <a:t>können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daher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Auswirkungen</a:t>
            </a:r>
            <a:r>
              <a:rPr lang="en-US" sz="1200" dirty="0">
                <a:solidFill>
                  <a:srgbClr val="0000FF"/>
                </a:solidFill>
              </a:rPr>
              <a:t> auf 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xmlns:lc="http://schemas.openxmlformats.org/drawingml/2006/lockedCanvas" textRoundtripDataId="53"/>
                  </a:ext>
                </a:extLst>
              </a:rPr>
              <a:t>das</a:t>
            </a:r>
            <a:r>
              <a:rPr lang="en-US" sz="1200" dirty="0">
                <a:solidFill>
                  <a:srgbClr val="0000FF"/>
                </a:solidFill>
              </a:rPr>
              <a:t> ZNS </a:t>
            </a:r>
            <a:r>
              <a:rPr lang="en-US" sz="1200" dirty="0" err="1">
                <a:solidFill>
                  <a:srgbClr val="0000FF"/>
                </a:solidFill>
              </a:rPr>
              <a:t>hervorrufen</a:t>
            </a:r>
            <a:r>
              <a:rPr lang="en-US" sz="1200" dirty="0">
                <a:solidFill>
                  <a:schemeClr val="dk1"/>
                </a:solidFill>
              </a:rPr>
              <a:t>,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darunter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Apnoe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dirty="0" err="1">
                <a:solidFill>
                  <a:srgbClr val="0000FF"/>
                </a:solidFill>
              </a:rPr>
              <a:t>Hypotonie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dirty="0" err="1">
                <a:solidFill>
                  <a:srgbClr val="0000FF"/>
                </a:solidFill>
              </a:rPr>
              <a:t>Bradykardie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usw</a:t>
            </a:r>
            <a:r>
              <a:rPr lang="en-US" sz="1200" dirty="0">
                <a:solidFill>
                  <a:srgbClr val="0000FF"/>
                </a:solidFill>
              </a:rPr>
              <a:t>. </a:t>
            </a:r>
          </a:p>
          <a:p>
            <a:pPr lvl="0"/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um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alphalpha-adrenergen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minimieren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Verwenden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die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schwächste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wirksame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Dosierung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Minimieren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die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"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Punctumverschluss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"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alpha-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adrenerge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der FDA für alle Kinder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zugelassen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0" name="Google Shape;2690;p124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1" name="Google Shape;2691;p124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124</a:t>
            </a:fld>
            <a:endParaRPr/>
          </a:p>
        </p:txBody>
      </p:sp>
      <p:sp>
        <p:nvSpPr>
          <p:cNvPr id="2692" name="Google Shape;2692;p124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693" name="Google Shape;2693;p124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694" name="Google Shape;2694;p124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695" name="Google Shape;2695;p124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696" name="Google Shape;2696;p124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697" name="Google Shape;2697;p124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698" name="Google Shape;2698;p124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699" name="Google Shape;2699;p124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0" name="Google Shape;2700;p124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701" name="Google Shape;2701;p124"/>
          <p:cNvSpPr txBox="1"/>
          <p:nvPr/>
        </p:nvSpPr>
        <p:spPr>
          <a:xfrm>
            <a:off x="2981558" y="2597527"/>
            <a:ext cx="6035100" cy="279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alphalpha-adrenergen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Brimonidin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 alpha-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adrenerge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lvl="0"/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 ob. Leider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passieren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Blut-Hirn-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Schranke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</a:rPr>
              <a:t>und </a:t>
            </a:r>
            <a:r>
              <a:rPr lang="en-US" sz="1200" dirty="0" err="1">
                <a:solidFill>
                  <a:srgbClr val="0000FF"/>
                </a:solidFill>
              </a:rPr>
              <a:t>können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daher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Auswirkungen</a:t>
            </a:r>
            <a:r>
              <a:rPr lang="en-US" sz="1200" dirty="0">
                <a:solidFill>
                  <a:srgbClr val="0000FF"/>
                </a:solidFill>
              </a:rPr>
              <a:t> auf 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xmlns:lc="http://schemas.openxmlformats.org/drawingml/2006/lockedCanvas" textRoundtripDataId="53"/>
                  </a:ext>
                </a:extLst>
              </a:rPr>
              <a:t>das</a:t>
            </a:r>
            <a:r>
              <a:rPr lang="en-US" sz="1200" dirty="0">
                <a:solidFill>
                  <a:srgbClr val="0000FF"/>
                </a:solidFill>
              </a:rPr>
              <a:t> ZNS </a:t>
            </a:r>
            <a:r>
              <a:rPr lang="en-US" sz="1200" dirty="0" err="1">
                <a:solidFill>
                  <a:srgbClr val="0000FF"/>
                </a:solidFill>
              </a:rPr>
              <a:t>hervorrufen</a:t>
            </a:r>
            <a:r>
              <a:rPr lang="en-US" sz="1200" dirty="0">
                <a:solidFill>
                  <a:schemeClr val="dk1"/>
                </a:solidFill>
              </a:rPr>
              <a:t>,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darunter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Apnoe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dirty="0" err="1">
                <a:solidFill>
                  <a:srgbClr val="0000FF"/>
                </a:solidFill>
              </a:rPr>
              <a:t>Hypotonie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dirty="0" err="1">
                <a:solidFill>
                  <a:srgbClr val="0000FF"/>
                </a:solidFill>
              </a:rPr>
              <a:t>Bradykardie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usw</a:t>
            </a:r>
            <a:r>
              <a:rPr lang="en-US" sz="1200" dirty="0">
                <a:solidFill>
                  <a:srgbClr val="0000FF"/>
                </a:solidFill>
              </a:rPr>
              <a:t>. </a:t>
            </a:r>
          </a:p>
          <a:p>
            <a:pPr lvl="0"/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um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alphalpha-adrenergen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minimieren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Verwenden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die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schwächste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wirksame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Dosierung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Minimieren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die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"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Punctumverschluss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"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alpha-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adrenerge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der FDA für alle Kinder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zugelassen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Nein,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nur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für Kinder ab 2 Jahren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dirty="0"/>
          </a:p>
        </p:txBody>
      </p:sp>
      <p:sp>
        <p:nvSpPr>
          <p:cNvPr id="2702" name="Google Shape;2702;p124"/>
          <p:cNvSpPr/>
          <p:nvPr/>
        </p:nvSpPr>
        <p:spPr>
          <a:xfrm>
            <a:off x="4572000" y="5165227"/>
            <a:ext cx="731520" cy="2286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7" name="Google Shape;2707;p125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8" name="Google Shape;2708;p125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125</a:t>
            </a:fld>
            <a:endParaRPr/>
          </a:p>
        </p:txBody>
      </p:sp>
      <p:sp>
        <p:nvSpPr>
          <p:cNvPr id="2709" name="Google Shape;2709;p125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 im Kindesalter: Behandlung</a:t>
            </a:r>
            <a:endParaRPr/>
          </a:p>
        </p:txBody>
      </p:sp>
      <p:sp>
        <p:nvSpPr>
          <p:cNvPr id="2710" name="Google Shape;2710;p125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711" name="Google Shape;2711;p125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712" name="Google Shape;2712;p125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713" name="Google Shape;2713;p125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714" name="Google Shape;2714;p125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715" name="Google Shape;2715;p125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716" name="Google Shape;2716;p125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7" name="Google Shape;2717;p125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718" name="Google Shape;2718;p125"/>
          <p:cNvSpPr txBox="1"/>
          <p:nvPr/>
        </p:nvSpPr>
        <p:spPr>
          <a:xfrm>
            <a:off x="2981558" y="2597527"/>
            <a:ext cx="6035100" cy="27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alphalpha-adrenergen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Brimonidin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 alpha-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adrenerge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lvl="0"/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 ob. Leider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passieren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Blut-Hirn-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Schranke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</a:rPr>
              <a:t>und </a:t>
            </a:r>
            <a:r>
              <a:rPr lang="en-US" sz="1200" dirty="0" err="1">
                <a:solidFill>
                  <a:srgbClr val="0000FF"/>
                </a:solidFill>
              </a:rPr>
              <a:t>können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daher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Auswirkungen</a:t>
            </a:r>
            <a:r>
              <a:rPr lang="en-US" sz="1200" dirty="0">
                <a:solidFill>
                  <a:srgbClr val="0000FF"/>
                </a:solidFill>
              </a:rPr>
              <a:t> auf 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xmlns:lc="http://schemas.openxmlformats.org/drawingml/2006/lockedCanvas" textRoundtripDataId="53"/>
                  </a:ext>
                </a:extLst>
              </a:rPr>
              <a:t>das</a:t>
            </a:r>
            <a:r>
              <a:rPr lang="en-US" sz="1200" dirty="0">
                <a:solidFill>
                  <a:srgbClr val="0000FF"/>
                </a:solidFill>
              </a:rPr>
              <a:t> ZNS </a:t>
            </a:r>
            <a:r>
              <a:rPr lang="en-US" sz="1200" dirty="0" err="1">
                <a:solidFill>
                  <a:srgbClr val="0000FF"/>
                </a:solidFill>
              </a:rPr>
              <a:t>hervorrufen</a:t>
            </a:r>
            <a:r>
              <a:rPr lang="en-US" sz="1200" dirty="0">
                <a:solidFill>
                  <a:schemeClr val="dk1"/>
                </a:solidFill>
              </a:rPr>
              <a:t>,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darunter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Apnoe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dirty="0" err="1">
                <a:solidFill>
                  <a:srgbClr val="0000FF"/>
                </a:solidFill>
              </a:rPr>
              <a:t>Hypotonie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dirty="0" err="1">
                <a:solidFill>
                  <a:srgbClr val="0000FF"/>
                </a:solidFill>
              </a:rPr>
              <a:t>Bradykardie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usw</a:t>
            </a:r>
            <a:r>
              <a:rPr lang="en-US" sz="1200" dirty="0">
                <a:solidFill>
                  <a:srgbClr val="0000FF"/>
                </a:solidFill>
              </a:rPr>
              <a:t>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um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alphalpha-adrenergen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minimieren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Verwenden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die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schwächste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wirksame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Dosierung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Minimieren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die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"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Punctumverschluss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".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alpha-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adrenerge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der FDA für alle Kinder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zugelassen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Nein,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nur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für Kinder ab 2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Jahrenn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" name="Google Shape;2723;p126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4" name="Google Shape;2724;p126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126</a:t>
            </a:fld>
            <a:endParaRPr/>
          </a:p>
        </p:txBody>
      </p:sp>
      <p:sp>
        <p:nvSpPr>
          <p:cNvPr id="2725" name="Google Shape;2725;p126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726" name="Google Shape;2726;p126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727" name="Google Shape;2727;p126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728" name="Google Shape;2728;p126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729" name="Google Shape;2729;p126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730" name="Google Shape;2730;p126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731" name="Google Shape;2731;p126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732" name="Google Shape;2732;p126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3" name="Google Shape;2733;p126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734" name="Google Shape;2734;p126"/>
          <p:cNvSpPr txBox="1"/>
          <p:nvPr/>
        </p:nvSpPr>
        <p:spPr>
          <a:xfrm>
            <a:off x="2981558" y="2597527"/>
            <a:ext cx="6035100" cy="2980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alphalpha-adrenergen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Brimonidin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 alpha-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adrenerge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lvl="0"/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 ob. Leider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passieren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Blut-Hirn-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Schranke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</a:rPr>
              <a:t>und </a:t>
            </a:r>
            <a:r>
              <a:rPr lang="en-US" sz="1200" dirty="0" err="1">
                <a:solidFill>
                  <a:srgbClr val="0000FF"/>
                </a:solidFill>
              </a:rPr>
              <a:t>können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daher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Auswirkungen</a:t>
            </a:r>
            <a:r>
              <a:rPr lang="en-US" sz="1200" dirty="0">
                <a:solidFill>
                  <a:srgbClr val="0000FF"/>
                </a:solidFill>
              </a:rPr>
              <a:t> auf 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xmlns:lc="http://schemas.openxmlformats.org/drawingml/2006/lockedCanvas" textRoundtripDataId="53"/>
                  </a:ext>
                </a:extLst>
              </a:rPr>
              <a:t>das</a:t>
            </a:r>
            <a:r>
              <a:rPr lang="en-US" sz="1200" dirty="0">
                <a:solidFill>
                  <a:srgbClr val="0000FF"/>
                </a:solidFill>
              </a:rPr>
              <a:t> ZNS </a:t>
            </a:r>
            <a:r>
              <a:rPr lang="en-US" sz="1200" dirty="0" err="1">
                <a:solidFill>
                  <a:srgbClr val="0000FF"/>
                </a:solidFill>
              </a:rPr>
              <a:t>hervorrufen</a:t>
            </a:r>
            <a:r>
              <a:rPr lang="en-US" sz="1200" dirty="0">
                <a:solidFill>
                  <a:schemeClr val="dk1"/>
                </a:solidFill>
              </a:rPr>
              <a:t>,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darunter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Apnoe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dirty="0" err="1">
                <a:solidFill>
                  <a:srgbClr val="0000FF"/>
                </a:solidFill>
              </a:rPr>
              <a:t>Hypotonie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dirty="0" err="1">
                <a:solidFill>
                  <a:srgbClr val="0000FF"/>
                </a:solidFill>
              </a:rPr>
              <a:t>Bradykardie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usw</a:t>
            </a:r>
            <a:r>
              <a:rPr lang="en-US" sz="1200" dirty="0">
                <a:solidFill>
                  <a:srgbClr val="0000FF"/>
                </a:solidFill>
              </a:rPr>
              <a:t>. </a:t>
            </a:r>
          </a:p>
          <a:p>
            <a:pPr lvl="0"/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um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alphalpha-adrenergen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minimieren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Verwenden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die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schwächste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wirksame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Dosierung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Minimieren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die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"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Punctumverschluss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".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alpha-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adrenerge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der FDA für alle Kinder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zugelassen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lvl="0"/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Nein,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nur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für Kinder ab 2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Jahrenn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dirty="0" err="1">
                <a:solidFill>
                  <a:srgbClr val="0000FF"/>
                </a:solidFill>
              </a:rPr>
              <a:t>Dennoch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sollten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sie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bei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Kindern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vor</a:t>
            </a:r>
            <a:r>
              <a:rPr lang="en-US" sz="1200" dirty="0">
                <a:solidFill>
                  <a:srgbClr val="0000FF"/>
                </a:solidFill>
              </a:rPr>
              <a:t> dem </a:t>
            </a:r>
            <a:r>
              <a:rPr lang="en-US" sz="1200" dirty="0" err="1">
                <a:solidFill>
                  <a:srgbClr val="0000FF"/>
                </a:solidFill>
              </a:rPr>
              <a:t>Teenageralter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nur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zurückhaltend</a:t>
            </a:r>
            <a:r>
              <a:rPr lang="en-US" sz="1200" dirty="0">
                <a:solidFill>
                  <a:srgbClr val="0000FF"/>
                </a:solidFill>
              </a:rPr>
              <a:t> und </a:t>
            </a:r>
            <a:r>
              <a:rPr lang="en-US" sz="1200" dirty="0" err="1">
                <a:solidFill>
                  <a:srgbClr val="0000FF"/>
                </a:solidFill>
              </a:rPr>
              <a:t>mit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besonderer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Vorsicht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eingesetzt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werden</a:t>
            </a:r>
            <a:r>
              <a:rPr lang="en-US" sz="1200" dirty="0">
                <a:solidFill>
                  <a:srgbClr val="0000FF"/>
                </a:solidFill>
              </a:rPr>
              <a:t>.</a:t>
            </a:r>
            <a:endParaRPr dirty="0"/>
          </a:p>
        </p:txBody>
      </p:sp>
      <p:sp>
        <p:nvSpPr>
          <p:cNvPr id="2735" name="Google Shape;2735;p126"/>
          <p:cNvSpPr/>
          <p:nvPr/>
        </p:nvSpPr>
        <p:spPr>
          <a:xfrm>
            <a:off x="2956440" y="5356997"/>
            <a:ext cx="1005840" cy="2286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Lebensdauer</a:t>
            </a:r>
            <a:endParaRPr/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0" name="Google Shape;2740;p127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1" name="Google Shape;2741;p127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127</a:t>
            </a:fld>
            <a:endParaRPr/>
          </a:p>
        </p:txBody>
      </p:sp>
      <p:sp>
        <p:nvSpPr>
          <p:cNvPr id="2742" name="Google Shape;2742;p127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743" name="Google Shape;2743;p127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744" name="Google Shape;2744;p127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745" name="Google Shape;2745;p127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746" name="Google Shape;2746;p127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747" name="Google Shape;2747;p127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748" name="Google Shape;2748;p127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749" name="Google Shape;2749;p127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0" name="Google Shape;2750;p127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751" name="Google Shape;2751;p127"/>
          <p:cNvSpPr txBox="1"/>
          <p:nvPr/>
        </p:nvSpPr>
        <p:spPr>
          <a:xfrm>
            <a:off x="2981558" y="2597527"/>
            <a:ext cx="6035100" cy="2980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alphalpha-adrenergen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Brimonidin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 alpha-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adrenerge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lvl="0"/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 ob. Leider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passieren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Blut-Hirn-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Schranke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</a:rPr>
              <a:t>und </a:t>
            </a:r>
            <a:r>
              <a:rPr lang="en-US" sz="1200" dirty="0" err="1">
                <a:solidFill>
                  <a:srgbClr val="0000FF"/>
                </a:solidFill>
              </a:rPr>
              <a:t>können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daher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Auswirkungen</a:t>
            </a:r>
            <a:r>
              <a:rPr lang="en-US" sz="1200" dirty="0">
                <a:solidFill>
                  <a:srgbClr val="0000FF"/>
                </a:solidFill>
              </a:rPr>
              <a:t> auf 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xmlns:lc="http://schemas.openxmlformats.org/drawingml/2006/lockedCanvas" textRoundtripDataId="53"/>
                  </a:ext>
                </a:extLst>
              </a:rPr>
              <a:t>das</a:t>
            </a:r>
            <a:r>
              <a:rPr lang="en-US" sz="1200" dirty="0">
                <a:solidFill>
                  <a:srgbClr val="0000FF"/>
                </a:solidFill>
              </a:rPr>
              <a:t> ZNS </a:t>
            </a:r>
            <a:r>
              <a:rPr lang="en-US" sz="1200" dirty="0" err="1">
                <a:solidFill>
                  <a:srgbClr val="0000FF"/>
                </a:solidFill>
              </a:rPr>
              <a:t>hervorrufen</a:t>
            </a:r>
            <a:r>
              <a:rPr lang="en-US" sz="1200" dirty="0">
                <a:solidFill>
                  <a:schemeClr val="dk1"/>
                </a:solidFill>
              </a:rPr>
              <a:t>,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darunter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Apnoe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dirty="0" err="1">
                <a:solidFill>
                  <a:srgbClr val="0000FF"/>
                </a:solidFill>
              </a:rPr>
              <a:t>Hypotonie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dirty="0" err="1">
                <a:solidFill>
                  <a:srgbClr val="0000FF"/>
                </a:solidFill>
              </a:rPr>
              <a:t>Bradykardie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usw</a:t>
            </a:r>
            <a:r>
              <a:rPr lang="en-US" sz="1200" dirty="0">
                <a:solidFill>
                  <a:srgbClr val="0000FF"/>
                </a:solidFill>
              </a:rPr>
              <a:t>. </a:t>
            </a:r>
          </a:p>
          <a:p>
            <a:pPr lvl="0"/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um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alphalpha-adrenergen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minimieren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Verwenden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die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schwächste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wirksame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Dosierung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Minimieren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die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"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Punctumverschluss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".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alpha-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adrenerge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Agonisten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der FDA für alle Kinder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zugelassen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Nein,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nur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für Kinder ab 2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Jahrenn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Dennoch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sollten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unterhalb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Teenageralters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nur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zögerlich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dirty="0"/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6" name="Google Shape;2756;p128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7" name="Google Shape;2757;p128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128</a:t>
            </a:fld>
            <a:endParaRPr/>
          </a:p>
        </p:txBody>
      </p:sp>
      <p:sp>
        <p:nvSpPr>
          <p:cNvPr id="2758" name="Google Shape;2758;p128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759" name="Google Shape;2759;p128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760" name="Google Shape;2760;p128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761" name="Google Shape;2761;p128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762" name="Google Shape;2762;p128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763" name="Google Shape;2763;p128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764" name="Google Shape;2764;p128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765" name="Google Shape;2765;p128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6" name="Google Shape;2766;p128"/>
          <p:cNvSpPr txBox="1"/>
          <p:nvPr/>
        </p:nvSpPr>
        <p:spPr>
          <a:xfrm>
            <a:off x="455543" y="5574268"/>
            <a:ext cx="246734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767" name="Google Shape;2767;p128"/>
          <p:cNvSpPr txBox="1"/>
          <p:nvPr/>
        </p:nvSpPr>
        <p:spPr>
          <a:xfrm>
            <a:off x="2895600" y="1858863"/>
            <a:ext cx="612648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2" name="Google Shape;2772;p129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3" name="Google Shape;2773;p129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129</a:t>
            </a:fld>
            <a:endParaRPr/>
          </a:p>
        </p:txBody>
      </p:sp>
      <p:sp>
        <p:nvSpPr>
          <p:cNvPr id="2774" name="Google Shape;2774;p129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775" name="Google Shape;2775;p129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776" name="Google Shape;2776;p129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777" name="Google Shape;2777;p129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778" name="Google Shape;2778;p129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779" name="Google Shape;2779;p129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780" name="Google Shape;2780;p129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781" name="Google Shape;2781;p129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2" name="Google Shape;2782;p129"/>
          <p:cNvSpPr txBox="1"/>
          <p:nvPr/>
        </p:nvSpPr>
        <p:spPr>
          <a:xfrm>
            <a:off x="455543" y="5574268"/>
            <a:ext cx="246734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783" name="Google Shape;2783;p129"/>
          <p:cNvSpPr txBox="1"/>
          <p:nvPr/>
        </p:nvSpPr>
        <p:spPr>
          <a:xfrm>
            <a:off x="2895600" y="1858863"/>
            <a:ext cx="6126480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Echothiophat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13"/>
          <p:cNvSpPr txBox="1"/>
          <p:nvPr/>
        </p:nvSpPr>
        <p:spPr>
          <a:xfrm>
            <a:off x="1603375" y="2016125"/>
            <a:ext cx="11572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</a:t>
            </a:r>
            <a:endParaRPr dirty="0"/>
          </a:p>
        </p:txBody>
      </p:sp>
      <p:sp>
        <p:nvSpPr>
          <p:cNvPr id="432" name="Google Shape;432;p13"/>
          <p:cNvSpPr txBox="1"/>
          <p:nvPr/>
        </p:nvSpPr>
        <p:spPr>
          <a:xfrm>
            <a:off x="4875213" y="2755900"/>
            <a:ext cx="153352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Sekundär</a:t>
            </a:r>
            <a:endParaRPr/>
          </a:p>
        </p:txBody>
      </p:sp>
      <p:cxnSp>
        <p:nvCxnSpPr>
          <p:cNvPr id="433" name="Google Shape;433;p13"/>
          <p:cNvCxnSpPr/>
          <p:nvPr/>
        </p:nvCxnSpPr>
        <p:spPr>
          <a:xfrm flipH="1">
            <a:off x="2743200" y="1570038"/>
            <a:ext cx="1822450" cy="48577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34" name="Google Shape;434;p13"/>
          <p:cNvCxnSpPr/>
          <p:nvPr/>
        </p:nvCxnSpPr>
        <p:spPr>
          <a:xfrm>
            <a:off x="4565650" y="1570038"/>
            <a:ext cx="935038" cy="126523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35" name="Google Shape;435;p13"/>
          <p:cNvSpPr txBox="1"/>
          <p:nvPr/>
        </p:nvSpPr>
        <p:spPr>
          <a:xfrm>
            <a:off x="180975" y="2817813"/>
            <a:ext cx="1354138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Angeboren</a:t>
            </a:r>
            <a:endParaRPr/>
          </a:p>
        </p:txBody>
      </p:sp>
      <p:sp>
        <p:nvSpPr>
          <p:cNvPr id="436" name="Google Shape;436;p13"/>
          <p:cNvSpPr txBox="1"/>
          <p:nvPr/>
        </p:nvSpPr>
        <p:spPr>
          <a:xfrm>
            <a:off x="2717800" y="2825750"/>
            <a:ext cx="847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JOWG</a:t>
            </a:r>
            <a:endParaRPr dirty="0"/>
          </a:p>
        </p:txBody>
      </p:sp>
      <p:cxnSp>
        <p:nvCxnSpPr>
          <p:cNvPr id="437" name="Google Shape;437;p13"/>
          <p:cNvCxnSpPr>
            <a:stCxn id="431" idx="2"/>
          </p:cNvCxnSpPr>
          <p:nvPr/>
        </p:nvCxnSpPr>
        <p:spPr>
          <a:xfrm flipH="1">
            <a:off x="1562819" y="2226439"/>
            <a:ext cx="6192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38" name="Google Shape;438;p13"/>
          <p:cNvCxnSpPr>
            <a:stCxn id="431" idx="2"/>
          </p:cNvCxnSpPr>
          <p:nvPr/>
        </p:nvCxnSpPr>
        <p:spPr>
          <a:xfrm>
            <a:off x="2182019" y="2226439"/>
            <a:ext cx="5715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39" name="Google Shape;439;p13"/>
          <p:cNvSpPr txBox="1"/>
          <p:nvPr/>
        </p:nvSpPr>
        <p:spPr>
          <a:xfrm>
            <a:off x="552450" y="3238500"/>
            <a:ext cx="106045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Neugeborene</a:t>
            </a:r>
            <a:endParaRPr dirty="0"/>
          </a:p>
        </p:txBody>
      </p:sp>
      <p:sp>
        <p:nvSpPr>
          <p:cNvPr id="440" name="Google Shape;440;p13"/>
          <p:cNvSpPr txBox="1"/>
          <p:nvPr/>
        </p:nvSpPr>
        <p:spPr>
          <a:xfrm>
            <a:off x="565150" y="3671888"/>
            <a:ext cx="142716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Säuglingsalter</a:t>
            </a:r>
            <a:endParaRPr dirty="0"/>
          </a:p>
        </p:txBody>
      </p:sp>
      <p:cxnSp>
        <p:nvCxnSpPr>
          <p:cNvPr id="441" name="Google Shape;441;p13"/>
          <p:cNvCxnSpPr/>
          <p:nvPr/>
        </p:nvCxnSpPr>
        <p:spPr>
          <a:xfrm>
            <a:off x="374650" y="3162300"/>
            <a:ext cx="0" cy="113982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42" name="Google Shape;442;p13"/>
          <p:cNvCxnSpPr/>
          <p:nvPr/>
        </p:nvCxnSpPr>
        <p:spPr>
          <a:xfrm>
            <a:off x="374650" y="3417888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43" name="Google Shape;443;p13"/>
          <p:cNvCxnSpPr/>
          <p:nvPr/>
        </p:nvCxnSpPr>
        <p:spPr>
          <a:xfrm>
            <a:off x="363538" y="3854450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44" name="Google Shape;444;p13"/>
          <p:cNvCxnSpPr/>
          <p:nvPr/>
        </p:nvCxnSpPr>
        <p:spPr>
          <a:xfrm>
            <a:off x="363538" y="430212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5" name="Google Shape;445;p13"/>
          <p:cNvSpPr txBox="1"/>
          <p:nvPr/>
        </p:nvSpPr>
        <p:spPr>
          <a:xfrm>
            <a:off x="2133600" y="3756025"/>
            <a:ext cx="1770063" cy="554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Nicht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erworbene Augenerkrankung</a:t>
            </a:r>
            <a:endParaRPr/>
          </a:p>
        </p:txBody>
      </p:sp>
      <p:sp>
        <p:nvSpPr>
          <p:cNvPr id="446" name="Google Shape;446;p13"/>
          <p:cNvSpPr txBox="1"/>
          <p:nvPr/>
        </p:nvSpPr>
        <p:spPr>
          <a:xfrm>
            <a:off x="6364288" y="3703638"/>
            <a:ext cx="1047750" cy="35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Erworben</a:t>
            </a:r>
            <a:endParaRPr/>
          </a:p>
        </p:txBody>
      </p:sp>
      <p:cxnSp>
        <p:nvCxnSpPr>
          <p:cNvPr id="447" name="Google Shape;447;p13"/>
          <p:cNvCxnSpPr/>
          <p:nvPr/>
        </p:nvCxnSpPr>
        <p:spPr>
          <a:xfrm flipH="1">
            <a:off x="3886200" y="3167063"/>
            <a:ext cx="1735138" cy="533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48" name="Google Shape;448;p13"/>
          <p:cNvCxnSpPr/>
          <p:nvPr/>
        </p:nvCxnSpPr>
        <p:spPr>
          <a:xfrm>
            <a:off x="5600700" y="3149600"/>
            <a:ext cx="2305050" cy="550863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49" name="Google Shape;449;p13"/>
          <p:cNvSpPr txBox="1"/>
          <p:nvPr/>
        </p:nvSpPr>
        <p:spPr>
          <a:xfrm>
            <a:off x="4179888" y="3757613"/>
            <a:ext cx="1947862" cy="55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 erworbene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</a:t>
            </a: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Erkrankung</a:t>
            </a:r>
            <a:endParaRPr/>
          </a:p>
        </p:txBody>
      </p:sp>
      <p:cxnSp>
        <p:nvCxnSpPr>
          <p:cNvPr id="450" name="Google Shape;450;p13"/>
          <p:cNvCxnSpPr/>
          <p:nvPr/>
        </p:nvCxnSpPr>
        <p:spPr>
          <a:xfrm flipH="1">
            <a:off x="5294313" y="3149600"/>
            <a:ext cx="317500" cy="550863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51" name="Google Shape;451;p13"/>
          <p:cNvCxnSpPr/>
          <p:nvPr/>
        </p:nvCxnSpPr>
        <p:spPr>
          <a:xfrm>
            <a:off x="5637213" y="3160713"/>
            <a:ext cx="847725" cy="53975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52" name="Google Shape;452;p13"/>
          <p:cNvSpPr txBox="1"/>
          <p:nvPr/>
        </p:nvSpPr>
        <p:spPr>
          <a:xfrm>
            <a:off x="2608263" y="4333875"/>
            <a:ext cx="1360487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A-R-Anomalie</a:t>
            </a:r>
            <a:endParaRPr/>
          </a:p>
        </p:txBody>
      </p:sp>
      <p:sp>
        <p:nvSpPr>
          <p:cNvPr id="453" name="Google Shape;453;p13"/>
          <p:cNvSpPr txBox="1"/>
          <p:nvPr/>
        </p:nvSpPr>
        <p:spPr>
          <a:xfrm>
            <a:off x="2608263" y="4694238"/>
            <a:ext cx="1522412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Peters-Anomalie</a:t>
            </a:r>
            <a:endParaRPr/>
          </a:p>
        </p:txBody>
      </p:sp>
      <p:sp>
        <p:nvSpPr>
          <p:cNvPr id="454" name="Google Shape;454;p13"/>
          <p:cNvSpPr txBox="1"/>
          <p:nvPr/>
        </p:nvSpPr>
        <p:spPr>
          <a:xfrm>
            <a:off x="2630488" y="5060950"/>
            <a:ext cx="933450" cy="31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Aniridie</a:t>
            </a:r>
            <a:endParaRPr/>
          </a:p>
        </p:txBody>
      </p:sp>
      <p:cxnSp>
        <p:nvCxnSpPr>
          <p:cNvPr id="455" name="Google Shape;455;p13"/>
          <p:cNvCxnSpPr/>
          <p:nvPr/>
        </p:nvCxnSpPr>
        <p:spPr>
          <a:xfrm flipH="1">
            <a:off x="2416175" y="4284663"/>
            <a:ext cx="14288" cy="9588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56" name="Google Shape;456;p13"/>
          <p:cNvCxnSpPr/>
          <p:nvPr/>
        </p:nvCxnSpPr>
        <p:spPr>
          <a:xfrm>
            <a:off x="2430463" y="4513263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57" name="Google Shape;457;p13"/>
          <p:cNvCxnSpPr/>
          <p:nvPr/>
        </p:nvCxnSpPr>
        <p:spPr>
          <a:xfrm>
            <a:off x="2406650" y="4876800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58" name="Google Shape;458;p13"/>
          <p:cNvCxnSpPr/>
          <p:nvPr/>
        </p:nvCxnSpPr>
        <p:spPr>
          <a:xfrm>
            <a:off x="2432050" y="5240338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9" name="Google Shape;459;p13"/>
          <p:cNvSpPr txBox="1"/>
          <p:nvPr/>
        </p:nvSpPr>
        <p:spPr>
          <a:xfrm>
            <a:off x="2500313" y="361950"/>
            <a:ext cx="4143375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460" name="Google Shape;460;p13"/>
          <p:cNvSpPr txBox="1"/>
          <p:nvPr/>
        </p:nvSpPr>
        <p:spPr>
          <a:xfrm>
            <a:off x="3070225" y="1130300"/>
            <a:ext cx="30638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endParaRPr dirty="0"/>
          </a:p>
        </p:txBody>
      </p:sp>
      <p:sp>
        <p:nvSpPr>
          <p:cNvPr id="461" name="Google Shape;461;p13"/>
          <p:cNvSpPr txBox="1"/>
          <p:nvPr/>
        </p:nvSpPr>
        <p:spPr>
          <a:xfrm>
            <a:off x="565150" y="4144963"/>
            <a:ext cx="133985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Spät auftretend</a:t>
            </a:r>
            <a:endParaRPr/>
          </a:p>
        </p:txBody>
      </p:sp>
      <p:sp>
        <p:nvSpPr>
          <p:cNvPr id="462" name="Google Shape;462;p13"/>
          <p:cNvSpPr txBox="1"/>
          <p:nvPr/>
        </p:nvSpPr>
        <p:spPr>
          <a:xfrm>
            <a:off x="7851775" y="3730625"/>
            <a:ext cx="1189038" cy="57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Erworben nach CE</a:t>
            </a:r>
            <a:endParaRPr/>
          </a:p>
        </p:txBody>
      </p:sp>
      <p:sp>
        <p:nvSpPr>
          <p:cNvPr id="463" name="Google Shape;463;p13"/>
          <p:cNvSpPr txBox="1"/>
          <p:nvPr/>
        </p:nvSpPr>
        <p:spPr>
          <a:xfrm>
            <a:off x="1563688" y="5559425"/>
            <a:ext cx="4545012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Obwohl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viele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erworbene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Augenanomalien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die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Verbindung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stehen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behandelt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-Buch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davon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</p:txBody>
      </p:sp>
      <p:sp>
        <p:nvSpPr>
          <p:cNvPr id="464" name="Google Shape;464;p13"/>
          <p:cNvSpPr txBox="1"/>
          <p:nvPr/>
        </p:nvSpPr>
        <p:spPr>
          <a:xfrm>
            <a:off x="4130675" y="4246563"/>
            <a:ext cx="3379788" cy="3949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Wofür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steht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A-R 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diesem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Zusammenhang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CCFFCC"/>
                </a:solidFill>
                <a:latin typeface="Arial"/>
                <a:ea typeface="Arial"/>
                <a:cs typeface="Arial"/>
                <a:sym typeface="Arial"/>
              </a:rPr>
              <a:t>Axenfeld</a:t>
            </a:r>
            <a:r>
              <a:rPr lang="en-US" sz="1200" dirty="0">
                <a:solidFill>
                  <a:srgbClr val="CCFFCC"/>
                </a:solidFill>
                <a:latin typeface="Arial"/>
                <a:ea typeface="Arial"/>
                <a:cs typeface="Arial"/>
                <a:sym typeface="Arial"/>
              </a:rPr>
              <a:t>-Rieger</a:t>
            </a:r>
            <a:endParaRPr dirty="0"/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8" name="Google Shape;2788;p130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9" name="Google Shape;2789;p130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130</a:t>
            </a:fld>
            <a:endParaRPr/>
          </a:p>
        </p:txBody>
      </p:sp>
      <p:sp>
        <p:nvSpPr>
          <p:cNvPr id="2790" name="Google Shape;2790;p130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791" name="Google Shape;2791;p130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792" name="Google Shape;2792;p130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793" name="Google Shape;2793;p130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794" name="Google Shape;2794;p130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795" name="Google Shape;2795;p130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796" name="Google Shape;2796;p130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797" name="Google Shape;2797;p130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8" name="Google Shape;2798;p130"/>
          <p:cNvSpPr txBox="1"/>
          <p:nvPr/>
        </p:nvSpPr>
        <p:spPr>
          <a:xfrm>
            <a:off x="455543" y="5574268"/>
            <a:ext cx="246734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799" name="Google Shape;2799;p130"/>
          <p:cNvSpPr txBox="1"/>
          <p:nvPr/>
        </p:nvSpPr>
        <p:spPr>
          <a:xfrm>
            <a:off x="2895600" y="1858863"/>
            <a:ext cx="6126480" cy="825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Echothiophat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0"/>
                  </a:ext>
                </a:extLst>
              </a:rPr>
              <a:t>Pilocarpin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0"/>
                  </a:ext>
                </a:extLst>
              </a:rPr>
              <a:t>?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4" name="Google Shape;2804;p131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5" name="Google Shape;2805;p131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131</a:t>
            </a:fld>
            <a:endParaRPr/>
          </a:p>
        </p:txBody>
      </p:sp>
      <p:sp>
        <p:nvSpPr>
          <p:cNvPr id="2806" name="Google Shape;2806;p131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807" name="Google Shape;2807;p131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808" name="Google Shape;2808;p131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809" name="Google Shape;2809;p131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810" name="Google Shape;2810;p131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811" name="Google Shape;2811;p131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812" name="Google Shape;2812;p131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813" name="Google Shape;2813;p131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4" name="Google Shape;2814;p131"/>
          <p:cNvSpPr txBox="1"/>
          <p:nvPr/>
        </p:nvSpPr>
        <p:spPr>
          <a:xfrm>
            <a:off x="455543" y="5574268"/>
            <a:ext cx="246734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815" name="Google Shape;2815;p131"/>
          <p:cNvSpPr txBox="1"/>
          <p:nvPr/>
        </p:nvSpPr>
        <p:spPr>
          <a:xfrm>
            <a:off x="2895600" y="1858863"/>
            <a:ext cx="6126600" cy="11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Echothiophat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Pilocarpin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Während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Pädiatriebuch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1"/>
                  </a:ext>
                </a:extLst>
              </a:rPr>
              <a:t>in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Tabelle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erwähnt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findet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Kapitel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keinerlei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Erwähnung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0" name="Google Shape;2820;p132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1" name="Google Shape;2821;p132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132</a:t>
            </a:fld>
            <a:endParaRPr/>
          </a:p>
        </p:txBody>
      </p:sp>
      <p:sp>
        <p:nvSpPr>
          <p:cNvPr id="2822" name="Google Shape;2822;p132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823" name="Google Shape;2823;p132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824" name="Google Shape;2824;p132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825" name="Google Shape;2825;p132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826" name="Google Shape;2826;p132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827" name="Google Shape;2827;p132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828" name="Google Shape;2828;p132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829" name="Google Shape;2829;p132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0" name="Google Shape;2830;p132"/>
          <p:cNvSpPr txBox="1"/>
          <p:nvPr/>
        </p:nvSpPr>
        <p:spPr>
          <a:xfrm>
            <a:off x="455543" y="5574268"/>
            <a:ext cx="246734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831" name="Google Shape;2831;p132"/>
          <p:cNvSpPr txBox="1"/>
          <p:nvPr/>
        </p:nvSpPr>
        <p:spPr>
          <a:xfrm>
            <a:off x="2895600" y="1858863"/>
            <a:ext cx="6126600" cy="16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Echothiophat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Pilocarpin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Während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Pädiatriebuch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Tabelle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erwähnt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findet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Kapitel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keinerlei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Erwähnung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größte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" name="Google Shape;2836;p133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7" name="Google Shape;2837;p133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133</a:t>
            </a:fld>
            <a:endParaRPr/>
          </a:p>
        </p:txBody>
      </p:sp>
      <p:sp>
        <p:nvSpPr>
          <p:cNvPr id="2838" name="Google Shape;2838;p133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839" name="Google Shape;2839;p133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840" name="Google Shape;2840;p133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841" name="Google Shape;2841;p133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842" name="Google Shape;2842;p133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843" name="Google Shape;2843;p133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844" name="Google Shape;2844;p133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845" name="Google Shape;2845;p133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6" name="Google Shape;2846;p133"/>
          <p:cNvSpPr txBox="1"/>
          <p:nvPr/>
        </p:nvSpPr>
        <p:spPr>
          <a:xfrm>
            <a:off x="455543" y="5574268"/>
            <a:ext cx="246734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847" name="Google Shape;2847;p133"/>
          <p:cNvSpPr txBox="1"/>
          <p:nvPr/>
        </p:nvSpPr>
        <p:spPr>
          <a:xfrm>
            <a:off x="2895600" y="1849031"/>
            <a:ext cx="6126600" cy="18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Echothiophat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Pilocarpin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Während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Pädiatriebuch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Tabelle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erwähnt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findet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Kapitel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keinerlei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Erwähnung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größte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Induzierte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Myopie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8" name="Google Shape;2848;p133"/>
          <p:cNvSpPr/>
          <p:nvPr/>
        </p:nvSpPr>
        <p:spPr>
          <a:xfrm>
            <a:off x="3629172" y="3480597"/>
            <a:ext cx="640080" cy="2286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3" name="Google Shape;2853;p134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4" name="Google Shape;2854;p134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134</a:t>
            </a:fld>
            <a:endParaRPr/>
          </a:p>
        </p:txBody>
      </p:sp>
      <p:sp>
        <p:nvSpPr>
          <p:cNvPr id="2855" name="Google Shape;2855;p134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856" name="Google Shape;2856;p134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857" name="Google Shape;2857;p134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858" name="Google Shape;2858;p134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859" name="Google Shape;2859;p134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860" name="Google Shape;2860;p134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861" name="Google Shape;2861;p134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862" name="Google Shape;2862;p134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3" name="Google Shape;2863;p134"/>
          <p:cNvSpPr txBox="1"/>
          <p:nvPr/>
        </p:nvSpPr>
        <p:spPr>
          <a:xfrm>
            <a:off x="455543" y="5574268"/>
            <a:ext cx="246734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864" name="Google Shape;2864;p134"/>
          <p:cNvSpPr txBox="1"/>
          <p:nvPr/>
        </p:nvSpPr>
        <p:spPr>
          <a:xfrm>
            <a:off x="2895600" y="1858863"/>
            <a:ext cx="6126600" cy="18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Echothiophat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Pilocarpin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Während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Pädiatriebuch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Tabelle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erwähnt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findet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Kapitel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keinerlei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Erwähnung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größte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Induzierte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Myopie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9" name="Google Shape;2869;p135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0" name="Google Shape;2870;p135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135</a:t>
            </a:fld>
            <a:endParaRPr/>
          </a:p>
        </p:txBody>
      </p:sp>
      <p:sp>
        <p:nvSpPr>
          <p:cNvPr id="2871" name="Google Shape;2871;p135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872" name="Google Shape;2872;p135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873" name="Google Shape;2873;p135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874" name="Google Shape;2874;p135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875" name="Google Shape;2875;p135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876" name="Google Shape;2876;p135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877" name="Google Shape;2877;p135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878" name="Google Shape;2878;p135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9" name="Google Shape;2879;p135"/>
          <p:cNvSpPr txBox="1"/>
          <p:nvPr/>
        </p:nvSpPr>
        <p:spPr>
          <a:xfrm>
            <a:off x="455543" y="5574268"/>
            <a:ext cx="246734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880" name="Google Shape;2880;p135"/>
          <p:cNvSpPr txBox="1"/>
          <p:nvPr/>
        </p:nvSpPr>
        <p:spPr>
          <a:xfrm>
            <a:off x="2895600" y="1858863"/>
            <a:ext cx="6126600" cy="22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Echothiophat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Pilocarpin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Während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Pädiatriebuch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Tabelle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erwähnt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findet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Kapitel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keinerlei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Erwähnung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größte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Induzierte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Myopie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daher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3"/>
                  </a:ext>
                </a:extLst>
              </a:rPr>
              <a:t>Indikation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4"/>
                  </a:ext>
                </a:extLst>
              </a:rPr>
              <a:t>Echothiopate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5" name="Google Shape;2885;p136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6" name="Google Shape;2886;p136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136</a:t>
            </a:fld>
            <a:endParaRPr/>
          </a:p>
        </p:txBody>
      </p:sp>
      <p:sp>
        <p:nvSpPr>
          <p:cNvPr id="2887" name="Google Shape;2887;p136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888" name="Google Shape;2888;p136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889" name="Google Shape;2889;p136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890" name="Google Shape;2890;p136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891" name="Google Shape;2891;p136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892" name="Google Shape;2892;p136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893" name="Google Shape;2893;p136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894" name="Google Shape;2894;p136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5" name="Google Shape;2895;p136"/>
          <p:cNvSpPr txBox="1"/>
          <p:nvPr/>
        </p:nvSpPr>
        <p:spPr>
          <a:xfrm>
            <a:off x="455543" y="5574268"/>
            <a:ext cx="246734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896" name="Google Shape;2896;p136"/>
          <p:cNvSpPr txBox="1"/>
          <p:nvPr/>
        </p:nvSpPr>
        <p:spPr>
          <a:xfrm>
            <a:off x="2895600" y="1858863"/>
            <a:ext cx="6126600" cy="24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Echothiophat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Pilocarpin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Während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Pädiatriebuch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Tabelle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erwähnt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findet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Kapitel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keinerlei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Erwähnung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größte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Induzierte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Myopie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Grund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Indikation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für Echothiopate?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Aphakie-Glaukom</a:t>
            </a:r>
            <a:endParaRPr dirty="0"/>
          </a:p>
        </p:txBody>
      </p:sp>
      <p:sp>
        <p:nvSpPr>
          <p:cNvPr id="2897" name="Google Shape;2897;p136"/>
          <p:cNvSpPr/>
          <p:nvPr/>
        </p:nvSpPr>
        <p:spPr>
          <a:xfrm>
            <a:off x="2922885" y="4077407"/>
            <a:ext cx="1216496" cy="315975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2" name="Google Shape;2902;p137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3" name="Google Shape;2903;p137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137</a:t>
            </a:fld>
            <a:endParaRPr/>
          </a:p>
        </p:txBody>
      </p:sp>
      <p:sp>
        <p:nvSpPr>
          <p:cNvPr id="2904" name="Google Shape;2904;p137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905" name="Google Shape;2905;p137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906" name="Google Shape;2906;p137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907" name="Google Shape;2907;p137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908" name="Google Shape;2908;p137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909" name="Google Shape;2909;p137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910" name="Google Shape;2910;p137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911" name="Google Shape;2911;p137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2" name="Google Shape;2912;p137"/>
          <p:cNvSpPr txBox="1"/>
          <p:nvPr/>
        </p:nvSpPr>
        <p:spPr>
          <a:xfrm>
            <a:off x="455543" y="5574268"/>
            <a:ext cx="246734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913" name="Google Shape;2913;p137"/>
          <p:cNvSpPr txBox="1"/>
          <p:nvPr/>
        </p:nvSpPr>
        <p:spPr>
          <a:xfrm>
            <a:off x="2895600" y="1858863"/>
            <a:ext cx="6126600" cy="24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Echothiophat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Pilocarpin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Während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Pädiatriebuch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Tabelle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erwähnt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findet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Kapitel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keinerlei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Erwähnung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größte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Induzierte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Myopie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Grund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Indikation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für Echothiopate?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Aphakie-Glaukom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" name="Google Shape;2918;p138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9" name="Google Shape;2919;p138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138</a:t>
            </a:fld>
            <a:endParaRPr/>
          </a:p>
        </p:txBody>
      </p:sp>
      <p:sp>
        <p:nvSpPr>
          <p:cNvPr id="2920" name="Google Shape;2920;p138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921" name="Google Shape;2921;p138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922" name="Google Shape;2922;p138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923" name="Google Shape;2923;p138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924" name="Google Shape;2924;p138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925" name="Google Shape;2925;p138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926" name="Google Shape;2926;p138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927" name="Google Shape;2927;p138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8" name="Google Shape;2928;p138"/>
          <p:cNvSpPr txBox="1"/>
          <p:nvPr/>
        </p:nvSpPr>
        <p:spPr>
          <a:xfrm>
            <a:off x="455543" y="5574268"/>
            <a:ext cx="246734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929" name="Google Shape;2929;p138"/>
          <p:cNvSpPr txBox="1"/>
          <p:nvPr/>
        </p:nvSpPr>
        <p:spPr>
          <a:xfrm>
            <a:off x="2895600" y="1858863"/>
            <a:ext cx="6126600" cy="28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Echothiophat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Pilocarpin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Während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Pädiatriebuch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Tabelle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erwähnt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findet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Kapitel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keinerlei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Erwähnung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größte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Induzierte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Myopie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Grund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Indikation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für Echothiopate?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Aphakie-Glaukom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hat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häufige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okuläre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4" name="Google Shape;2934;p139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5" name="Google Shape;2935;p139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139</a:t>
            </a:fld>
            <a:endParaRPr/>
          </a:p>
        </p:txBody>
      </p:sp>
      <p:sp>
        <p:nvSpPr>
          <p:cNvPr id="2936" name="Google Shape;2936;p139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937" name="Google Shape;2937;p139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938" name="Google Shape;2938;p139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939" name="Google Shape;2939;p139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940" name="Google Shape;2940;p139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941" name="Google Shape;2941;p139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942" name="Google Shape;2942;p139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943" name="Google Shape;2943;p139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4" name="Google Shape;2944;p139"/>
          <p:cNvSpPr txBox="1"/>
          <p:nvPr/>
        </p:nvSpPr>
        <p:spPr>
          <a:xfrm>
            <a:off x="455543" y="5574268"/>
            <a:ext cx="246734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945" name="Google Shape;2945;p139"/>
          <p:cNvSpPr txBox="1"/>
          <p:nvPr/>
        </p:nvSpPr>
        <p:spPr>
          <a:xfrm>
            <a:off x="2895600" y="1858863"/>
            <a:ext cx="6126600" cy="304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Echothiophat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Pilocarpin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Während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Pädiatriebuch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Tabelle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erwähnt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findet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Kapitel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keinerlei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Erwähnung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größte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Induzierte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Myopie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Grund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Indikation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für Echothiopate?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Aphakie-Glaukom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hat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häufige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okuläre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Bildung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Iriszysten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6" name="Google Shape;2946;p139"/>
          <p:cNvSpPr/>
          <p:nvPr/>
        </p:nvSpPr>
        <p:spPr>
          <a:xfrm>
            <a:off x="3761538" y="4704730"/>
            <a:ext cx="640080" cy="2286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14"/>
          <p:cNvSpPr txBox="1"/>
          <p:nvPr/>
        </p:nvSpPr>
        <p:spPr>
          <a:xfrm>
            <a:off x="1603375" y="2016125"/>
            <a:ext cx="11572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</a:t>
            </a:r>
            <a:endParaRPr dirty="0"/>
          </a:p>
        </p:txBody>
      </p:sp>
      <p:sp>
        <p:nvSpPr>
          <p:cNvPr id="471" name="Google Shape;471;p14"/>
          <p:cNvSpPr txBox="1"/>
          <p:nvPr/>
        </p:nvSpPr>
        <p:spPr>
          <a:xfrm>
            <a:off x="4875213" y="2755900"/>
            <a:ext cx="153352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Sekundär</a:t>
            </a:r>
            <a:endParaRPr/>
          </a:p>
        </p:txBody>
      </p:sp>
      <p:cxnSp>
        <p:nvCxnSpPr>
          <p:cNvPr id="472" name="Google Shape;472;p14"/>
          <p:cNvCxnSpPr/>
          <p:nvPr/>
        </p:nvCxnSpPr>
        <p:spPr>
          <a:xfrm flipH="1">
            <a:off x="2743200" y="1570038"/>
            <a:ext cx="1822450" cy="48577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73" name="Google Shape;473;p14"/>
          <p:cNvCxnSpPr/>
          <p:nvPr/>
        </p:nvCxnSpPr>
        <p:spPr>
          <a:xfrm>
            <a:off x="4565650" y="1570038"/>
            <a:ext cx="935038" cy="126523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74" name="Google Shape;474;p14"/>
          <p:cNvSpPr txBox="1"/>
          <p:nvPr/>
        </p:nvSpPr>
        <p:spPr>
          <a:xfrm>
            <a:off x="180975" y="2817813"/>
            <a:ext cx="1354138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Angeboren</a:t>
            </a:r>
            <a:endParaRPr/>
          </a:p>
        </p:txBody>
      </p:sp>
      <p:sp>
        <p:nvSpPr>
          <p:cNvPr id="475" name="Google Shape;475;p14"/>
          <p:cNvSpPr txBox="1"/>
          <p:nvPr/>
        </p:nvSpPr>
        <p:spPr>
          <a:xfrm>
            <a:off x="2717800" y="2825750"/>
            <a:ext cx="847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JOWG</a:t>
            </a:r>
            <a:endParaRPr dirty="0"/>
          </a:p>
        </p:txBody>
      </p:sp>
      <p:cxnSp>
        <p:nvCxnSpPr>
          <p:cNvPr id="476" name="Google Shape;476;p14"/>
          <p:cNvCxnSpPr>
            <a:stCxn id="470" idx="2"/>
          </p:cNvCxnSpPr>
          <p:nvPr/>
        </p:nvCxnSpPr>
        <p:spPr>
          <a:xfrm flipH="1">
            <a:off x="1562819" y="2226439"/>
            <a:ext cx="6192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77" name="Google Shape;477;p14"/>
          <p:cNvCxnSpPr>
            <a:stCxn id="470" idx="2"/>
          </p:cNvCxnSpPr>
          <p:nvPr/>
        </p:nvCxnSpPr>
        <p:spPr>
          <a:xfrm>
            <a:off x="2182019" y="2226439"/>
            <a:ext cx="5715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78" name="Google Shape;478;p14"/>
          <p:cNvSpPr txBox="1"/>
          <p:nvPr/>
        </p:nvSpPr>
        <p:spPr>
          <a:xfrm>
            <a:off x="552450" y="3238500"/>
            <a:ext cx="106045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Neugeborene</a:t>
            </a:r>
            <a:endParaRPr dirty="0"/>
          </a:p>
        </p:txBody>
      </p:sp>
      <p:sp>
        <p:nvSpPr>
          <p:cNvPr id="479" name="Google Shape;479;p14"/>
          <p:cNvSpPr txBox="1"/>
          <p:nvPr/>
        </p:nvSpPr>
        <p:spPr>
          <a:xfrm>
            <a:off x="565150" y="3671888"/>
            <a:ext cx="15335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 Säuglingsalter</a:t>
            </a:r>
            <a:endParaRPr/>
          </a:p>
        </p:txBody>
      </p:sp>
      <p:cxnSp>
        <p:nvCxnSpPr>
          <p:cNvPr id="480" name="Google Shape;480;p14"/>
          <p:cNvCxnSpPr/>
          <p:nvPr/>
        </p:nvCxnSpPr>
        <p:spPr>
          <a:xfrm>
            <a:off x="374650" y="3162300"/>
            <a:ext cx="0" cy="113982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81" name="Google Shape;481;p14"/>
          <p:cNvCxnSpPr/>
          <p:nvPr/>
        </p:nvCxnSpPr>
        <p:spPr>
          <a:xfrm>
            <a:off x="374650" y="3417888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82" name="Google Shape;482;p14"/>
          <p:cNvCxnSpPr/>
          <p:nvPr/>
        </p:nvCxnSpPr>
        <p:spPr>
          <a:xfrm>
            <a:off x="363538" y="3854450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83" name="Google Shape;483;p14"/>
          <p:cNvCxnSpPr/>
          <p:nvPr/>
        </p:nvCxnSpPr>
        <p:spPr>
          <a:xfrm>
            <a:off x="363538" y="430212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4" name="Google Shape;484;p14"/>
          <p:cNvSpPr txBox="1"/>
          <p:nvPr/>
        </p:nvSpPr>
        <p:spPr>
          <a:xfrm>
            <a:off x="2133600" y="3756025"/>
            <a:ext cx="1770063" cy="554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Nicht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erworbene Augenerkrankung</a:t>
            </a:r>
            <a:endParaRPr/>
          </a:p>
        </p:txBody>
      </p:sp>
      <p:sp>
        <p:nvSpPr>
          <p:cNvPr id="485" name="Google Shape;485;p14"/>
          <p:cNvSpPr txBox="1"/>
          <p:nvPr/>
        </p:nvSpPr>
        <p:spPr>
          <a:xfrm>
            <a:off x="6364288" y="3703638"/>
            <a:ext cx="1047750" cy="35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Erworben</a:t>
            </a:r>
            <a:endParaRPr/>
          </a:p>
        </p:txBody>
      </p:sp>
      <p:cxnSp>
        <p:nvCxnSpPr>
          <p:cNvPr id="486" name="Google Shape;486;p14"/>
          <p:cNvCxnSpPr/>
          <p:nvPr/>
        </p:nvCxnSpPr>
        <p:spPr>
          <a:xfrm flipH="1">
            <a:off x="3886200" y="3167063"/>
            <a:ext cx="1735138" cy="533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87" name="Google Shape;487;p14"/>
          <p:cNvCxnSpPr/>
          <p:nvPr/>
        </p:nvCxnSpPr>
        <p:spPr>
          <a:xfrm>
            <a:off x="5600700" y="3149600"/>
            <a:ext cx="2305050" cy="550863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88" name="Google Shape;488;p14"/>
          <p:cNvSpPr txBox="1"/>
          <p:nvPr/>
        </p:nvSpPr>
        <p:spPr>
          <a:xfrm>
            <a:off x="4179888" y="3757613"/>
            <a:ext cx="1947862" cy="55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 erworbene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</a:t>
            </a: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Erkrankung</a:t>
            </a:r>
            <a:endParaRPr/>
          </a:p>
        </p:txBody>
      </p:sp>
      <p:cxnSp>
        <p:nvCxnSpPr>
          <p:cNvPr id="489" name="Google Shape;489;p14"/>
          <p:cNvCxnSpPr/>
          <p:nvPr/>
        </p:nvCxnSpPr>
        <p:spPr>
          <a:xfrm flipH="1">
            <a:off x="5294313" y="3149600"/>
            <a:ext cx="317500" cy="550863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90" name="Google Shape;490;p14"/>
          <p:cNvCxnSpPr/>
          <p:nvPr/>
        </p:nvCxnSpPr>
        <p:spPr>
          <a:xfrm>
            <a:off x="5637213" y="3160713"/>
            <a:ext cx="847725" cy="53975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91" name="Google Shape;491;p14"/>
          <p:cNvSpPr txBox="1"/>
          <p:nvPr/>
        </p:nvSpPr>
        <p:spPr>
          <a:xfrm>
            <a:off x="2608263" y="4333875"/>
            <a:ext cx="1360487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A-R-Anomalie</a:t>
            </a:r>
            <a:endParaRPr/>
          </a:p>
        </p:txBody>
      </p:sp>
      <p:sp>
        <p:nvSpPr>
          <p:cNvPr id="492" name="Google Shape;492;p14"/>
          <p:cNvSpPr txBox="1"/>
          <p:nvPr/>
        </p:nvSpPr>
        <p:spPr>
          <a:xfrm>
            <a:off x="2608263" y="4694238"/>
            <a:ext cx="1522412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Peters-Anomalie</a:t>
            </a:r>
            <a:endParaRPr/>
          </a:p>
        </p:txBody>
      </p:sp>
      <p:sp>
        <p:nvSpPr>
          <p:cNvPr id="493" name="Google Shape;493;p14"/>
          <p:cNvSpPr txBox="1"/>
          <p:nvPr/>
        </p:nvSpPr>
        <p:spPr>
          <a:xfrm>
            <a:off x="2630488" y="5060950"/>
            <a:ext cx="933450" cy="31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Aniridie</a:t>
            </a:r>
            <a:endParaRPr/>
          </a:p>
        </p:txBody>
      </p:sp>
      <p:cxnSp>
        <p:nvCxnSpPr>
          <p:cNvPr id="494" name="Google Shape;494;p14"/>
          <p:cNvCxnSpPr/>
          <p:nvPr/>
        </p:nvCxnSpPr>
        <p:spPr>
          <a:xfrm flipH="1">
            <a:off x="2416175" y="4284663"/>
            <a:ext cx="14288" cy="9588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5" name="Google Shape;495;p14"/>
          <p:cNvCxnSpPr/>
          <p:nvPr/>
        </p:nvCxnSpPr>
        <p:spPr>
          <a:xfrm>
            <a:off x="2430463" y="4513263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6" name="Google Shape;496;p14"/>
          <p:cNvCxnSpPr/>
          <p:nvPr/>
        </p:nvCxnSpPr>
        <p:spPr>
          <a:xfrm>
            <a:off x="2406650" y="4876800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7" name="Google Shape;497;p14"/>
          <p:cNvCxnSpPr/>
          <p:nvPr/>
        </p:nvCxnSpPr>
        <p:spPr>
          <a:xfrm>
            <a:off x="2432050" y="5240338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98" name="Google Shape;498;p14"/>
          <p:cNvSpPr txBox="1"/>
          <p:nvPr/>
        </p:nvSpPr>
        <p:spPr>
          <a:xfrm>
            <a:off x="2500313" y="361950"/>
            <a:ext cx="4143375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499" name="Google Shape;499;p14"/>
          <p:cNvSpPr txBox="1"/>
          <p:nvPr/>
        </p:nvSpPr>
        <p:spPr>
          <a:xfrm>
            <a:off x="3070225" y="1130300"/>
            <a:ext cx="30638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endParaRPr dirty="0"/>
          </a:p>
        </p:txBody>
      </p:sp>
      <p:sp>
        <p:nvSpPr>
          <p:cNvPr id="500" name="Google Shape;500;p14"/>
          <p:cNvSpPr txBox="1"/>
          <p:nvPr/>
        </p:nvSpPr>
        <p:spPr>
          <a:xfrm>
            <a:off x="565150" y="4144963"/>
            <a:ext cx="133985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Spät auftretend</a:t>
            </a:r>
            <a:endParaRPr/>
          </a:p>
        </p:txBody>
      </p:sp>
      <p:sp>
        <p:nvSpPr>
          <p:cNvPr id="501" name="Google Shape;501;p14"/>
          <p:cNvSpPr txBox="1"/>
          <p:nvPr/>
        </p:nvSpPr>
        <p:spPr>
          <a:xfrm>
            <a:off x="7851775" y="3730625"/>
            <a:ext cx="1189038" cy="57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Erworben nach CE</a:t>
            </a:r>
            <a:endParaRPr/>
          </a:p>
        </p:txBody>
      </p:sp>
      <p:sp>
        <p:nvSpPr>
          <p:cNvPr id="502" name="Google Shape;502;p14"/>
          <p:cNvSpPr txBox="1"/>
          <p:nvPr/>
        </p:nvSpPr>
        <p:spPr>
          <a:xfrm>
            <a:off x="1563688" y="5559425"/>
            <a:ext cx="4545012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Obwohl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viele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erworbene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Augenanomalien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die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Verbindung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stehen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behandelt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-Buch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davon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</p:txBody>
      </p:sp>
      <p:sp>
        <p:nvSpPr>
          <p:cNvPr id="503" name="Google Shape;503;p14"/>
          <p:cNvSpPr txBox="1"/>
          <p:nvPr/>
        </p:nvSpPr>
        <p:spPr>
          <a:xfrm>
            <a:off x="4130675" y="4246563"/>
            <a:ext cx="3379788" cy="3949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Wofür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steht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A-R 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diesem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Zusammenhang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"/>
                  </a:ext>
                </a:extLst>
              </a:rPr>
              <a:t>Axenfeld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"/>
                  </a:ext>
                </a:extLst>
              </a:rPr>
              <a:t>-Rieger</a:t>
            </a:r>
            <a:endParaRPr dirty="0"/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1" name="Google Shape;2951;p140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2" name="Google Shape;2952;p140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140</a:t>
            </a:fld>
            <a:endParaRPr/>
          </a:p>
        </p:txBody>
      </p:sp>
      <p:sp>
        <p:nvSpPr>
          <p:cNvPr id="2953" name="Google Shape;2953;p140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954" name="Google Shape;2954;p140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955" name="Google Shape;2955;p140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956" name="Google Shape;2956;p140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957" name="Google Shape;2957;p140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958" name="Google Shape;2958;p140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959" name="Google Shape;2959;p140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960" name="Google Shape;2960;p140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1" name="Google Shape;2961;p140"/>
          <p:cNvSpPr txBox="1"/>
          <p:nvPr/>
        </p:nvSpPr>
        <p:spPr>
          <a:xfrm>
            <a:off x="455543" y="5574268"/>
            <a:ext cx="246734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962" name="Google Shape;2962;p140"/>
          <p:cNvSpPr txBox="1"/>
          <p:nvPr/>
        </p:nvSpPr>
        <p:spPr>
          <a:xfrm>
            <a:off x="2895600" y="1858863"/>
            <a:ext cx="6126600" cy="304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Echothiophat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Pilocarpin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Während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Pädiatriebuch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Tabelle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erwähnt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findet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Kapitel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keinerlei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Erwähnung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größte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Induzierte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Myopie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Grund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Indikation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für Echothiopate?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Aphakie-Glaukom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hat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häufige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okuläre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Bildung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Iriszysten</a:t>
            </a: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7" name="Google Shape;2967;p141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968" name="Google Shape;2968;p141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969" name="Google Shape;2969;p141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970" name="Google Shape;2970;p141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141</a:t>
            </a:fld>
            <a:endParaRPr/>
          </a:p>
        </p:txBody>
      </p:sp>
      <p:sp>
        <p:nvSpPr>
          <p:cNvPr id="2971" name="Google Shape;2971;p141"/>
          <p:cNvSpPr txBox="1"/>
          <p:nvPr/>
        </p:nvSpPr>
        <p:spPr>
          <a:xfrm>
            <a:off x="810693" y="6019800"/>
            <a:ext cx="7584128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Iriszysten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endParaRPr dirty="0"/>
          </a:p>
          <a:p>
            <a:pPr lvl="0" algn="ctr"/>
            <a:r>
              <a:rPr lang="en-US" sz="1200" dirty="0">
                <a:solidFill>
                  <a:schemeClr val="dk1"/>
                </a:solidFill>
              </a:rPr>
              <a:t>(</a:t>
            </a:r>
            <a:r>
              <a:rPr lang="en-US" sz="1200" dirty="0" err="1">
                <a:solidFill>
                  <a:schemeClr val="dk1"/>
                </a:solidFill>
              </a:rPr>
              <a:t>Ehrliche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Offenlegung</a:t>
            </a:r>
            <a:r>
              <a:rPr lang="en-US" sz="1200" dirty="0">
                <a:solidFill>
                  <a:schemeClr val="dk1"/>
                </a:solidFill>
              </a:rPr>
              <a:t> :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Ich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Ahnung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davon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Echothiophat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Zusammenhang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stehen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</p:txBody>
      </p:sp>
      <p:pic>
        <p:nvPicPr>
          <p:cNvPr id="2972" name="Google Shape;2972;p141" descr="Figure 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0616" y="738312"/>
            <a:ext cx="3816489" cy="261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3" name="Google Shape;2973;p141" descr="Figure 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86159" y="738312"/>
            <a:ext cx="3803851" cy="261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4" name="Google Shape;2974;p141" descr="JAMA Network | JAMA Ophthalmology | Iris Flocculi | Eye health, Optometry,  Eye char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74676" y="3180375"/>
            <a:ext cx="3193426" cy="261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" name="Google Shape;2979;p142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0" name="Google Shape;2980;p142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142</a:t>
            </a:fld>
            <a:endParaRPr/>
          </a:p>
        </p:txBody>
      </p:sp>
      <p:sp>
        <p:nvSpPr>
          <p:cNvPr id="2981" name="Google Shape;2981;p142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982" name="Google Shape;2982;p142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983" name="Google Shape;2983;p142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984" name="Google Shape;2984;p142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985" name="Google Shape;2985;p142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986" name="Google Shape;2986;p142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987" name="Google Shape;2987;p142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988" name="Google Shape;2988;p142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9" name="Google Shape;2989;p142"/>
          <p:cNvSpPr txBox="1"/>
          <p:nvPr/>
        </p:nvSpPr>
        <p:spPr>
          <a:xfrm>
            <a:off x="455543" y="5574268"/>
            <a:ext cx="246734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990" name="Google Shape;2990;p142"/>
          <p:cNvSpPr txBox="1"/>
          <p:nvPr/>
        </p:nvSpPr>
        <p:spPr>
          <a:xfrm>
            <a:off x="2895600" y="1858863"/>
            <a:ext cx="6126600" cy="3657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Echothiophat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Pilocarpin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Während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Pädiatriebuch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Tabelle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erwähnt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findet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Kapitel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keinerlei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Erwähnung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größte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Induzierte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Myopie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Grund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Indikation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für Echothiopate?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Aphakie-Glaukom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hat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häufige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okuläre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Bildung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Iriszysten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US" sz="1200" i="1" dirty="0">
                <a:solidFill>
                  <a:schemeClr val="dk1"/>
                </a:solidFill>
              </a:rPr>
              <a:t>Was </a:t>
            </a:r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</a:rPr>
              <a:t>abgesehen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davon</a:t>
            </a:r>
            <a:r>
              <a:rPr lang="en-US" sz="1200" i="1" dirty="0">
                <a:solidFill>
                  <a:schemeClr val="dk1"/>
                </a:solidFill>
              </a:rPr>
              <a:t>, </a:t>
            </a:r>
            <a:r>
              <a:rPr lang="en-US" sz="1200" i="1" dirty="0" err="1">
                <a:solidFill>
                  <a:schemeClr val="dk1"/>
                </a:solidFill>
              </a:rPr>
              <a:t>dass</a:t>
            </a:r>
            <a:r>
              <a:rPr lang="en-US" sz="1200" i="1" dirty="0">
                <a:solidFill>
                  <a:schemeClr val="dk1"/>
                </a:solidFill>
              </a:rPr>
              <a:t> der Patient </a:t>
            </a:r>
            <a:r>
              <a:rPr lang="en-US" sz="1200" i="1" dirty="0" err="1">
                <a:solidFill>
                  <a:schemeClr val="dk1"/>
                </a:solidFill>
              </a:rPr>
              <a:t>phak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– die </a:t>
            </a:r>
            <a:r>
              <a:rPr lang="en-US" sz="1200" i="1" dirty="0" err="1">
                <a:solidFill>
                  <a:schemeClr val="dk1"/>
                </a:solidFill>
              </a:rPr>
              <a:t>wichtigste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okuläre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Kontraindikation</a:t>
            </a:r>
            <a:r>
              <a:rPr lang="en-US" sz="1200" i="1" dirty="0">
                <a:solidFill>
                  <a:schemeClr val="dk1"/>
                </a:solidFill>
              </a:rPr>
              <a:t>?</a:t>
            </a:r>
            <a:endParaRPr dirty="0"/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5" name="Google Shape;2995;p143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6" name="Google Shape;2996;p143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143</a:t>
            </a:fld>
            <a:endParaRPr/>
          </a:p>
        </p:txBody>
      </p:sp>
      <p:sp>
        <p:nvSpPr>
          <p:cNvPr id="2997" name="Google Shape;2997;p143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998" name="Google Shape;2998;p143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999" name="Google Shape;2999;p143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3000" name="Google Shape;3000;p143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3001" name="Google Shape;3001;p143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3002" name="Google Shape;3002;p143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3003" name="Google Shape;3003;p143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3004" name="Google Shape;3004;p143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5" name="Google Shape;3005;p143"/>
          <p:cNvSpPr txBox="1"/>
          <p:nvPr/>
        </p:nvSpPr>
        <p:spPr>
          <a:xfrm>
            <a:off x="455543" y="5574268"/>
            <a:ext cx="246734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3006" name="Google Shape;3006;p143"/>
          <p:cNvSpPr txBox="1"/>
          <p:nvPr/>
        </p:nvSpPr>
        <p:spPr>
          <a:xfrm>
            <a:off x="2895600" y="1849031"/>
            <a:ext cx="6126600" cy="36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Echothiophat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Pilocarpin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Während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Pädiatriebuch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Tabelle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erwähnt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findet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Kapitel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keinerlei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Erwähnung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größte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Induzierte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Myopie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Grund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Indikation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für Echothiopate?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Aphakie-Glaukom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hat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häufige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okuläre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Bildung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Iriszysten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US" sz="1200" i="1" dirty="0">
                <a:solidFill>
                  <a:schemeClr val="dk1"/>
                </a:solidFill>
              </a:rPr>
              <a:t>Was </a:t>
            </a:r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</a:rPr>
              <a:t>abgesehen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davon</a:t>
            </a:r>
            <a:r>
              <a:rPr lang="en-US" sz="1200" i="1" dirty="0">
                <a:solidFill>
                  <a:schemeClr val="dk1"/>
                </a:solidFill>
              </a:rPr>
              <a:t>, </a:t>
            </a:r>
            <a:r>
              <a:rPr lang="en-US" sz="1200" i="1" dirty="0" err="1">
                <a:solidFill>
                  <a:schemeClr val="dk1"/>
                </a:solidFill>
              </a:rPr>
              <a:t>dass</a:t>
            </a:r>
            <a:r>
              <a:rPr lang="en-US" sz="1200" i="1" dirty="0">
                <a:solidFill>
                  <a:schemeClr val="dk1"/>
                </a:solidFill>
              </a:rPr>
              <a:t> der Patient </a:t>
            </a:r>
            <a:r>
              <a:rPr lang="en-US" sz="1200" i="1" dirty="0" err="1">
                <a:solidFill>
                  <a:schemeClr val="dk1"/>
                </a:solidFill>
              </a:rPr>
              <a:t>phak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– die </a:t>
            </a:r>
            <a:r>
              <a:rPr lang="en-US" sz="1200" i="1" dirty="0" err="1">
                <a:solidFill>
                  <a:schemeClr val="dk1"/>
                </a:solidFill>
              </a:rPr>
              <a:t>wichtigste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okuläre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Kontraindikation</a:t>
            </a:r>
            <a:r>
              <a:rPr lang="en-US" sz="1200" i="1" dirty="0">
                <a:solidFill>
                  <a:schemeClr val="dk1"/>
                </a:solidFill>
              </a:rPr>
              <a:t>?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Aktive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Uveitis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kann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8"/>
                  </a:ext>
                </a:extLst>
              </a:rPr>
              <a:t>fördern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1" name="Google Shape;3011;p144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2" name="Google Shape;3012;p144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144</a:t>
            </a:fld>
            <a:endParaRPr/>
          </a:p>
        </p:txBody>
      </p:sp>
      <p:sp>
        <p:nvSpPr>
          <p:cNvPr id="3013" name="Google Shape;3013;p144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014" name="Google Shape;3014;p144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3015" name="Google Shape;3015;p144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3016" name="Google Shape;3016;p144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3017" name="Google Shape;3017;p144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3018" name="Google Shape;3018;p144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3019" name="Google Shape;3019;p144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3020" name="Google Shape;3020;p144"/>
          <p:cNvSpPr txBox="1"/>
          <p:nvPr/>
        </p:nvSpPr>
        <p:spPr>
          <a:xfrm>
            <a:off x="452230" y="4769126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1" name="Google Shape;3021;p144"/>
          <p:cNvSpPr txBox="1"/>
          <p:nvPr/>
        </p:nvSpPr>
        <p:spPr>
          <a:xfrm>
            <a:off x="455543" y="5574268"/>
            <a:ext cx="246734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3022" name="Google Shape;3022;p144"/>
          <p:cNvSpPr txBox="1"/>
          <p:nvPr/>
        </p:nvSpPr>
        <p:spPr>
          <a:xfrm>
            <a:off x="2895600" y="1858863"/>
            <a:ext cx="6126480" cy="4026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Echothiophat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Pilocarpin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Während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Pädiatriebuch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Tabelle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erwähnt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findet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Kapitel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keinerlei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Erwähnung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größte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Induzierte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Myopie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Grund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Indikation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für Echothiopate?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Aphakie-Glaukom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hat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häufige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okuläre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Bildung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Iriszysten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US" sz="1200" i="1" dirty="0">
                <a:solidFill>
                  <a:schemeClr val="dk1"/>
                </a:solidFill>
              </a:rPr>
              <a:t>Was </a:t>
            </a:r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</a:rPr>
              <a:t>abgesehen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davon</a:t>
            </a:r>
            <a:r>
              <a:rPr lang="en-US" sz="1200" i="1" dirty="0">
                <a:solidFill>
                  <a:schemeClr val="dk1"/>
                </a:solidFill>
              </a:rPr>
              <a:t>, </a:t>
            </a:r>
            <a:r>
              <a:rPr lang="en-US" sz="1200" i="1" dirty="0" err="1">
                <a:solidFill>
                  <a:schemeClr val="dk1"/>
                </a:solidFill>
              </a:rPr>
              <a:t>dass</a:t>
            </a:r>
            <a:r>
              <a:rPr lang="en-US" sz="1200" i="1" dirty="0">
                <a:solidFill>
                  <a:schemeClr val="dk1"/>
                </a:solidFill>
              </a:rPr>
              <a:t> der Patient </a:t>
            </a:r>
            <a:r>
              <a:rPr lang="en-US" sz="1200" i="1" dirty="0" err="1">
                <a:solidFill>
                  <a:schemeClr val="dk1"/>
                </a:solidFill>
              </a:rPr>
              <a:t>phak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– die </a:t>
            </a:r>
            <a:r>
              <a:rPr lang="en-US" sz="1200" i="1" dirty="0" err="1">
                <a:solidFill>
                  <a:schemeClr val="dk1"/>
                </a:solidFill>
              </a:rPr>
              <a:t>wichtigste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okuläre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Kontraindikation</a:t>
            </a:r>
            <a:r>
              <a:rPr lang="en-US" sz="1200" i="1" dirty="0">
                <a:solidFill>
                  <a:schemeClr val="dk1"/>
                </a:solidFill>
              </a:rPr>
              <a:t>?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Aktive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Uveitis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kann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fördern</a:t>
            </a:r>
            <a:r>
              <a:rPr lang="en-US" sz="1200" dirty="0">
                <a:solidFill>
                  <a:schemeClr val="dk1"/>
                </a:solidFill>
              </a:rPr>
              <a:t>.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Ebenso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sollte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vor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einem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intraokularen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Eingriff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abgesetzt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werden</a:t>
            </a:r>
            <a:r>
              <a:rPr lang="en-US" sz="1200" dirty="0">
                <a:solidFill>
                  <a:srgbClr val="0000FF"/>
                </a:solidFill>
              </a:rPr>
              <a:t>, um </a:t>
            </a:r>
            <a:r>
              <a:rPr lang="en-US" sz="1200" dirty="0" err="1">
                <a:solidFill>
                  <a:srgbClr val="0000FF"/>
                </a:solidFill>
              </a:rPr>
              <a:t>eine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Verstärkung</a:t>
            </a:r>
            <a:r>
              <a:rPr lang="en-US" sz="1200" dirty="0">
                <a:solidFill>
                  <a:srgbClr val="0000FF"/>
                </a:solidFill>
              </a:rPr>
              <a:t> der </a:t>
            </a:r>
            <a:r>
              <a:rPr lang="en-US" sz="1200" dirty="0" err="1">
                <a:solidFill>
                  <a:srgbClr val="0000FF"/>
                </a:solidFill>
              </a:rPr>
              <a:t>postoperativen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Entzündung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zu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vermeiden</a:t>
            </a:r>
            <a:r>
              <a:rPr lang="en-US" sz="1200" dirty="0">
                <a:solidFill>
                  <a:srgbClr val="0000FF"/>
                </a:solidFill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7" name="Google Shape;3027;p145"/>
          <p:cNvSpPr/>
          <p:nvPr/>
        </p:nvSpPr>
        <p:spPr>
          <a:xfrm>
            <a:off x="7848600" y="1142999"/>
            <a:ext cx="289895" cy="62374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8" name="Google Shape;3028;p145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145</a:t>
            </a:fld>
            <a:endParaRPr/>
          </a:p>
        </p:txBody>
      </p:sp>
      <p:sp>
        <p:nvSpPr>
          <p:cNvPr id="3029" name="Google Shape;3029;p145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030" name="Google Shape;3030;p145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3031" name="Google Shape;3031;p145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3032" name="Google Shape;3032;p145"/>
          <p:cNvSpPr txBox="1"/>
          <p:nvPr/>
        </p:nvSpPr>
        <p:spPr>
          <a:xfrm>
            <a:off x="452230" y="1397415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3033" name="Google Shape;3033;p145"/>
          <p:cNvSpPr txBox="1"/>
          <p:nvPr/>
        </p:nvSpPr>
        <p:spPr>
          <a:xfrm>
            <a:off x="505238" y="21336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3034" name="Google Shape;3034;p145"/>
          <p:cNvSpPr txBox="1"/>
          <p:nvPr/>
        </p:nvSpPr>
        <p:spPr>
          <a:xfrm>
            <a:off x="438978" y="2961965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3035" name="Google Shape;3035;p145"/>
          <p:cNvSpPr txBox="1"/>
          <p:nvPr/>
        </p:nvSpPr>
        <p:spPr>
          <a:xfrm>
            <a:off x="412474" y="3874028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3036" name="Google Shape;3036;p145"/>
          <p:cNvSpPr txBox="1"/>
          <p:nvPr/>
        </p:nvSpPr>
        <p:spPr>
          <a:xfrm>
            <a:off x="215306" y="4767598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7" name="Google Shape;3037;p145"/>
          <p:cNvSpPr txBox="1"/>
          <p:nvPr/>
        </p:nvSpPr>
        <p:spPr>
          <a:xfrm>
            <a:off x="115956" y="5673365"/>
            <a:ext cx="246734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3038" name="Google Shape;3038;p145"/>
          <p:cNvSpPr txBox="1"/>
          <p:nvPr/>
        </p:nvSpPr>
        <p:spPr>
          <a:xfrm>
            <a:off x="2904401" y="1405434"/>
            <a:ext cx="5896710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 Asthma,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Bradykardie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Hypotonie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vermeiden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Betaxolol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Betracht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ziehen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dirty="0">
                <a:solidFill>
                  <a:schemeClr val="dk1"/>
                </a:solidFill>
              </a:rPr>
              <a:t>Ein </a:t>
            </a:r>
            <a:r>
              <a:rPr lang="en-US" sz="1200" dirty="0" err="1">
                <a:solidFill>
                  <a:schemeClr val="dk1"/>
                </a:solidFill>
              </a:rPr>
              <a:t>Therapieversuch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mit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einer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niedrigeren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Dosis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ist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sinnvoll</a:t>
            </a:r>
            <a:r>
              <a:rPr lang="en-US" sz="1200" dirty="0">
                <a:solidFill>
                  <a:schemeClr val="dk1"/>
                </a:solidFill>
              </a:rPr>
              <a:t>. </a:t>
            </a:r>
            <a:r>
              <a:rPr lang="en-US" sz="1200" dirty="0" err="1">
                <a:solidFill>
                  <a:schemeClr val="dk1"/>
                </a:solidFill>
              </a:rPr>
              <a:t>Tränenpünktchenokklusion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empfohlen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3039" name="Google Shape;3039;p145"/>
          <p:cNvSpPr txBox="1"/>
          <p:nvPr/>
        </p:nvSpPr>
        <p:spPr>
          <a:xfrm>
            <a:off x="2904401" y="2155098"/>
            <a:ext cx="522437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?Kontraindiziert bei Niereninsuffizienz? Achten Sie auf SJS. </a:t>
            </a:r>
            <a:endParaRPr/>
          </a:p>
        </p:txBody>
      </p:sp>
      <p:sp>
        <p:nvSpPr>
          <p:cNvPr id="3040" name="Google Shape;3040;p145"/>
          <p:cNvSpPr txBox="1"/>
          <p:nvPr/>
        </p:nvSpPr>
        <p:spPr>
          <a:xfrm>
            <a:off x="2901518" y="2868861"/>
            <a:ext cx="5634032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Verursacht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häufig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gastrointestinale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Probleme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Hypokaliämie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Kontraindiziert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Sichelzellanämie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Achten Sie auf SJS.</a:t>
            </a:r>
            <a:endParaRPr dirty="0"/>
          </a:p>
        </p:txBody>
      </p:sp>
      <p:sp>
        <p:nvSpPr>
          <p:cNvPr id="3041" name="Google Shape;3041;p145"/>
          <p:cNvSpPr txBox="1"/>
          <p:nvPr/>
        </p:nvSpPr>
        <p:spPr>
          <a:xfrm>
            <a:off x="2896334" y="3912889"/>
            <a:ext cx="579727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Gutes Nebenwirkungsprofil. Kontraindiziert bei Niereninsuffizienz. </a:t>
            </a:r>
            <a:endParaRPr/>
          </a:p>
        </p:txBody>
      </p:sp>
      <p:sp>
        <p:nvSpPr>
          <p:cNvPr id="3042" name="Google Shape;3042;p145"/>
          <p:cNvSpPr txBox="1"/>
          <p:nvPr/>
        </p:nvSpPr>
        <p:spPr>
          <a:xfrm>
            <a:off x="2909586" y="4690284"/>
            <a:ext cx="532091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„Bei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Jugendlichen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anwenden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Verwenden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Sie die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niedrigstmögliche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Dosis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"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Punctumverschluss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"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73"/>
                  </a:ext>
                </a:extLst>
              </a:rPr>
              <a:t>empfohlen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3043" name="Google Shape;3043;p145"/>
          <p:cNvSpPr txBox="1"/>
          <p:nvPr/>
        </p:nvSpPr>
        <p:spPr>
          <a:xfrm>
            <a:off x="2911458" y="5746190"/>
            <a:ext cx="405587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Verursacht Iriszysten. Vor einer Operation absetzen.</a:t>
            </a:r>
            <a:endParaRPr/>
          </a:p>
        </p:txBody>
      </p:sp>
      <p:sp>
        <p:nvSpPr>
          <p:cNvPr id="3044" name="Google Shape;3044;p145"/>
          <p:cNvSpPr txBox="1"/>
          <p:nvPr/>
        </p:nvSpPr>
        <p:spPr>
          <a:xfrm>
            <a:off x="2742541" y="6248400"/>
            <a:ext cx="3810659" cy="394980"/>
          </a:xfrm>
          <a:prstGeom prst="rect">
            <a:avLst/>
          </a:prstGeom>
          <a:solidFill>
            <a:srgbClr val="FFFF84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medikamentöseische</a:t>
            </a:r>
            <a:r>
              <a:rPr lang="en-US" sz="12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b="1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Zusammenfassung</a:t>
            </a:r>
            <a:endParaRPr dirty="0"/>
          </a:p>
        </p:txBody>
      </p:sp>
      <p:sp>
        <p:nvSpPr>
          <p:cNvPr id="3045" name="Google Shape;3045;p145"/>
          <p:cNvSpPr txBox="1"/>
          <p:nvPr/>
        </p:nvSpPr>
        <p:spPr>
          <a:xfrm>
            <a:off x="348921" y="1711987"/>
            <a:ext cx="2266454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Caveat"/>
                <a:ea typeface="Caveat"/>
                <a:cs typeface="Caveat"/>
                <a:sym typeface="Caveat"/>
              </a:rPr>
              <a:t>„Mit Vorsicht anwenden.“ </a:t>
            </a:r>
            <a:endParaRPr/>
          </a:p>
        </p:txBody>
      </p:sp>
      <p:sp>
        <p:nvSpPr>
          <p:cNvPr id="3046" name="Google Shape;3046;p145"/>
          <p:cNvSpPr txBox="1"/>
          <p:nvPr/>
        </p:nvSpPr>
        <p:spPr>
          <a:xfrm>
            <a:off x="120662" y="2443150"/>
            <a:ext cx="2648482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Caveat"/>
                <a:ea typeface="Caveat"/>
                <a:cs typeface="Caveat"/>
                <a:sym typeface="Caveat"/>
              </a:rPr>
              <a:t>„Hervorragende Erstlinienbehandlung“ </a:t>
            </a:r>
            <a:endParaRPr/>
          </a:p>
        </p:txBody>
      </p:sp>
      <p:sp>
        <p:nvSpPr>
          <p:cNvPr id="3047" name="Google Shape;3047;p145"/>
          <p:cNvSpPr txBox="1"/>
          <p:nvPr/>
        </p:nvSpPr>
        <p:spPr>
          <a:xfrm>
            <a:off x="208738" y="3280725"/>
            <a:ext cx="262283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Caveat"/>
                <a:ea typeface="Caveat"/>
                <a:cs typeface="Caveat"/>
                <a:sym typeface="Caveat"/>
              </a:rPr>
              <a:t>„Nur bei Patienten mit hohem Risiko für einen Sehverlust anwenden“ </a:t>
            </a:r>
            <a:endParaRPr/>
          </a:p>
        </p:txBody>
      </p:sp>
      <p:sp>
        <p:nvSpPr>
          <p:cNvPr id="3048" name="Google Shape;3048;p145"/>
          <p:cNvSpPr txBox="1"/>
          <p:nvPr/>
        </p:nvSpPr>
        <p:spPr>
          <a:xfrm>
            <a:off x="103449" y="361890"/>
            <a:ext cx="1545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9" name="Google Shape;3049;p145"/>
          <p:cNvSpPr txBox="1"/>
          <p:nvPr/>
        </p:nvSpPr>
        <p:spPr>
          <a:xfrm>
            <a:off x="114285" y="4199655"/>
            <a:ext cx="262283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Caveat"/>
                <a:ea typeface="Caveat"/>
                <a:cs typeface="Caveat"/>
                <a:sym typeface="Caveat"/>
              </a:rPr>
              <a:t>„Wirkt gut bei älteren Kindern, nicht bei jüngeren“ </a:t>
            </a:r>
            <a:endParaRPr/>
          </a:p>
        </p:txBody>
      </p:sp>
      <p:sp>
        <p:nvSpPr>
          <p:cNvPr id="3050" name="Google Shape;3050;p145"/>
          <p:cNvSpPr txBox="1"/>
          <p:nvPr/>
        </p:nvSpPr>
        <p:spPr>
          <a:xfrm>
            <a:off x="372718" y="5070826"/>
            <a:ext cx="192024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Caveat"/>
                <a:ea typeface="Caveat"/>
                <a:cs typeface="Caveat"/>
                <a:sym typeface="Caveat"/>
              </a:rPr>
              <a:t>„Kontraindiziert bei Kindern unter 2 Jahren“</a:t>
            </a:r>
            <a:endParaRPr/>
          </a:p>
        </p:txBody>
      </p:sp>
      <p:sp>
        <p:nvSpPr>
          <p:cNvPr id="3051" name="Google Shape;3051;p145"/>
          <p:cNvSpPr txBox="1"/>
          <p:nvPr/>
        </p:nvSpPr>
        <p:spPr>
          <a:xfrm>
            <a:off x="223768" y="5946419"/>
            <a:ext cx="2189576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Caveat"/>
                <a:ea typeface="Caveat"/>
                <a:cs typeface="Caveat"/>
                <a:sym typeface="Caveat"/>
              </a:rPr>
              <a:t>„Nur </a:t>
            </a:r>
            <a:r>
              <a:rPr lang="en-US" sz="1200" dirty="0" err="1">
                <a:solidFill>
                  <a:srgbClr val="0000FF"/>
                </a:solidFill>
                <a:latin typeface="Caveat"/>
                <a:ea typeface="Caveat"/>
                <a:cs typeface="Caveat"/>
                <a:sym typeface="Caveat"/>
              </a:rPr>
              <a:t>bei</a:t>
            </a:r>
            <a:r>
              <a:rPr lang="en-US" sz="1200" dirty="0">
                <a:solidFill>
                  <a:srgbClr val="0000FF"/>
                </a:solidFill>
                <a:latin typeface="Caveat"/>
                <a:ea typeface="Caveat"/>
                <a:cs typeface="Caveat"/>
                <a:sym typeface="Caveat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Caveat"/>
                <a:ea typeface="Caveat"/>
                <a:cs typeface="Caveat"/>
                <a:sym typeface="Caveat"/>
              </a:rPr>
              <a:t>Aphakieglaukom</a:t>
            </a:r>
            <a:r>
              <a:rPr lang="en-US" sz="1200" dirty="0" err="1">
                <a:solidFill>
                  <a:srgbClr val="0000FF"/>
                </a:solidFill>
                <a:latin typeface="Caveat"/>
                <a:ea typeface="Caveat"/>
                <a:cs typeface="Caveat"/>
                <a:sym typeface="Caveat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74"/>
                  </a:ext>
                </a:extLst>
              </a:rPr>
              <a:t>anwenden</a:t>
            </a:r>
            <a:r>
              <a:rPr lang="en-US" sz="1200" dirty="0">
                <a:solidFill>
                  <a:srgbClr val="0000FF"/>
                </a:solidFill>
                <a:latin typeface="Caveat"/>
                <a:ea typeface="Caveat"/>
                <a:cs typeface="Caveat"/>
                <a:sym typeface="Caveat"/>
              </a:rPr>
              <a:t>“ </a:t>
            </a:r>
            <a:endParaRPr sz="1500" dirty="0">
              <a:solidFill>
                <a:srgbClr val="0000FF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6" name="Google Shape;3056;p146"/>
          <p:cNvSpPr/>
          <p:nvPr/>
        </p:nvSpPr>
        <p:spPr>
          <a:xfrm>
            <a:off x="7848600" y="1142999"/>
            <a:ext cx="289895" cy="62374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7" name="Google Shape;3057;p146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146</a:t>
            </a:fld>
            <a:endParaRPr/>
          </a:p>
        </p:txBody>
      </p:sp>
      <p:sp>
        <p:nvSpPr>
          <p:cNvPr id="3058" name="Google Shape;3058;p146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059" name="Google Shape;3059;p146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3060" name="Google Shape;3060;p146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3061" name="Google Shape;3061;p146"/>
          <p:cNvSpPr txBox="1"/>
          <p:nvPr/>
        </p:nvSpPr>
        <p:spPr>
          <a:xfrm>
            <a:off x="452230" y="1397415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3062" name="Google Shape;3062;p146"/>
          <p:cNvSpPr txBox="1"/>
          <p:nvPr/>
        </p:nvSpPr>
        <p:spPr>
          <a:xfrm>
            <a:off x="505238" y="21336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3063" name="Google Shape;3063;p146"/>
          <p:cNvSpPr txBox="1"/>
          <p:nvPr/>
        </p:nvSpPr>
        <p:spPr>
          <a:xfrm>
            <a:off x="438978" y="2961965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3064" name="Google Shape;3064;p146"/>
          <p:cNvSpPr txBox="1"/>
          <p:nvPr/>
        </p:nvSpPr>
        <p:spPr>
          <a:xfrm>
            <a:off x="412474" y="3874028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3065" name="Google Shape;3065;p146"/>
          <p:cNvSpPr txBox="1"/>
          <p:nvPr/>
        </p:nvSpPr>
        <p:spPr>
          <a:xfrm>
            <a:off x="215306" y="4767598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6" name="Google Shape;3066;p146"/>
          <p:cNvSpPr txBox="1"/>
          <p:nvPr/>
        </p:nvSpPr>
        <p:spPr>
          <a:xfrm>
            <a:off x="115956" y="5673365"/>
            <a:ext cx="246734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3067" name="Google Shape;3067;p146"/>
          <p:cNvSpPr txBox="1"/>
          <p:nvPr/>
        </p:nvSpPr>
        <p:spPr>
          <a:xfrm>
            <a:off x="2904401" y="1405434"/>
            <a:ext cx="589671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 Asthma, Bradykardie und Hypotonie vermeiden. Betaxolol in Betracht ziehen. Versuchen Sie eine niedrig dosierte Variante. Punktale Okklusion empfohlen.</a:t>
            </a:r>
            <a:endParaRPr/>
          </a:p>
        </p:txBody>
      </p:sp>
      <p:sp>
        <p:nvSpPr>
          <p:cNvPr id="3068" name="Google Shape;3068;p146"/>
          <p:cNvSpPr txBox="1"/>
          <p:nvPr/>
        </p:nvSpPr>
        <p:spPr>
          <a:xfrm>
            <a:off x="2904401" y="2155098"/>
            <a:ext cx="522437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?Kontraindiziert bei Niereninsuffizienz? Achten Sie auf SJS. </a:t>
            </a:r>
            <a:endParaRPr/>
          </a:p>
        </p:txBody>
      </p:sp>
      <p:sp>
        <p:nvSpPr>
          <p:cNvPr id="3069" name="Google Shape;3069;p146"/>
          <p:cNvSpPr txBox="1"/>
          <p:nvPr/>
        </p:nvSpPr>
        <p:spPr>
          <a:xfrm>
            <a:off x="2901518" y="2868861"/>
            <a:ext cx="5634032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Verursacht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häufig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gastrointestinale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Probleme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Hypokaliämie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Kontraindiziert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Sichelzellanämie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Achten Sie auf SJS.</a:t>
            </a:r>
            <a:endParaRPr dirty="0"/>
          </a:p>
        </p:txBody>
      </p:sp>
      <p:sp>
        <p:nvSpPr>
          <p:cNvPr id="3070" name="Google Shape;3070;p146"/>
          <p:cNvSpPr txBox="1"/>
          <p:nvPr/>
        </p:nvSpPr>
        <p:spPr>
          <a:xfrm>
            <a:off x="2896334" y="3912889"/>
            <a:ext cx="579727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Gutes Nebenwirkungsprofil. Kontraindiziert bei Niereninsuffizienz. </a:t>
            </a:r>
            <a:endParaRPr/>
          </a:p>
        </p:txBody>
      </p:sp>
      <p:sp>
        <p:nvSpPr>
          <p:cNvPr id="3071" name="Google Shape;3071;p146"/>
          <p:cNvSpPr txBox="1"/>
          <p:nvPr/>
        </p:nvSpPr>
        <p:spPr>
          <a:xfrm>
            <a:off x="2909586" y="4690284"/>
            <a:ext cx="532091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„Bei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Jugendlichen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anwenden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Verwenden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Sie die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niedrigstmögliche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Dosis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"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Punctumverschluss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"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empfohlen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3072" name="Google Shape;3072;p146"/>
          <p:cNvSpPr txBox="1"/>
          <p:nvPr/>
        </p:nvSpPr>
        <p:spPr>
          <a:xfrm>
            <a:off x="2911458" y="5746190"/>
            <a:ext cx="405587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Verursacht Iriszysten. Vor einer Operation absetzen.</a:t>
            </a:r>
            <a:endParaRPr/>
          </a:p>
        </p:txBody>
      </p:sp>
      <p:sp>
        <p:nvSpPr>
          <p:cNvPr id="3073" name="Google Shape;3073;p146"/>
          <p:cNvSpPr txBox="1"/>
          <p:nvPr/>
        </p:nvSpPr>
        <p:spPr>
          <a:xfrm>
            <a:off x="348921" y="1711987"/>
            <a:ext cx="2266454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Caveat"/>
                <a:ea typeface="Caveat"/>
                <a:cs typeface="Caveat"/>
                <a:sym typeface="Caveat"/>
              </a:rPr>
              <a:t>„Mit Vorsicht anwenden.“ </a:t>
            </a:r>
            <a:endParaRPr/>
          </a:p>
        </p:txBody>
      </p:sp>
      <p:sp>
        <p:nvSpPr>
          <p:cNvPr id="3074" name="Google Shape;3074;p146"/>
          <p:cNvSpPr txBox="1"/>
          <p:nvPr/>
        </p:nvSpPr>
        <p:spPr>
          <a:xfrm>
            <a:off x="120662" y="2443150"/>
            <a:ext cx="2648482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Caveat"/>
                <a:ea typeface="Caveat"/>
                <a:cs typeface="Caveat"/>
                <a:sym typeface="Caveat"/>
              </a:rPr>
              <a:t>„Hervorragende Erstlinientherapie“ </a:t>
            </a:r>
            <a:endParaRPr/>
          </a:p>
        </p:txBody>
      </p:sp>
      <p:sp>
        <p:nvSpPr>
          <p:cNvPr id="3075" name="Google Shape;3075;p146"/>
          <p:cNvSpPr txBox="1"/>
          <p:nvPr/>
        </p:nvSpPr>
        <p:spPr>
          <a:xfrm>
            <a:off x="208738" y="3280725"/>
            <a:ext cx="262283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Caveat"/>
                <a:ea typeface="Caveat"/>
                <a:cs typeface="Caveat"/>
                <a:sym typeface="Caveat"/>
              </a:rPr>
              <a:t>„Nur bei Patienten mit hohem Risiko für einen Sehverlust anwenden“ </a:t>
            </a:r>
            <a:endParaRPr/>
          </a:p>
        </p:txBody>
      </p:sp>
      <p:sp>
        <p:nvSpPr>
          <p:cNvPr id="3076" name="Google Shape;3076;p146"/>
          <p:cNvSpPr txBox="1"/>
          <p:nvPr/>
        </p:nvSpPr>
        <p:spPr>
          <a:xfrm>
            <a:off x="103449" y="361890"/>
            <a:ext cx="1545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7" name="Google Shape;3077;p146"/>
          <p:cNvSpPr txBox="1"/>
          <p:nvPr/>
        </p:nvSpPr>
        <p:spPr>
          <a:xfrm>
            <a:off x="114285" y="4199655"/>
            <a:ext cx="262283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Caveat"/>
                <a:ea typeface="Caveat"/>
                <a:cs typeface="Caveat"/>
                <a:sym typeface="Caveat"/>
              </a:rPr>
              <a:t>„Wirkt gut bei älteren Kindern, nicht bei jüngeren“ </a:t>
            </a:r>
            <a:endParaRPr/>
          </a:p>
        </p:txBody>
      </p:sp>
      <p:sp>
        <p:nvSpPr>
          <p:cNvPr id="3078" name="Google Shape;3078;p146"/>
          <p:cNvSpPr txBox="1"/>
          <p:nvPr/>
        </p:nvSpPr>
        <p:spPr>
          <a:xfrm>
            <a:off x="372718" y="5070826"/>
            <a:ext cx="192024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Caveat"/>
                <a:ea typeface="Caveat"/>
                <a:cs typeface="Caveat"/>
                <a:sym typeface="Caveat"/>
              </a:rPr>
              <a:t>„Kontraindiziert bei Kindern unter 2 Jahren“</a:t>
            </a:r>
            <a:endParaRPr/>
          </a:p>
        </p:txBody>
      </p:sp>
      <p:sp>
        <p:nvSpPr>
          <p:cNvPr id="3079" name="Google Shape;3079;p146"/>
          <p:cNvSpPr txBox="1"/>
          <p:nvPr/>
        </p:nvSpPr>
        <p:spPr>
          <a:xfrm>
            <a:off x="223768" y="5946419"/>
            <a:ext cx="2189576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Caveat"/>
                <a:ea typeface="Caveat"/>
                <a:cs typeface="Caveat"/>
                <a:sym typeface="Caveat"/>
              </a:rPr>
              <a:t>„Nur </a:t>
            </a:r>
            <a:r>
              <a:rPr lang="en-US" sz="1200" dirty="0" err="1">
                <a:solidFill>
                  <a:srgbClr val="BFBFBF"/>
                </a:solidFill>
                <a:latin typeface="Caveat"/>
                <a:ea typeface="Caveat"/>
                <a:cs typeface="Caveat"/>
                <a:sym typeface="Caveat"/>
              </a:rPr>
              <a:t>bei</a:t>
            </a:r>
            <a:r>
              <a:rPr lang="en-US" sz="1200" dirty="0">
                <a:solidFill>
                  <a:srgbClr val="BFBFBF"/>
                </a:solidFill>
                <a:latin typeface="Caveat"/>
                <a:ea typeface="Caveat"/>
                <a:cs typeface="Caveat"/>
                <a:sym typeface="Caveat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Caveat"/>
                <a:ea typeface="Caveat"/>
                <a:cs typeface="Caveat"/>
                <a:sym typeface="Caveat"/>
              </a:rPr>
              <a:t>Aphakieglaukomanwenden</a:t>
            </a:r>
            <a:r>
              <a:rPr lang="en-US" sz="1200" dirty="0">
                <a:solidFill>
                  <a:srgbClr val="BFBFBF"/>
                </a:solidFill>
                <a:latin typeface="Caveat"/>
                <a:ea typeface="Caveat"/>
                <a:cs typeface="Caveat"/>
                <a:sym typeface="Caveat"/>
              </a:rPr>
              <a:t>“ </a:t>
            </a:r>
            <a:endParaRPr sz="1500" dirty="0">
              <a:solidFill>
                <a:srgbClr val="BFBFBF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3080" name="Google Shape;3080;p146"/>
          <p:cNvSpPr txBox="1"/>
          <p:nvPr/>
        </p:nvSpPr>
        <p:spPr>
          <a:xfrm>
            <a:off x="55847" y="3364468"/>
            <a:ext cx="9066136" cy="461665"/>
          </a:xfrm>
          <a:prstGeom prst="rect">
            <a:avLst/>
          </a:prstGeom>
          <a:solidFill>
            <a:srgbClr val="DCE8E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Als Nächstes betrachten wir die </a:t>
            </a: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chirurgische Behandlung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 kindlichen Glaukoms</a:t>
            </a:r>
            <a:endParaRPr/>
          </a:p>
        </p:txBody>
      </p:sp>
      <p:sp>
        <p:nvSpPr>
          <p:cNvPr id="3081" name="Google Shape;3081;p146"/>
          <p:cNvSpPr txBox="1"/>
          <p:nvPr/>
        </p:nvSpPr>
        <p:spPr>
          <a:xfrm>
            <a:off x="2742541" y="6248400"/>
            <a:ext cx="3810659" cy="461665"/>
          </a:xfrm>
          <a:prstGeom prst="rect">
            <a:avLst/>
          </a:prstGeom>
          <a:solidFill>
            <a:srgbClr val="FFFF84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Medikamentöse Behandlung – Zusammenfassung</a:t>
            </a:r>
            <a:endParaRPr/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6" name="Google Shape;3086;p147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147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7" name="Google Shape;3087;p147"/>
          <p:cNvSpPr txBox="1"/>
          <p:nvPr/>
        </p:nvSpPr>
        <p:spPr>
          <a:xfrm>
            <a:off x="457200" y="1163638"/>
            <a:ext cx="70866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Peds-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75"/>
                  </a:ext>
                </a:extLst>
              </a:rPr>
              <a:t>Buch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mehrere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allgemeine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chirurgische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dargelegt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Bindehautbeteiligung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bindehautschonende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3088" name="Google Shape;3088;p147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 im Kindesalter: Behandlung</a:t>
            </a:r>
            <a:endParaRPr/>
          </a:p>
        </p:txBody>
      </p:sp>
      <p:sp>
        <p:nvSpPr>
          <p:cNvPr id="3089" name="Google Shape;3089;p147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090" name="Google Shape;3090;p147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3091" name="Google Shape;3091;p147"/>
          <p:cNvSpPr/>
          <p:nvPr/>
        </p:nvSpPr>
        <p:spPr>
          <a:xfrm>
            <a:off x="6477000" y="1632648"/>
            <a:ext cx="1752600" cy="533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FF84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wird bevorzugt?</a:t>
            </a:r>
            <a:endParaRPr/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6" name="Google Shape;3096;p148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148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7" name="Google Shape;3097;p148"/>
          <p:cNvSpPr txBox="1"/>
          <p:nvPr/>
        </p:nvSpPr>
        <p:spPr>
          <a:xfrm>
            <a:off x="457200" y="1163638"/>
            <a:ext cx="7086600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Peds-Buch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mehrere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allgemeine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chirurgische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dargelegt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Bindehautbeteiligung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bindehautschonende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endParaRPr dirty="0"/>
          </a:p>
        </p:txBody>
      </p:sp>
      <p:sp>
        <p:nvSpPr>
          <p:cNvPr id="3098" name="Google Shape;3098;p148"/>
          <p:cNvSpPr/>
          <p:nvPr/>
        </p:nvSpPr>
        <p:spPr>
          <a:xfrm>
            <a:off x="6477000" y="1632648"/>
            <a:ext cx="1752600" cy="533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FF84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wird bevorzugt?</a:t>
            </a:r>
            <a:endParaRPr/>
          </a:p>
        </p:txBody>
      </p:sp>
      <p:sp>
        <p:nvSpPr>
          <p:cNvPr id="3099" name="Google Shape;3099;p148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 im Kindesalter: Behandlung</a:t>
            </a:r>
            <a:endParaRPr/>
          </a:p>
        </p:txBody>
      </p:sp>
      <p:sp>
        <p:nvSpPr>
          <p:cNvPr id="3100" name="Google Shape;3100;p148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101" name="Google Shape;3101;p148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6" name="Google Shape;3106;p149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149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7" name="Google Shape;3107;p149"/>
          <p:cNvSpPr txBox="1"/>
          <p:nvPr/>
        </p:nvSpPr>
        <p:spPr>
          <a:xfrm>
            <a:off x="457200" y="1163638"/>
            <a:ext cx="7086600" cy="76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Peds-Buch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mehrere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allgemeine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chirurgische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dargelegt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Bindehautbeteiligung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bindehautschonende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Implantaten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ohne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Implantate</a:t>
            </a:r>
            <a:endParaRPr dirty="0"/>
          </a:p>
        </p:txBody>
      </p:sp>
      <p:sp>
        <p:nvSpPr>
          <p:cNvPr id="3108" name="Google Shape;3108;p149"/>
          <p:cNvSpPr/>
          <p:nvPr/>
        </p:nvSpPr>
        <p:spPr>
          <a:xfrm>
            <a:off x="7240656" y="1925852"/>
            <a:ext cx="1752600" cy="533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FF84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wird bevorzugt?</a:t>
            </a:r>
            <a:endParaRPr/>
          </a:p>
        </p:txBody>
      </p:sp>
      <p:sp>
        <p:nvSpPr>
          <p:cNvPr id="3109" name="Google Shape;3109;p149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 im Kindesalter: Behandlung</a:t>
            </a:r>
            <a:endParaRPr/>
          </a:p>
        </p:txBody>
      </p:sp>
      <p:sp>
        <p:nvSpPr>
          <p:cNvPr id="3110" name="Google Shape;3110;p149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111" name="Google Shape;3111;p149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15"/>
          <p:cNvSpPr txBox="1"/>
          <p:nvPr/>
        </p:nvSpPr>
        <p:spPr>
          <a:xfrm>
            <a:off x="6364288" y="3703638"/>
            <a:ext cx="1047750" cy="35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Erworben</a:t>
            </a:r>
            <a:endParaRPr/>
          </a:p>
        </p:txBody>
      </p:sp>
      <p:sp>
        <p:nvSpPr>
          <p:cNvPr id="509" name="Google Shape;509;p15"/>
          <p:cNvSpPr/>
          <p:nvPr/>
        </p:nvSpPr>
        <p:spPr>
          <a:xfrm>
            <a:off x="4248150" y="3744913"/>
            <a:ext cx="2841625" cy="1360487"/>
          </a:xfrm>
          <a:prstGeom prst="rect">
            <a:avLst/>
          </a:prstGeom>
          <a:solidFill>
            <a:srgbClr val="FFFF84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15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15"/>
          <p:cNvSpPr txBox="1"/>
          <p:nvPr/>
        </p:nvSpPr>
        <p:spPr>
          <a:xfrm>
            <a:off x="1603375" y="2016125"/>
            <a:ext cx="1157288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</a:t>
            </a:r>
            <a:endParaRPr/>
          </a:p>
        </p:txBody>
      </p:sp>
      <p:sp>
        <p:nvSpPr>
          <p:cNvPr id="512" name="Google Shape;512;p15"/>
          <p:cNvSpPr txBox="1"/>
          <p:nvPr/>
        </p:nvSpPr>
        <p:spPr>
          <a:xfrm>
            <a:off x="4875213" y="2755900"/>
            <a:ext cx="153352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Sekundär</a:t>
            </a:r>
            <a:endParaRPr/>
          </a:p>
        </p:txBody>
      </p:sp>
      <p:cxnSp>
        <p:nvCxnSpPr>
          <p:cNvPr id="513" name="Google Shape;513;p15"/>
          <p:cNvCxnSpPr/>
          <p:nvPr/>
        </p:nvCxnSpPr>
        <p:spPr>
          <a:xfrm flipH="1">
            <a:off x="2743200" y="1570038"/>
            <a:ext cx="1822450" cy="48577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14" name="Google Shape;514;p15"/>
          <p:cNvCxnSpPr/>
          <p:nvPr/>
        </p:nvCxnSpPr>
        <p:spPr>
          <a:xfrm>
            <a:off x="4565650" y="1570038"/>
            <a:ext cx="935038" cy="126523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15" name="Google Shape;515;p15"/>
          <p:cNvSpPr txBox="1"/>
          <p:nvPr/>
        </p:nvSpPr>
        <p:spPr>
          <a:xfrm>
            <a:off x="180975" y="2817813"/>
            <a:ext cx="1354138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Angeboren</a:t>
            </a:r>
            <a:endParaRPr/>
          </a:p>
        </p:txBody>
      </p:sp>
      <p:sp>
        <p:nvSpPr>
          <p:cNvPr id="516" name="Google Shape;516;p15"/>
          <p:cNvSpPr txBox="1"/>
          <p:nvPr/>
        </p:nvSpPr>
        <p:spPr>
          <a:xfrm>
            <a:off x="2717800" y="2825750"/>
            <a:ext cx="847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JOWG</a:t>
            </a:r>
            <a:endParaRPr dirty="0"/>
          </a:p>
        </p:txBody>
      </p:sp>
      <p:cxnSp>
        <p:nvCxnSpPr>
          <p:cNvPr id="517" name="Google Shape;517;p15"/>
          <p:cNvCxnSpPr>
            <a:stCxn id="511" idx="2"/>
          </p:cNvCxnSpPr>
          <p:nvPr/>
        </p:nvCxnSpPr>
        <p:spPr>
          <a:xfrm flipH="1">
            <a:off x="1562819" y="2446338"/>
            <a:ext cx="619200" cy="4080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18" name="Google Shape;518;p15"/>
          <p:cNvCxnSpPr>
            <a:stCxn id="511" idx="2"/>
          </p:cNvCxnSpPr>
          <p:nvPr/>
        </p:nvCxnSpPr>
        <p:spPr>
          <a:xfrm>
            <a:off x="2182019" y="2446338"/>
            <a:ext cx="571500" cy="4080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19" name="Google Shape;519;p15"/>
          <p:cNvSpPr txBox="1"/>
          <p:nvPr/>
        </p:nvSpPr>
        <p:spPr>
          <a:xfrm>
            <a:off x="552450" y="3238500"/>
            <a:ext cx="1060450" cy="354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Neugeborene</a:t>
            </a:r>
            <a:endParaRPr/>
          </a:p>
        </p:txBody>
      </p:sp>
      <p:sp>
        <p:nvSpPr>
          <p:cNvPr id="520" name="Google Shape;520;p15"/>
          <p:cNvSpPr txBox="1"/>
          <p:nvPr/>
        </p:nvSpPr>
        <p:spPr>
          <a:xfrm>
            <a:off x="565150" y="3671888"/>
            <a:ext cx="124618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 Säuglingsalter</a:t>
            </a:r>
            <a:endParaRPr/>
          </a:p>
        </p:txBody>
      </p:sp>
      <p:cxnSp>
        <p:nvCxnSpPr>
          <p:cNvPr id="521" name="Google Shape;521;p15"/>
          <p:cNvCxnSpPr/>
          <p:nvPr/>
        </p:nvCxnSpPr>
        <p:spPr>
          <a:xfrm>
            <a:off x="374650" y="3162300"/>
            <a:ext cx="0" cy="113982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22" name="Google Shape;522;p15"/>
          <p:cNvCxnSpPr/>
          <p:nvPr/>
        </p:nvCxnSpPr>
        <p:spPr>
          <a:xfrm>
            <a:off x="374650" y="3417888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23" name="Google Shape;523;p15"/>
          <p:cNvCxnSpPr/>
          <p:nvPr/>
        </p:nvCxnSpPr>
        <p:spPr>
          <a:xfrm>
            <a:off x="363538" y="3854450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24" name="Google Shape;524;p15"/>
          <p:cNvCxnSpPr/>
          <p:nvPr/>
        </p:nvCxnSpPr>
        <p:spPr>
          <a:xfrm>
            <a:off x="363538" y="430212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25" name="Google Shape;525;p15"/>
          <p:cNvSpPr txBox="1"/>
          <p:nvPr/>
        </p:nvSpPr>
        <p:spPr>
          <a:xfrm>
            <a:off x="2133600" y="3756025"/>
            <a:ext cx="1770063" cy="554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</a:t>
            </a: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erworbene Augenerkrankung</a:t>
            </a:r>
            <a:endParaRPr/>
          </a:p>
        </p:txBody>
      </p:sp>
      <p:cxnSp>
        <p:nvCxnSpPr>
          <p:cNvPr id="526" name="Google Shape;526;p15"/>
          <p:cNvCxnSpPr/>
          <p:nvPr/>
        </p:nvCxnSpPr>
        <p:spPr>
          <a:xfrm flipH="1">
            <a:off x="3886200" y="3167063"/>
            <a:ext cx="1735138" cy="5334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27" name="Google Shape;527;p15"/>
          <p:cNvCxnSpPr/>
          <p:nvPr/>
        </p:nvCxnSpPr>
        <p:spPr>
          <a:xfrm>
            <a:off x="5600700" y="3149600"/>
            <a:ext cx="2305050" cy="550863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28" name="Google Shape;528;p15"/>
          <p:cNvSpPr txBox="1"/>
          <p:nvPr/>
        </p:nvSpPr>
        <p:spPr>
          <a:xfrm>
            <a:off x="4179888" y="3757613"/>
            <a:ext cx="1947862" cy="55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Nicht erworbene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Erkrankung</a:t>
            </a:r>
            <a:endParaRPr/>
          </a:p>
        </p:txBody>
      </p:sp>
      <p:cxnSp>
        <p:nvCxnSpPr>
          <p:cNvPr id="529" name="Google Shape;529;p15"/>
          <p:cNvCxnSpPr/>
          <p:nvPr/>
        </p:nvCxnSpPr>
        <p:spPr>
          <a:xfrm flipH="1">
            <a:off x="5294313" y="3149600"/>
            <a:ext cx="317500" cy="550863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30" name="Google Shape;530;p15"/>
          <p:cNvCxnSpPr/>
          <p:nvPr/>
        </p:nvCxnSpPr>
        <p:spPr>
          <a:xfrm>
            <a:off x="5637213" y="3160713"/>
            <a:ext cx="847725" cy="53975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31" name="Google Shape;531;p15"/>
          <p:cNvSpPr txBox="1"/>
          <p:nvPr/>
        </p:nvSpPr>
        <p:spPr>
          <a:xfrm>
            <a:off x="2608263" y="4694238"/>
            <a:ext cx="1522412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Peters-Anomalie</a:t>
            </a:r>
            <a:endParaRPr/>
          </a:p>
        </p:txBody>
      </p:sp>
      <p:sp>
        <p:nvSpPr>
          <p:cNvPr id="532" name="Google Shape;532;p15"/>
          <p:cNvSpPr txBox="1"/>
          <p:nvPr/>
        </p:nvSpPr>
        <p:spPr>
          <a:xfrm>
            <a:off x="2630488" y="5060950"/>
            <a:ext cx="933450" cy="31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Aniridie</a:t>
            </a:r>
            <a:endParaRPr/>
          </a:p>
        </p:txBody>
      </p:sp>
      <p:cxnSp>
        <p:nvCxnSpPr>
          <p:cNvPr id="533" name="Google Shape;533;p15"/>
          <p:cNvCxnSpPr/>
          <p:nvPr/>
        </p:nvCxnSpPr>
        <p:spPr>
          <a:xfrm flipH="1">
            <a:off x="2416175" y="4284663"/>
            <a:ext cx="14288" cy="95885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34" name="Google Shape;534;p15"/>
          <p:cNvCxnSpPr/>
          <p:nvPr/>
        </p:nvCxnSpPr>
        <p:spPr>
          <a:xfrm>
            <a:off x="2430463" y="4513263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35" name="Google Shape;535;p15"/>
          <p:cNvCxnSpPr/>
          <p:nvPr/>
        </p:nvCxnSpPr>
        <p:spPr>
          <a:xfrm>
            <a:off x="2406650" y="4876800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36" name="Google Shape;536;p15"/>
          <p:cNvCxnSpPr/>
          <p:nvPr/>
        </p:nvCxnSpPr>
        <p:spPr>
          <a:xfrm>
            <a:off x="2432050" y="5240338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37" name="Google Shape;537;p15"/>
          <p:cNvCxnSpPr/>
          <p:nvPr/>
        </p:nvCxnSpPr>
        <p:spPr>
          <a:xfrm>
            <a:off x="4602163" y="4281488"/>
            <a:ext cx="7937" cy="6032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38" name="Google Shape;538;p15"/>
          <p:cNvCxnSpPr/>
          <p:nvPr/>
        </p:nvCxnSpPr>
        <p:spPr>
          <a:xfrm>
            <a:off x="4602163" y="4549775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39" name="Google Shape;539;p15"/>
          <p:cNvCxnSpPr/>
          <p:nvPr/>
        </p:nvCxnSpPr>
        <p:spPr>
          <a:xfrm>
            <a:off x="4605338" y="4873625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40" name="Google Shape;540;p15"/>
          <p:cNvSpPr txBox="1"/>
          <p:nvPr/>
        </p:nvSpPr>
        <p:spPr>
          <a:xfrm>
            <a:off x="2500313" y="361950"/>
            <a:ext cx="4143375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541" name="Google Shape;541;p15"/>
          <p:cNvSpPr txBox="1"/>
          <p:nvPr/>
        </p:nvSpPr>
        <p:spPr>
          <a:xfrm>
            <a:off x="3070225" y="1130300"/>
            <a:ext cx="30638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endParaRPr dirty="0"/>
          </a:p>
        </p:txBody>
      </p:sp>
      <p:sp>
        <p:nvSpPr>
          <p:cNvPr id="542" name="Google Shape;542;p15"/>
          <p:cNvSpPr txBox="1"/>
          <p:nvPr/>
        </p:nvSpPr>
        <p:spPr>
          <a:xfrm>
            <a:off x="565150" y="4144963"/>
            <a:ext cx="133985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Spät auftretend</a:t>
            </a:r>
            <a:endParaRPr/>
          </a:p>
        </p:txBody>
      </p:sp>
      <p:sp>
        <p:nvSpPr>
          <p:cNvPr id="543" name="Google Shape;543;p15"/>
          <p:cNvSpPr txBox="1"/>
          <p:nvPr/>
        </p:nvSpPr>
        <p:spPr>
          <a:xfrm>
            <a:off x="7851775" y="3730625"/>
            <a:ext cx="1189038" cy="57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Erworben nach CE</a:t>
            </a:r>
            <a:endParaRPr/>
          </a:p>
        </p:txBody>
      </p:sp>
      <p:sp>
        <p:nvSpPr>
          <p:cNvPr id="544" name="Google Shape;544;p15"/>
          <p:cNvSpPr txBox="1"/>
          <p:nvPr/>
        </p:nvSpPr>
        <p:spPr>
          <a:xfrm>
            <a:off x="2608263" y="4333875"/>
            <a:ext cx="129857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A-R-Anomalie</a:t>
            </a:r>
            <a:endParaRPr/>
          </a:p>
        </p:txBody>
      </p:sp>
      <p:sp>
        <p:nvSpPr>
          <p:cNvPr id="545" name="Google Shape;545;p15"/>
          <p:cNvSpPr txBox="1"/>
          <p:nvPr/>
        </p:nvSpPr>
        <p:spPr>
          <a:xfrm>
            <a:off x="4814888" y="4714807"/>
            <a:ext cx="22891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dirty="0">
                <a:solidFill>
                  <a:schemeClr val="dk1"/>
                </a:solidFill>
              </a:rPr>
              <a:t>Peters-(Plus-)</a:t>
            </a:r>
            <a:r>
              <a:rPr lang="en-US" sz="1200" b="1" dirty="0" err="1">
                <a:solidFill>
                  <a:schemeClr val="dk1"/>
                </a:solidFill>
              </a:rPr>
              <a:t>Syndrom</a:t>
            </a:r>
            <a:endParaRPr dirty="0"/>
          </a:p>
        </p:txBody>
      </p:sp>
      <p:sp>
        <p:nvSpPr>
          <p:cNvPr id="546" name="Google Shape;546;p15"/>
          <p:cNvSpPr txBox="1"/>
          <p:nvPr/>
        </p:nvSpPr>
        <p:spPr>
          <a:xfrm>
            <a:off x="4814888" y="4380948"/>
            <a:ext cx="1490662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A-R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-Syndrom</a:t>
            </a:r>
            <a:endParaRPr/>
          </a:p>
        </p:txBody>
      </p:sp>
      <p:sp>
        <p:nvSpPr>
          <p:cNvPr id="547" name="Google Shape;547;p15"/>
          <p:cNvSpPr txBox="1"/>
          <p:nvPr/>
        </p:nvSpPr>
        <p:spPr>
          <a:xfrm>
            <a:off x="3662363" y="5176838"/>
            <a:ext cx="52848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Wichtiger</a:t>
            </a:r>
            <a:r>
              <a:rPr lang="en-US" sz="12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Hinweis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Sowohl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A-R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Peters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Befunden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einhergehen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in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Fall </a:t>
            </a:r>
            <a:r>
              <a:rPr lang="en-US" sz="1200" dirty="0" err="1">
                <a:solidFill>
                  <a:schemeClr val="dk1"/>
                </a:solidFill>
              </a:rPr>
              <a:t>werden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dann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9"/>
                  </a:ext>
                </a:extLst>
              </a:rPr>
              <a:t>A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-R-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Syndrom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 Peters-(Plus-)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Syndrom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gelistet</a:t>
            </a:r>
            <a:endParaRPr dirty="0"/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6" name="Google Shape;3116;p150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150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7" name="Google Shape;3117;p150"/>
          <p:cNvSpPr txBox="1"/>
          <p:nvPr/>
        </p:nvSpPr>
        <p:spPr>
          <a:xfrm>
            <a:off x="457200" y="1163638"/>
            <a:ext cx="7086600" cy="76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Peds-Buch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mehrere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allgemeine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chirurgische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dargelegt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Bindehautbeteiligung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bindehautschonende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Implantaten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ohne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77"/>
                  </a:ext>
                </a:extLst>
              </a:rPr>
              <a:t>Implantate</a:t>
            </a:r>
            <a:endParaRPr dirty="0"/>
          </a:p>
        </p:txBody>
      </p:sp>
      <p:sp>
        <p:nvSpPr>
          <p:cNvPr id="3118" name="Google Shape;3118;p150"/>
          <p:cNvSpPr/>
          <p:nvPr/>
        </p:nvSpPr>
        <p:spPr>
          <a:xfrm>
            <a:off x="7240656" y="1925852"/>
            <a:ext cx="1752600" cy="533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FF84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wird bevorzugt?</a:t>
            </a:r>
            <a:endParaRPr/>
          </a:p>
        </p:txBody>
      </p:sp>
      <p:sp>
        <p:nvSpPr>
          <p:cNvPr id="3119" name="Google Shape;3119;p150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 im Kindesalter: Behandlung</a:t>
            </a:r>
            <a:endParaRPr/>
          </a:p>
        </p:txBody>
      </p:sp>
      <p:sp>
        <p:nvSpPr>
          <p:cNvPr id="3120" name="Google Shape;3120;p150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121" name="Google Shape;3121;p150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6" name="Google Shape;3126;p151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151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7" name="Google Shape;3127;p151"/>
          <p:cNvSpPr txBox="1"/>
          <p:nvPr/>
        </p:nvSpPr>
        <p:spPr>
          <a:xfrm>
            <a:off x="457200" y="1163638"/>
            <a:ext cx="7086600" cy="948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Peds-Buch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mehrere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allgemeine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chirurgische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dargelegt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Bindehautbeteiligung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bindehautschonende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Implantaten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ohne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Implantate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79"/>
                  </a:ext>
                </a:extLst>
              </a:rPr>
              <a:t>Sickerkissen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sickerkissenfreie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endParaRPr dirty="0"/>
          </a:p>
        </p:txBody>
      </p:sp>
      <p:sp>
        <p:nvSpPr>
          <p:cNvPr id="3128" name="Google Shape;3128;p151"/>
          <p:cNvSpPr/>
          <p:nvPr/>
        </p:nvSpPr>
        <p:spPr>
          <a:xfrm>
            <a:off x="5984571" y="2192552"/>
            <a:ext cx="1752600" cy="533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FF84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wird bevorzugt?</a:t>
            </a:r>
            <a:endParaRPr/>
          </a:p>
        </p:txBody>
      </p:sp>
      <p:sp>
        <p:nvSpPr>
          <p:cNvPr id="3129" name="Google Shape;3129;p151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130" name="Google Shape;3130;p151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131" name="Google Shape;3131;p151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6" name="Google Shape;3136;p152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152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7" name="Google Shape;3137;p152"/>
          <p:cNvSpPr txBox="1"/>
          <p:nvPr/>
        </p:nvSpPr>
        <p:spPr>
          <a:xfrm>
            <a:off x="457200" y="1163638"/>
            <a:ext cx="7086600" cy="948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Peds-Buch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mehrere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allgemeine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chirurgische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dargelegt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Bindehautbeteiligung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bindehautschonende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Implantaten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ohne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Implantate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Sickerkissen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sickerkissenfreie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endParaRPr dirty="0"/>
          </a:p>
        </p:txBody>
      </p:sp>
      <p:sp>
        <p:nvSpPr>
          <p:cNvPr id="3138" name="Google Shape;3138;p152"/>
          <p:cNvSpPr/>
          <p:nvPr/>
        </p:nvSpPr>
        <p:spPr>
          <a:xfrm>
            <a:off x="5984571" y="2192552"/>
            <a:ext cx="1752600" cy="533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FF84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wird bevorzugt?</a:t>
            </a:r>
            <a:endParaRPr/>
          </a:p>
        </p:txBody>
      </p:sp>
      <p:sp>
        <p:nvSpPr>
          <p:cNvPr id="3139" name="Google Shape;3139;p152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140" name="Google Shape;3140;p152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141" name="Google Shape;3141;p152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6" name="Google Shape;3146;p153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153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7" name="Google Shape;3147;p153"/>
          <p:cNvSpPr txBox="1"/>
          <p:nvPr/>
        </p:nvSpPr>
        <p:spPr>
          <a:xfrm>
            <a:off x="457200" y="1163638"/>
            <a:ext cx="7086600" cy="1133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Peds-Buch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mehrere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allgemeine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chirurgische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dargelegt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Bindehautbeteiligung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bindehautschonende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Implantaten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ohne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Implantate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Sickerkissen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sickerkissenfreie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Inzisionen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Nahtverschluss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vs.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nahtfreie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selbstabdichtende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Inzisionen</a:t>
            </a:r>
            <a:endParaRPr dirty="0"/>
          </a:p>
        </p:txBody>
      </p:sp>
      <p:sp>
        <p:nvSpPr>
          <p:cNvPr id="3148" name="Google Shape;3148;p153"/>
          <p:cNvSpPr/>
          <p:nvPr/>
        </p:nvSpPr>
        <p:spPr>
          <a:xfrm>
            <a:off x="5081767" y="2474844"/>
            <a:ext cx="1752600" cy="533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FF84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wird bevorzugt?</a:t>
            </a:r>
            <a:endParaRPr/>
          </a:p>
        </p:txBody>
      </p:sp>
      <p:sp>
        <p:nvSpPr>
          <p:cNvPr id="3149" name="Google Shape;3149;p153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150" name="Google Shape;3150;p153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151" name="Google Shape;3151;p153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6" name="Google Shape;3156;p154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154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7" name="Google Shape;3157;p154"/>
          <p:cNvSpPr txBox="1"/>
          <p:nvPr/>
        </p:nvSpPr>
        <p:spPr>
          <a:xfrm>
            <a:off x="457200" y="1163638"/>
            <a:ext cx="7086600" cy="1133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Peds-Buch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mehrere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allgemeine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chirurgische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dargelegt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Bindehautbeteiligung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bindehautschonende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Implantaten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ohne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Implantate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Sickerkissen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sickerkissenfreie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Inzisionen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Nahtverschluss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nahtfreie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selbstabdichtende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Inzisionen</a:t>
            </a:r>
            <a:endParaRPr dirty="0"/>
          </a:p>
        </p:txBody>
      </p:sp>
      <p:sp>
        <p:nvSpPr>
          <p:cNvPr id="3158" name="Google Shape;3158;p154"/>
          <p:cNvSpPr/>
          <p:nvPr/>
        </p:nvSpPr>
        <p:spPr>
          <a:xfrm>
            <a:off x="5081767" y="2474844"/>
            <a:ext cx="1752600" cy="533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FF84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wird bevorzugt?</a:t>
            </a:r>
            <a:endParaRPr/>
          </a:p>
        </p:txBody>
      </p:sp>
      <p:sp>
        <p:nvSpPr>
          <p:cNvPr id="3159" name="Google Shape;3159;p154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160" name="Google Shape;3160;p154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161" name="Google Shape;3161;p154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6" name="Google Shape;3166;p155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155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7" name="Google Shape;3167;p155"/>
          <p:cNvSpPr txBox="1"/>
          <p:nvPr/>
        </p:nvSpPr>
        <p:spPr>
          <a:xfrm>
            <a:off x="457200" y="1163638"/>
            <a:ext cx="7086600" cy="1318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Peds-Buch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mehrere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allgemeine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chirurgische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dargelegt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Bindehautbeteiligung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bindehautschonende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Implantaten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ohne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Implantate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Sickerkissen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sickerkissenfreie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Inzisionen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Nahtverschluss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nahtfreie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selbstabdichtende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Inzisionen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Resorbierbares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Nahtmaterial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nicht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resorbierbares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Nahtmaterial</a:t>
            </a:r>
            <a:endParaRPr dirty="0"/>
          </a:p>
        </p:txBody>
      </p:sp>
      <p:sp>
        <p:nvSpPr>
          <p:cNvPr id="3168" name="Google Shape;3168;p155"/>
          <p:cNvSpPr/>
          <p:nvPr/>
        </p:nvSpPr>
        <p:spPr>
          <a:xfrm>
            <a:off x="7214152" y="2743202"/>
            <a:ext cx="1752600" cy="533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FF84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ist vorzuziehen?</a:t>
            </a:r>
            <a:endParaRPr/>
          </a:p>
        </p:txBody>
      </p:sp>
      <p:sp>
        <p:nvSpPr>
          <p:cNvPr id="3169" name="Google Shape;3169;p155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170" name="Google Shape;3170;p155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171" name="Google Shape;3171;p155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6" name="Google Shape;3176;p156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156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7" name="Google Shape;3177;p156"/>
          <p:cNvSpPr txBox="1"/>
          <p:nvPr/>
        </p:nvSpPr>
        <p:spPr>
          <a:xfrm>
            <a:off x="457200" y="1163638"/>
            <a:ext cx="7086600" cy="1318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Peds-Buch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mehrere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allgemeine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chirurgische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dargelegt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Bindehautbeteiligung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bindehautschonende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Implantaten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ohne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Implantate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Sickerkissen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sickerkissenfreie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Inzisionen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Nahtverschluss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nahtfreie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selbstabdichtende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Inzisionen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Resorbierbares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Nahtmaterial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resorbierbares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Nahtmaterial</a:t>
            </a:r>
            <a:endParaRPr dirty="0"/>
          </a:p>
        </p:txBody>
      </p:sp>
      <p:sp>
        <p:nvSpPr>
          <p:cNvPr id="3178" name="Google Shape;3178;p156"/>
          <p:cNvSpPr/>
          <p:nvPr/>
        </p:nvSpPr>
        <p:spPr>
          <a:xfrm>
            <a:off x="7214152" y="2743202"/>
            <a:ext cx="1752600" cy="533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FF84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ist vorzuziehen?</a:t>
            </a:r>
            <a:endParaRPr/>
          </a:p>
        </p:txBody>
      </p:sp>
      <p:sp>
        <p:nvSpPr>
          <p:cNvPr id="3179" name="Google Shape;3179;p156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180" name="Google Shape;3180;p156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181" name="Google Shape;3181;p156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6" name="Google Shape;3186;p157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157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7" name="Google Shape;3187;p157"/>
          <p:cNvSpPr txBox="1"/>
          <p:nvPr/>
        </p:nvSpPr>
        <p:spPr>
          <a:xfrm>
            <a:off x="457200" y="1163638"/>
            <a:ext cx="7086600" cy="19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Peds-Buch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mehrere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allgemeine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chirurgische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dargelegt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Bindehautbeteiligung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bindehautschonende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Implantaten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ohne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Implantate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Sickerkissen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sickerkissenfreie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Inzisionen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Nahtverschluss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nahtfreie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selbstabdichtende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Inzisionen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Resorbierbares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Nahtmaterial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resorbierbares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Nahtmaterial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Kind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Narkoseuntersuchung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durchgeführt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1"/>
                  </a:ext>
                </a:extLst>
              </a:rPr>
              <a:t>wird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sieht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dann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ideale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zeitliche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Abstand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nachfolgenden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Glaukomoperation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8" name="Google Shape;3188;p157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189" name="Google Shape;3189;p157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190" name="Google Shape;3190;p157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5" name="Google Shape;3195;p158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158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6" name="Google Shape;3196;p158"/>
          <p:cNvSpPr txBox="1"/>
          <p:nvPr/>
        </p:nvSpPr>
        <p:spPr>
          <a:xfrm>
            <a:off x="457200" y="1163638"/>
            <a:ext cx="7086600" cy="21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Peds-Buch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mehrere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allgemeine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chirurgische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dargelegt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Bindehautbeteiligung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bindehautschonende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Implantaten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ohne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Implantate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Sickerkissen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sickerkissenfreie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Inzisionen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Nahtverschluss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nahtfreie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selbstabdichtende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Inzisionen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Resorbierbares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Nahtmaterial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resorbierbares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Nahtmaterial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US" sz="1200" i="1" dirty="0">
                <a:solidFill>
                  <a:schemeClr val="dk1"/>
                </a:solidFill>
              </a:rPr>
              <a:t>Wenn </a:t>
            </a:r>
            <a:r>
              <a:rPr lang="en-US" sz="1200" i="1" dirty="0" err="1">
                <a:solidFill>
                  <a:schemeClr val="dk1"/>
                </a:solidFill>
              </a:rPr>
              <a:t>bei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einem</a:t>
            </a:r>
            <a:r>
              <a:rPr lang="en-US" sz="1200" i="1" dirty="0">
                <a:solidFill>
                  <a:schemeClr val="dk1"/>
                </a:solidFill>
              </a:rPr>
              <a:t> Kind </a:t>
            </a:r>
            <a:r>
              <a:rPr lang="en-US" sz="1200" i="1" dirty="0" err="1">
                <a:solidFill>
                  <a:schemeClr val="dk1"/>
                </a:solidFill>
              </a:rPr>
              <a:t>eine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Narkoseuntersuchung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durchgeführt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81"/>
                  </a:ext>
                </a:extLst>
              </a:rPr>
              <a:t>wird</a:t>
            </a:r>
            <a:r>
              <a:rPr lang="en-US" sz="1200" i="1" dirty="0">
                <a:solidFill>
                  <a:schemeClr val="dk1"/>
                </a:solidFill>
              </a:rPr>
              <a:t>, </a:t>
            </a:r>
            <a:r>
              <a:rPr lang="en-US" sz="1200" i="1" dirty="0" err="1">
                <a:solidFill>
                  <a:schemeClr val="dk1"/>
                </a:solidFill>
              </a:rPr>
              <a:t>wie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sieht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dann</a:t>
            </a:r>
            <a:r>
              <a:rPr lang="en-US" sz="1200" i="1" dirty="0">
                <a:solidFill>
                  <a:schemeClr val="dk1"/>
                </a:solidFill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</a:rPr>
              <a:t>ideale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zeitliche</a:t>
            </a:r>
            <a:r>
              <a:rPr lang="en-US" sz="1200" i="1" dirty="0">
                <a:solidFill>
                  <a:schemeClr val="dk1"/>
                </a:solidFill>
              </a:rPr>
              <a:t> Abstand </a:t>
            </a:r>
            <a:r>
              <a:rPr lang="en-US" sz="1200" i="1" dirty="0" err="1">
                <a:solidFill>
                  <a:schemeClr val="dk1"/>
                </a:solidFill>
              </a:rPr>
              <a:t>zwischen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dieser</a:t>
            </a:r>
            <a:r>
              <a:rPr lang="en-US" sz="1200" i="1" dirty="0">
                <a:solidFill>
                  <a:schemeClr val="dk1"/>
                </a:solidFill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</a:rPr>
              <a:t>einer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nachfolgenden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Glaukomoperation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aus</a:t>
            </a:r>
            <a:r>
              <a:rPr lang="en-US" sz="1200" i="1" dirty="0">
                <a:solidFill>
                  <a:schemeClr val="dk1"/>
                </a:solidFill>
              </a:rPr>
              <a:t>?</a:t>
            </a:r>
            <a:endParaRPr lang="en-US" sz="18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Idealerweise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sollte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Operation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unmittelbar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anschließend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durchgeführt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2"/>
                  </a:ext>
                </a:extLst>
              </a:rPr>
              <a:t>werden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dirty="0"/>
          </a:p>
        </p:txBody>
      </p:sp>
      <p:sp>
        <p:nvSpPr>
          <p:cNvPr id="3197" name="Google Shape;3197;p158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198" name="Google Shape;3198;p158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199" name="Google Shape;3199;p158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4" name="Google Shape;3204;p159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159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5" name="Google Shape;3205;p159"/>
          <p:cNvSpPr txBox="1"/>
          <p:nvPr/>
        </p:nvSpPr>
        <p:spPr>
          <a:xfrm>
            <a:off x="457200" y="1163638"/>
            <a:ext cx="7086600" cy="233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Peds-Buch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mehrere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allgemeine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chirurgische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dargelegt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Bindehautbeteiligung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bindehautschonende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Implantaten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ohne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Implantate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Sickerkissen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sickerkissenfreie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Inzisionen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Nahtverschluss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nahtfreie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selbstabdichtende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Inzisionen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Resorbierbares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Nahtmaterial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resorbierbares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Nahtmaterial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US" sz="1200" i="1" dirty="0">
                <a:solidFill>
                  <a:schemeClr val="dk1"/>
                </a:solidFill>
              </a:rPr>
              <a:t>Wenn </a:t>
            </a:r>
            <a:r>
              <a:rPr lang="en-US" sz="1200" i="1" dirty="0" err="1">
                <a:solidFill>
                  <a:schemeClr val="dk1"/>
                </a:solidFill>
              </a:rPr>
              <a:t>bei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einem</a:t>
            </a:r>
            <a:r>
              <a:rPr lang="en-US" sz="1200" i="1" dirty="0">
                <a:solidFill>
                  <a:schemeClr val="dk1"/>
                </a:solidFill>
              </a:rPr>
              <a:t> Kind </a:t>
            </a:r>
            <a:r>
              <a:rPr lang="en-US" sz="1200" i="1" dirty="0" err="1">
                <a:solidFill>
                  <a:schemeClr val="dk1"/>
                </a:solidFill>
              </a:rPr>
              <a:t>eine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Narkoseuntersuchung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durchgeführt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81"/>
                  </a:ext>
                </a:extLst>
              </a:rPr>
              <a:t>wird</a:t>
            </a:r>
            <a:r>
              <a:rPr lang="en-US" sz="1200" i="1" dirty="0">
                <a:solidFill>
                  <a:schemeClr val="dk1"/>
                </a:solidFill>
              </a:rPr>
              <a:t>, </a:t>
            </a:r>
            <a:r>
              <a:rPr lang="en-US" sz="1200" i="1" dirty="0" err="1">
                <a:solidFill>
                  <a:schemeClr val="dk1"/>
                </a:solidFill>
              </a:rPr>
              <a:t>wie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sieht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dann</a:t>
            </a:r>
            <a:r>
              <a:rPr lang="en-US" sz="1200" i="1" dirty="0">
                <a:solidFill>
                  <a:schemeClr val="dk1"/>
                </a:solidFill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</a:rPr>
              <a:t>ideale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zeitliche</a:t>
            </a:r>
            <a:r>
              <a:rPr lang="en-US" sz="1200" i="1" dirty="0">
                <a:solidFill>
                  <a:schemeClr val="dk1"/>
                </a:solidFill>
              </a:rPr>
              <a:t> Abstand </a:t>
            </a:r>
            <a:r>
              <a:rPr lang="en-US" sz="1200" i="1" dirty="0" err="1">
                <a:solidFill>
                  <a:schemeClr val="dk1"/>
                </a:solidFill>
              </a:rPr>
              <a:t>zwischen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dieser</a:t>
            </a:r>
            <a:r>
              <a:rPr lang="en-US" sz="1200" i="1" dirty="0">
                <a:solidFill>
                  <a:schemeClr val="dk1"/>
                </a:solidFill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</a:rPr>
              <a:t>einer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nachfolgenden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Glaukomoperation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aus</a:t>
            </a:r>
            <a:r>
              <a:rPr lang="en-US" sz="1200" i="1" dirty="0">
                <a:solidFill>
                  <a:schemeClr val="dk1"/>
                </a:solidFill>
              </a:rPr>
              <a:t>?</a:t>
            </a:r>
            <a:endParaRPr lang="en-US" sz="1800" dirty="0">
              <a:solidFill>
                <a:schemeClr val="dk1"/>
              </a:solidFill>
            </a:endParaRPr>
          </a:p>
          <a:p>
            <a:r>
              <a:rPr lang="en-US" sz="1200" dirty="0" err="1">
                <a:solidFill>
                  <a:schemeClr val="dk1"/>
                </a:solidFill>
              </a:rPr>
              <a:t>Idealerweise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sollte</a:t>
            </a:r>
            <a:r>
              <a:rPr lang="en-US" sz="1200" dirty="0">
                <a:solidFill>
                  <a:schemeClr val="dk1"/>
                </a:solidFill>
              </a:rPr>
              <a:t> die Operation </a:t>
            </a:r>
            <a:r>
              <a:rPr lang="en-US" sz="1200" dirty="0" err="1">
                <a:solidFill>
                  <a:schemeClr val="dk1"/>
                </a:solidFill>
              </a:rPr>
              <a:t>unmittelbar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anschließend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durchgeführt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82"/>
                  </a:ext>
                </a:extLst>
              </a:rPr>
              <a:t>werden</a:t>
            </a:r>
            <a:r>
              <a:rPr lang="en-US" sz="1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82"/>
                  </a:ext>
                </a:extLst>
              </a:rPr>
              <a:t>,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endParaRPr lang="en-US"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um die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Anzahl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Vollnarkosen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für das Kind so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gering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möglich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halten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6" name="Google Shape;3206;p159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207" name="Google Shape;3207;p159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208" name="Google Shape;3208;p159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3210" name="Google Shape;3210;p159"/>
          <p:cNvSpPr/>
          <p:nvPr/>
        </p:nvSpPr>
        <p:spPr>
          <a:xfrm>
            <a:off x="1737852" y="3276600"/>
            <a:ext cx="936522" cy="221638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16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16"/>
          <p:cNvSpPr txBox="1"/>
          <p:nvPr/>
        </p:nvSpPr>
        <p:spPr>
          <a:xfrm>
            <a:off x="1603375" y="2016125"/>
            <a:ext cx="11572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</a:t>
            </a:r>
            <a:endParaRPr dirty="0"/>
          </a:p>
        </p:txBody>
      </p:sp>
      <p:sp>
        <p:nvSpPr>
          <p:cNvPr id="554" name="Google Shape;554;p16"/>
          <p:cNvSpPr txBox="1"/>
          <p:nvPr/>
        </p:nvSpPr>
        <p:spPr>
          <a:xfrm>
            <a:off x="4875213" y="2755900"/>
            <a:ext cx="153352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Sekundär</a:t>
            </a:r>
            <a:endParaRPr/>
          </a:p>
        </p:txBody>
      </p:sp>
      <p:cxnSp>
        <p:nvCxnSpPr>
          <p:cNvPr id="555" name="Google Shape;555;p16"/>
          <p:cNvCxnSpPr/>
          <p:nvPr/>
        </p:nvCxnSpPr>
        <p:spPr>
          <a:xfrm flipH="1">
            <a:off x="2743200" y="1570038"/>
            <a:ext cx="1822450" cy="48577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56" name="Google Shape;556;p16"/>
          <p:cNvCxnSpPr/>
          <p:nvPr/>
        </p:nvCxnSpPr>
        <p:spPr>
          <a:xfrm>
            <a:off x="4565650" y="1570038"/>
            <a:ext cx="935038" cy="126523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57" name="Google Shape;557;p16"/>
          <p:cNvSpPr txBox="1"/>
          <p:nvPr/>
        </p:nvSpPr>
        <p:spPr>
          <a:xfrm>
            <a:off x="180975" y="2817813"/>
            <a:ext cx="1354138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Angeboren</a:t>
            </a:r>
            <a:endParaRPr/>
          </a:p>
        </p:txBody>
      </p:sp>
      <p:sp>
        <p:nvSpPr>
          <p:cNvPr id="558" name="Google Shape;558;p16"/>
          <p:cNvSpPr txBox="1"/>
          <p:nvPr/>
        </p:nvSpPr>
        <p:spPr>
          <a:xfrm>
            <a:off x="2717800" y="2825750"/>
            <a:ext cx="847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JOWG</a:t>
            </a:r>
            <a:endParaRPr dirty="0"/>
          </a:p>
        </p:txBody>
      </p:sp>
      <p:cxnSp>
        <p:nvCxnSpPr>
          <p:cNvPr id="559" name="Google Shape;559;p16"/>
          <p:cNvCxnSpPr>
            <a:stCxn id="553" idx="2"/>
          </p:cNvCxnSpPr>
          <p:nvPr/>
        </p:nvCxnSpPr>
        <p:spPr>
          <a:xfrm flipH="1">
            <a:off x="1562819" y="2226439"/>
            <a:ext cx="6192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60" name="Google Shape;560;p16"/>
          <p:cNvCxnSpPr>
            <a:stCxn id="553" idx="2"/>
          </p:cNvCxnSpPr>
          <p:nvPr/>
        </p:nvCxnSpPr>
        <p:spPr>
          <a:xfrm>
            <a:off x="2182019" y="2226439"/>
            <a:ext cx="5715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61" name="Google Shape;561;p16"/>
          <p:cNvSpPr txBox="1"/>
          <p:nvPr/>
        </p:nvSpPr>
        <p:spPr>
          <a:xfrm>
            <a:off x="552450" y="3238500"/>
            <a:ext cx="1060450" cy="354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Neugeborene</a:t>
            </a:r>
            <a:endParaRPr dirty="0"/>
          </a:p>
        </p:txBody>
      </p:sp>
      <p:sp>
        <p:nvSpPr>
          <p:cNvPr id="562" name="Google Shape;562;p16"/>
          <p:cNvSpPr txBox="1"/>
          <p:nvPr/>
        </p:nvSpPr>
        <p:spPr>
          <a:xfrm>
            <a:off x="565149" y="3671888"/>
            <a:ext cx="142715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Säuglingsalter</a:t>
            </a:r>
            <a:endParaRPr dirty="0"/>
          </a:p>
        </p:txBody>
      </p:sp>
      <p:cxnSp>
        <p:nvCxnSpPr>
          <p:cNvPr id="563" name="Google Shape;563;p16"/>
          <p:cNvCxnSpPr/>
          <p:nvPr/>
        </p:nvCxnSpPr>
        <p:spPr>
          <a:xfrm>
            <a:off x="374650" y="3162300"/>
            <a:ext cx="0" cy="113982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64" name="Google Shape;564;p16"/>
          <p:cNvCxnSpPr/>
          <p:nvPr/>
        </p:nvCxnSpPr>
        <p:spPr>
          <a:xfrm>
            <a:off x="374650" y="3417888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65" name="Google Shape;565;p16"/>
          <p:cNvCxnSpPr/>
          <p:nvPr/>
        </p:nvCxnSpPr>
        <p:spPr>
          <a:xfrm>
            <a:off x="363538" y="3854450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66" name="Google Shape;566;p16"/>
          <p:cNvCxnSpPr/>
          <p:nvPr/>
        </p:nvCxnSpPr>
        <p:spPr>
          <a:xfrm>
            <a:off x="363538" y="430212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67" name="Google Shape;567;p16"/>
          <p:cNvSpPr txBox="1"/>
          <p:nvPr/>
        </p:nvSpPr>
        <p:spPr>
          <a:xfrm>
            <a:off x="2133600" y="3756025"/>
            <a:ext cx="1770063" cy="554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Nicht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erworbene Augenerkrankung</a:t>
            </a:r>
            <a:endParaRPr/>
          </a:p>
        </p:txBody>
      </p:sp>
      <p:sp>
        <p:nvSpPr>
          <p:cNvPr id="568" name="Google Shape;568;p16"/>
          <p:cNvSpPr txBox="1"/>
          <p:nvPr/>
        </p:nvSpPr>
        <p:spPr>
          <a:xfrm>
            <a:off x="6364288" y="3703638"/>
            <a:ext cx="1047750" cy="35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Erworben</a:t>
            </a:r>
            <a:endParaRPr/>
          </a:p>
        </p:txBody>
      </p:sp>
      <p:cxnSp>
        <p:nvCxnSpPr>
          <p:cNvPr id="569" name="Google Shape;569;p16"/>
          <p:cNvCxnSpPr/>
          <p:nvPr/>
        </p:nvCxnSpPr>
        <p:spPr>
          <a:xfrm flipH="1">
            <a:off x="3886200" y="3167063"/>
            <a:ext cx="1735138" cy="533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70" name="Google Shape;570;p16"/>
          <p:cNvCxnSpPr/>
          <p:nvPr/>
        </p:nvCxnSpPr>
        <p:spPr>
          <a:xfrm>
            <a:off x="5600700" y="3149600"/>
            <a:ext cx="2305050" cy="550863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71" name="Google Shape;571;p16"/>
          <p:cNvSpPr txBox="1"/>
          <p:nvPr/>
        </p:nvSpPr>
        <p:spPr>
          <a:xfrm>
            <a:off x="4179888" y="3757613"/>
            <a:ext cx="1947862" cy="55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Nicht erworbene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Erkrankung</a:t>
            </a:r>
            <a:endParaRPr/>
          </a:p>
        </p:txBody>
      </p:sp>
      <p:cxnSp>
        <p:nvCxnSpPr>
          <p:cNvPr id="572" name="Google Shape;572;p16"/>
          <p:cNvCxnSpPr/>
          <p:nvPr/>
        </p:nvCxnSpPr>
        <p:spPr>
          <a:xfrm flipH="1">
            <a:off x="5294313" y="3149600"/>
            <a:ext cx="317500" cy="550863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73" name="Google Shape;573;p16"/>
          <p:cNvCxnSpPr/>
          <p:nvPr/>
        </p:nvCxnSpPr>
        <p:spPr>
          <a:xfrm>
            <a:off x="5637213" y="3160713"/>
            <a:ext cx="847725" cy="53975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74" name="Google Shape;574;p16"/>
          <p:cNvSpPr txBox="1"/>
          <p:nvPr/>
        </p:nvSpPr>
        <p:spPr>
          <a:xfrm>
            <a:off x="2608263" y="4694238"/>
            <a:ext cx="1522412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Peters-Anomalie</a:t>
            </a:r>
            <a:endParaRPr/>
          </a:p>
        </p:txBody>
      </p:sp>
      <p:sp>
        <p:nvSpPr>
          <p:cNvPr id="575" name="Google Shape;575;p16"/>
          <p:cNvSpPr txBox="1"/>
          <p:nvPr/>
        </p:nvSpPr>
        <p:spPr>
          <a:xfrm>
            <a:off x="2630488" y="5060950"/>
            <a:ext cx="933450" cy="31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Aniridie</a:t>
            </a:r>
            <a:endParaRPr/>
          </a:p>
        </p:txBody>
      </p:sp>
      <p:cxnSp>
        <p:nvCxnSpPr>
          <p:cNvPr id="576" name="Google Shape;576;p16"/>
          <p:cNvCxnSpPr/>
          <p:nvPr/>
        </p:nvCxnSpPr>
        <p:spPr>
          <a:xfrm flipH="1">
            <a:off x="2416175" y="4284663"/>
            <a:ext cx="14288" cy="9588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77" name="Google Shape;577;p16"/>
          <p:cNvCxnSpPr/>
          <p:nvPr/>
        </p:nvCxnSpPr>
        <p:spPr>
          <a:xfrm>
            <a:off x="2430463" y="4513263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78" name="Google Shape;578;p16"/>
          <p:cNvCxnSpPr/>
          <p:nvPr/>
        </p:nvCxnSpPr>
        <p:spPr>
          <a:xfrm>
            <a:off x="2406650" y="4876800"/>
            <a:ext cx="220663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79" name="Google Shape;579;p16"/>
          <p:cNvCxnSpPr/>
          <p:nvPr/>
        </p:nvCxnSpPr>
        <p:spPr>
          <a:xfrm>
            <a:off x="2432050" y="5240338"/>
            <a:ext cx="220663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80" name="Google Shape;580;p16"/>
          <p:cNvSpPr txBox="1"/>
          <p:nvPr/>
        </p:nvSpPr>
        <p:spPr>
          <a:xfrm>
            <a:off x="4797425" y="4370388"/>
            <a:ext cx="30162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cxnSp>
        <p:nvCxnSpPr>
          <p:cNvPr id="581" name="Google Shape;581;p16"/>
          <p:cNvCxnSpPr/>
          <p:nvPr/>
        </p:nvCxnSpPr>
        <p:spPr>
          <a:xfrm>
            <a:off x="4602163" y="4281488"/>
            <a:ext cx="7937" cy="6032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82" name="Google Shape;582;p16"/>
          <p:cNvCxnSpPr/>
          <p:nvPr/>
        </p:nvCxnSpPr>
        <p:spPr>
          <a:xfrm>
            <a:off x="4602163" y="4549775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83" name="Google Shape;583;p16"/>
          <p:cNvCxnSpPr/>
          <p:nvPr/>
        </p:nvCxnSpPr>
        <p:spPr>
          <a:xfrm>
            <a:off x="4605338" y="4873625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84" name="Google Shape;584;p16"/>
          <p:cNvSpPr txBox="1"/>
          <p:nvPr/>
        </p:nvSpPr>
        <p:spPr>
          <a:xfrm>
            <a:off x="2500313" y="361950"/>
            <a:ext cx="4143375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585" name="Google Shape;585;p16"/>
          <p:cNvSpPr txBox="1"/>
          <p:nvPr/>
        </p:nvSpPr>
        <p:spPr>
          <a:xfrm>
            <a:off x="3070225" y="1130300"/>
            <a:ext cx="30638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endParaRPr dirty="0"/>
          </a:p>
        </p:txBody>
      </p:sp>
      <p:sp>
        <p:nvSpPr>
          <p:cNvPr id="586" name="Google Shape;586;p16"/>
          <p:cNvSpPr txBox="1"/>
          <p:nvPr/>
        </p:nvSpPr>
        <p:spPr>
          <a:xfrm>
            <a:off x="4806950" y="4718050"/>
            <a:ext cx="30162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587" name="Google Shape;587;p16"/>
          <p:cNvSpPr txBox="1"/>
          <p:nvPr/>
        </p:nvSpPr>
        <p:spPr>
          <a:xfrm>
            <a:off x="565150" y="4144963"/>
            <a:ext cx="133985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Spät auftretend</a:t>
            </a:r>
            <a:endParaRPr/>
          </a:p>
        </p:txBody>
      </p:sp>
      <p:sp>
        <p:nvSpPr>
          <p:cNvPr id="588" name="Google Shape;588;p16"/>
          <p:cNvSpPr txBox="1"/>
          <p:nvPr/>
        </p:nvSpPr>
        <p:spPr>
          <a:xfrm>
            <a:off x="7851775" y="3730625"/>
            <a:ext cx="1189038" cy="57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Erworben nach CE</a:t>
            </a:r>
            <a:endParaRPr/>
          </a:p>
        </p:txBody>
      </p:sp>
      <p:sp>
        <p:nvSpPr>
          <p:cNvPr id="589" name="Google Shape;589;p16"/>
          <p:cNvSpPr txBox="1"/>
          <p:nvPr/>
        </p:nvSpPr>
        <p:spPr>
          <a:xfrm>
            <a:off x="2608263" y="4333875"/>
            <a:ext cx="129857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A-R-Anomalie</a:t>
            </a:r>
            <a:endParaRPr/>
          </a:p>
        </p:txBody>
      </p:sp>
      <p:sp>
        <p:nvSpPr>
          <p:cNvPr id="590" name="Google Shape;590;p16"/>
          <p:cNvSpPr txBox="1"/>
          <p:nvPr/>
        </p:nvSpPr>
        <p:spPr>
          <a:xfrm>
            <a:off x="4090988" y="5180013"/>
            <a:ext cx="454660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Ebenso gibt es viele </a:t>
            </a:r>
            <a:r>
              <a:rPr lang="en-US" sz="1200" b="1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nicht erworbene </a:t>
            </a: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systemische </a:t>
            </a: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Erkrankungen, die mit dem kindlichen Glaukom assoziiert sind, doch das Glaukom-</a:t>
            </a: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0"/>
                  </a:ext>
                </a:extLst>
              </a:rPr>
              <a:t>Buch</a:t>
            </a: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behandelt nur zwei davon   (ohne Berücksichtigung des A-R- und des Peters-[Plus]-Syndroms). Welche sind das?</a:t>
            </a:r>
            <a:endParaRPr/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" name="Google Shape;3215;p160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160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6" name="Google Shape;3216;p160"/>
          <p:cNvSpPr txBox="1"/>
          <p:nvPr/>
        </p:nvSpPr>
        <p:spPr>
          <a:xfrm>
            <a:off x="457200" y="1163638"/>
            <a:ext cx="7086600" cy="233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Peds-Buch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mehrere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allgemeine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chirurgische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dargelegt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Bindehautbeteiligung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bindehautschonende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Implantaten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ohne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Implantate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Sickerkissen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sickerkissenfreie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Inzisionen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Nahtverschluss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nahtfreie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selbstabdichtende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Inzisionen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Resorbierbares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Nahtmaterial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resorbierbares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Nahtmaterial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US" sz="1200" i="1" dirty="0">
                <a:solidFill>
                  <a:schemeClr val="dk1"/>
                </a:solidFill>
              </a:rPr>
              <a:t>Wenn </a:t>
            </a:r>
            <a:r>
              <a:rPr lang="en-US" sz="1200" i="1" dirty="0" err="1">
                <a:solidFill>
                  <a:schemeClr val="dk1"/>
                </a:solidFill>
              </a:rPr>
              <a:t>bei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einem</a:t>
            </a:r>
            <a:r>
              <a:rPr lang="en-US" sz="1200" i="1" dirty="0">
                <a:solidFill>
                  <a:schemeClr val="dk1"/>
                </a:solidFill>
              </a:rPr>
              <a:t> Kind </a:t>
            </a:r>
            <a:r>
              <a:rPr lang="en-US" sz="1200" i="1" dirty="0" err="1">
                <a:solidFill>
                  <a:schemeClr val="dk1"/>
                </a:solidFill>
              </a:rPr>
              <a:t>eine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Narkoseuntersuchung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durchgeführt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81"/>
                  </a:ext>
                </a:extLst>
              </a:rPr>
              <a:t>wird</a:t>
            </a:r>
            <a:r>
              <a:rPr lang="en-US" sz="1200" i="1" dirty="0">
                <a:solidFill>
                  <a:schemeClr val="dk1"/>
                </a:solidFill>
              </a:rPr>
              <a:t>, </a:t>
            </a:r>
            <a:r>
              <a:rPr lang="en-US" sz="1200" i="1" dirty="0" err="1">
                <a:solidFill>
                  <a:schemeClr val="dk1"/>
                </a:solidFill>
              </a:rPr>
              <a:t>wie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sieht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dann</a:t>
            </a:r>
            <a:r>
              <a:rPr lang="en-US" sz="1200" i="1" dirty="0">
                <a:solidFill>
                  <a:schemeClr val="dk1"/>
                </a:solidFill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</a:rPr>
              <a:t>ideale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zeitliche</a:t>
            </a:r>
            <a:r>
              <a:rPr lang="en-US" sz="1200" i="1" dirty="0">
                <a:solidFill>
                  <a:schemeClr val="dk1"/>
                </a:solidFill>
              </a:rPr>
              <a:t> Abstand </a:t>
            </a:r>
            <a:r>
              <a:rPr lang="en-US" sz="1200" i="1" dirty="0" err="1">
                <a:solidFill>
                  <a:schemeClr val="dk1"/>
                </a:solidFill>
              </a:rPr>
              <a:t>zwischen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dieser</a:t>
            </a:r>
            <a:r>
              <a:rPr lang="en-US" sz="1200" i="1" dirty="0">
                <a:solidFill>
                  <a:schemeClr val="dk1"/>
                </a:solidFill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</a:rPr>
              <a:t>einer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nachfolgenden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Glaukomoperation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aus</a:t>
            </a:r>
            <a:r>
              <a:rPr lang="en-US" sz="1200" i="1" dirty="0">
                <a:solidFill>
                  <a:schemeClr val="dk1"/>
                </a:solidFill>
              </a:rPr>
              <a:t>?</a:t>
            </a:r>
            <a:endParaRPr lang="en-US" sz="1800" dirty="0">
              <a:solidFill>
                <a:schemeClr val="dk1"/>
              </a:solidFill>
            </a:endParaRPr>
          </a:p>
          <a:p>
            <a:r>
              <a:rPr lang="en-US" sz="1200" dirty="0" err="1">
                <a:solidFill>
                  <a:schemeClr val="dk1"/>
                </a:solidFill>
              </a:rPr>
              <a:t>Idealerweise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sollte</a:t>
            </a:r>
            <a:r>
              <a:rPr lang="en-US" sz="1200" dirty="0">
                <a:solidFill>
                  <a:schemeClr val="dk1"/>
                </a:solidFill>
              </a:rPr>
              <a:t> die Operation </a:t>
            </a:r>
            <a:r>
              <a:rPr lang="en-US" sz="1200" dirty="0" err="1">
                <a:solidFill>
                  <a:schemeClr val="dk1"/>
                </a:solidFill>
              </a:rPr>
              <a:t>unmittelbar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anschließend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durchgeführt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82"/>
                  </a:ext>
                </a:extLst>
              </a:rPr>
              <a:t>werden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um die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Anzahl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Vollnarkosen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für das Kind so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gering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möglich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halten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7" name="Google Shape;3217;p160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218" name="Google Shape;3218;p160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219" name="Google Shape;3219;p160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4" name="Google Shape;3224;p161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161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5" name="Google Shape;3225;p161"/>
          <p:cNvSpPr txBox="1"/>
          <p:nvPr/>
        </p:nvSpPr>
        <p:spPr>
          <a:xfrm>
            <a:off x="457200" y="1163638"/>
            <a:ext cx="7086600" cy="29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Peds-Buch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mehrere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allgemeine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chirurgische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dargelegt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Bindehautbeteiligung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bindehautschonende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Implantaten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ohne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Implantate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Sickerkissen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sickerkissenfreie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Inzisionen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Nahtverschluss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nahtfreie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selbstabdichtende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Inzisionen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Resorbierbares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Nahtmaterial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resorbierbares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Nahtmaterial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US" sz="1200" i="1" dirty="0">
                <a:solidFill>
                  <a:schemeClr val="dk1"/>
                </a:solidFill>
              </a:rPr>
              <a:t>Wenn </a:t>
            </a:r>
            <a:r>
              <a:rPr lang="en-US" sz="1200" i="1" dirty="0" err="1">
                <a:solidFill>
                  <a:schemeClr val="dk1"/>
                </a:solidFill>
              </a:rPr>
              <a:t>bei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einem</a:t>
            </a:r>
            <a:r>
              <a:rPr lang="en-US" sz="1200" i="1" dirty="0">
                <a:solidFill>
                  <a:schemeClr val="dk1"/>
                </a:solidFill>
              </a:rPr>
              <a:t> Kind </a:t>
            </a:r>
            <a:r>
              <a:rPr lang="en-US" sz="1200" i="1" dirty="0" err="1">
                <a:solidFill>
                  <a:schemeClr val="dk1"/>
                </a:solidFill>
              </a:rPr>
              <a:t>eine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Narkoseuntersuchung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durchgeführt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81"/>
                  </a:ext>
                </a:extLst>
              </a:rPr>
              <a:t>wird</a:t>
            </a:r>
            <a:r>
              <a:rPr lang="en-US" sz="1200" i="1" dirty="0">
                <a:solidFill>
                  <a:schemeClr val="dk1"/>
                </a:solidFill>
              </a:rPr>
              <a:t>, </a:t>
            </a:r>
            <a:r>
              <a:rPr lang="en-US" sz="1200" i="1" dirty="0" err="1">
                <a:solidFill>
                  <a:schemeClr val="dk1"/>
                </a:solidFill>
              </a:rPr>
              <a:t>wie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sieht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dann</a:t>
            </a:r>
            <a:r>
              <a:rPr lang="en-US" sz="1200" i="1" dirty="0">
                <a:solidFill>
                  <a:schemeClr val="dk1"/>
                </a:solidFill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</a:rPr>
              <a:t>ideale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zeitliche</a:t>
            </a:r>
            <a:r>
              <a:rPr lang="en-US" sz="1200" i="1" dirty="0">
                <a:solidFill>
                  <a:schemeClr val="dk1"/>
                </a:solidFill>
              </a:rPr>
              <a:t> Abstand </a:t>
            </a:r>
            <a:r>
              <a:rPr lang="en-US" sz="1200" i="1" dirty="0" err="1">
                <a:solidFill>
                  <a:schemeClr val="dk1"/>
                </a:solidFill>
              </a:rPr>
              <a:t>zwischen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dieser</a:t>
            </a:r>
            <a:r>
              <a:rPr lang="en-US" sz="1200" i="1" dirty="0">
                <a:solidFill>
                  <a:schemeClr val="dk1"/>
                </a:solidFill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</a:rPr>
              <a:t>einer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nachfolgenden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Glaukomoperation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aus</a:t>
            </a:r>
            <a:r>
              <a:rPr lang="en-US" sz="1200" i="1" dirty="0">
                <a:solidFill>
                  <a:schemeClr val="dk1"/>
                </a:solidFill>
              </a:rPr>
              <a:t>?</a:t>
            </a:r>
            <a:endParaRPr lang="en-US" sz="1800" dirty="0">
              <a:solidFill>
                <a:schemeClr val="dk1"/>
              </a:solidFill>
            </a:endParaRPr>
          </a:p>
          <a:p>
            <a:r>
              <a:rPr lang="en-US" sz="1200" dirty="0" err="1">
                <a:solidFill>
                  <a:schemeClr val="dk1"/>
                </a:solidFill>
              </a:rPr>
              <a:t>Idealerweise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sollte</a:t>
            </a:r>
            <a:r>
              <a:rPr lang="en-US" sz="1200" dirty="0">
                <a:solidFill>
                  <a:schemeClr val="dk1"/>
                </a:solidFill>
              </a:rPr>
              <a:t> die Operation </a:t>
            </a:r>
            <a:r>
              <a:rPr lang="en-US" sz="1200" dirty="0" err="1">
                <a:solidFill>
                  <a:schemeClr val="dk1"/>
                </a:solidFill>
              </a:rPr>
              <a:t>unmittelbar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anschließend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durchgeführt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82"/>
                  </a:ext>
                </a:extLst>
              </a:rPr>
              <a:t>werden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um die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Anzahl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Vollnarkosen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für das Kind so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gering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möglich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halten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 </a:t>
            </a:r>
            <a:r>
              <a:rPr lang="en-US" sz="1200" b="1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operiert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sollte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zeitliche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Abstand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Operationen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aussehen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6" name="Google Shape;3226;p161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227" name="Google Shape;3227;p161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228" name="Google Shape;3228;p161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3" name="Google Shape;3233;p162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162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4" name="Google Shape;3234;p162"/>
          <p:cNvSpPr txBox="1"/>
          <p:nvPr/>
        </p:nvSpPr>
        <p:spPr>
          <a:xfrm>
            <a:off x="457200" y="1163638"/>
            <a:ext cx="7086600" cy="3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Peds-Buch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mehrere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allgemeine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chirurgische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dargelegt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Bindehautbeteiligung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bindehautschonende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Implantaten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ohne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Implantate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Sickerkissen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sickerkissenfreie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Inzisionen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Nahtverschluss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nahtfreie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selbstabdichtende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Inzisionen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Resorbierbares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Nahtmaterial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resorbierbares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Nahtmaterial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US" sz="1200" i="1" dirty="0">
                <a:solidFill>
                  <a:schemeClr val="dk1"/>
                </a:solidFill>
              </a:rPr>
              <a:t>Wenn </a:t>
            </a:r>
            <a:r>
              <a:rPr lang="en-US" sz="1200" i="1" dirty="0" err="1">
                <a:solidFill>
                  <a:schemeClr val="dk1"/>
                </a:solidFill>
              </a:rPr>
              <a:t>bei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einem</a:t>
            </a:r>
            <a:r>
              <a:rPr lang="en-US" sz="1200" i="1" dirty="0">
                <a:solidFill>
                  <a:schemeClr val="dk1"/>
                </a:solidFill>
              </a:rPr>
              <a:t> Kind </a:t>
            </a:r>
            <a:r>
              <a:rPr lang="en-US" sz="1200" i="1" dirty="0" err="1">
                <a:solidFill>
                  <a:schemeClr val="dk1"/>
                </a:solidFill>
              </a:rPr>
              <a:t>eine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Narkoseuntersuchung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durchgeführt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81"/>
                  </a:ext>
                </a:extLst>
              </a:rPr>
              <a:t>wird</a:t>
            </a:r>
            <a:r>
              <a:rPr lang="en-US" sz="1200" i="1" dirty="0">
                <a:solidFill>
                  <a:schemeClr val="dk1"/>
                </a:solidFill>
              </a:rPr>
              <a:t>, </a:t>
            </a:r>
            <a:r>
              <a:rPr lang="en-US" sz="1200" i="1" dirty="0" err="1">
                <a:solidFill>
                  <a:schemeClr val="dk1"/>
                </a:solidFill>
              </a:rPr>
              <a:t>wie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sieht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dann</a:t>
            </a:r>
            <a:r>
              <a:rPr lang="en-US" sz="1200" i="1" dirty="0">
                <a:solidFill>
                  <a:schemeClr val="dk1"/>
                </a:solidFill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</a:rPr>
              <a:t>ideale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zeitliche</a:t>
            </a:r>
            <a:r>
              <a:rPr lang="en-US" sz="1200" i="1" dirty="0">
                <a:solidFill>
                  <a:schemeClr val="dk1"/>
                </a:solidFill>
              </a:rPr>
              <a:t> Abstand </a:t>
            </a:r>
            <a:r>
              <a:rPr lang="en-US" sz="1200" i="1" dirty="0" err="1">
                <a:solidFill>
                  <a:schemeClr val="dk1"/>
                </a:solidFill>
              </a:rPr>
              <a:t>zwischen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dieser</a:t>
            </a:r>
            <a:r>
              <a:rPr lang="en-US" sz="1200" i="1" dirty="0">
                <a:solidFill>
                  <a:schemeClr val="dk1"/>
                </a:solidFill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</a:rPr>
              <a:t>einer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nachfolgenden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Glaukomoperation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aus</a:t>
            </a:r>
            <a:r>
              <a:rPr lang="en-US" sz="1200" i="1" dirty="0">
                <a:solidFill>
                  <a:schemeClr val="dk1"/>
                </a:solidFill>
              </a:rPr>
              <a:t>?</a:t>
            </a:r>
            <a:endParaRPr lang="en-US" sz="1800" dirty="0">
              <a:solidFill>
                <a:schemeClr val="dk1"/>
              </a:solidFill>
            </a:endParaRPr>
          </a:p>
          <a:p>
            <a:r>
              <a:rPr lang="en-US" sz="1200" dirty="0" err="1">
                <a:solidFill>
                  <a:schemeClr val="dk1"/>
                </a:solidFill>
              </a:rPr>
              <a:t>Idealerweise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sollte</a:t>
            </a:r>
            <a:r>
              <a:rPr lang="en-US" sz="1200" dirty="0">
                <a:solidFill>
                  <a:schemeClr val="dk1"/>
                </a:solidFill>
              </a:rPr>
              <a:t> die Operation </a:t>
            </a:r>
            <a:r>
              <a:rPr lang="en-US" sz="1200" dirty="0" err="1">
                <a:solidFill>
                  <a:schemeClr val="dk1"/>
                </a:solidFill>
              </a:rPr>
              <a:t>unmittelbar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anschließend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durchgeführt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82"/>
                  </a:ext>
                </a:extLst>
              </a:rPr>
              <a:t>werden</a:t>
            </a:r>
            <a:r>
              <a:rPr lang="en-US" sz="1200" dirty="0">
                <a:solidFill>
                  <a:schemeClr val="dk1"/>
                </a:solidFill>
              </a:rPr>
              <a:t>. </a:t>
            </a:r>
            <a:endParaRPr lang="en-US"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um die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Anzahl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Vollnarkosen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für das Kind so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gering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möglich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halten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 </a:t>
            </a:r>
            <a:r>
              <a:rPr lang="en-US" sz="1200" b="1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operiert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sollte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zeitliche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Abstand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Operationen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aussehen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gilt </a:t>
            </a:r>
            <a:r>
              <a:rPr lang="en-US" sz="1200" dirty="0">
                <a:solidFill>
                  <a:schemeClr val="dk1"/>
                </a:solidFill>
              </a:rPr>
              <a:t>der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3"/>
                  </a:ext>
                </a:extLst>
              </a:rPr>
              <a:t>Standard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derselben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Sitzung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durchzuführen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3235" name="Google Shape;3235;p162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236" name="Google Shape;3236;p162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237" name="Google Shape;3237;p162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3238" name="Google Shape;3238;p162"/>
          <p:cNvSpPr/>
          <p:nvPr/>
        </p:nvSpPr>
        <p:spPr>
          <a:xfrm>
            <a:off x="3058491" y="4028818"/>
            <a:ext cx="2926080" cy="3048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mehrere Wörter</a:t>
            </a:r>
            <a:endParaRPr/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3" name="Google Shape;3243;p163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163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4" name="Google Shape;3244;p163"/>
          <p:cNvSpPr txBox="1"/>
          <p:nvPr/>
        </p:nvSpPr>
        <p:spPr>
          <a:xfrm>
            <a:off x="457200" y="1163638"/>
            <a:ext cx="7086600" cy="3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Peds-Buch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mehrere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allgemeine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chirurgische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dargelegt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Bindehautbeteiligung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bindehautschonende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Implantaten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ohne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Implantate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Sickerkissen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sickerkissenfreie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Inzisionen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Nahtverschluss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nahtfreie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selbstabdichtende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Inzisionen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Resorbierbares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Nahtmaterial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resorbierbares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Nahtmaterial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US" sz="1200" i="1" dirty="0">
                <a:solidFill>
                  <a:schemeClr val="dk1"/>
                </a:solidFill>
              </a:rPr>
              <a:t>Wenn </a:t>
            </a:r>
            <a:r>
              <a:rPr lang="en-US" sz="1200" i="1" dirty="0" err="1">
                <a:solidFill>
                  <a:schemeClr val="dk1"/>
                </a:solidFill>
              </a:rPr>
              <a:t>bei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einem</a:t>
            </a:r>
            <a:r>
              <a:rPr lang="en-US" sz="1200" i="1" dirty="0">
                <a:solidFill>
                  <a:schemeClr val="dk1"/>
                </a:solidFill>
              </a:rPr>
              <a:t> Kind </a:t>
            </a:r>
            <a:r>
              <a:rPr lang="en-US" sz="1200" i="1" dirty="0" err="1">
                <a:solidFill>
                  <a:schemeClr val="dk1"/>
                </a:solidFill>
              </a:rPr>
              <a:t>eine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Narkoseuntersuchung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durchgeführt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81"/>
                  </a:ext>
                </a:extLst>
              </a:rPr>
              <a:t>wird</a:t>
            </a:r>
            <a:r>
              <a:rPr lang="en-US" sz="1200" i="1" dirty="0">
                <a:solidFill>
                  <a:schemeClr val="dk1"/>
                </a:solidFill>
              </a:rPr>
              <a:t>, </a:t>
            </a:r>
            <a:r>
              <a:rPr lang="en-US" sz="1200" i="1" dirty="0" err="1">
                <a:solidFill>
                  <a:schemeClr val="dk1"/>
                </a:solidFill>
              </a:rPr>
              <a:t>wie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sieht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dann</a:t>
            </a:r>
            <a:r>
              <a:rPr lang="en-US" sz="1200" i="1" dirty="0">
                <a:solidFill>
                  <a:schemeClr val="dk1"/>
                </a:solidFill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</a:rPr>
              <a:t>ideale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zeitliche</a:t>
            </a:r>
            <a:r>
              <a:rPr lang="en-US" sz="1200" i="1" dirty="0">
                <a:solidFill>
                  <a:schemeClr val="dk1"/>
                </a:solidFill>
              </a:rPr>
              <a:t> Abstand </a:t>
            </a:r>
            <a:r>
              <a:rPr lang="en-US" sz="1200" i="1" dirty="0" err="1">
                <a:solidFill>
                  <a:schemeClr val="dk1"/>
                </a:solidFill>
              </a:rPr>
              <a:t>zwischen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dieser</a:t>
            </a:r>
            <a:r>
              <a:rPr lang="en-US" sz="1200" i="1" dirty="0">
                <a:solidFill>
                  <a:schemeClr val="dk1"/>
                </a:solidFill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</a:rPr>
              <a:t>einer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nachfolgenden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Glaukomoperation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aus</a:t>
            </a:r>
            <a:r>
              <a:rPr lang="en-US" sz="1200" i="1" dirty="0">
                <a:solidFill>
                  <a:schemeClr val="dk1"/>
                </a:solidFill>
              </a:rPr>
              <a:t>?</a:t>
            </a:r>
            <a:endParaRPr lang="en-US" sz="1800" dirty="0">
              <a:solidFill>
                <a:schemeClr val="dk1"/>
              </a:solidFill>
            </a:endParaRPr>
          </a:p>
          <a:p>
            <a:r>
              <a:rPr lang="en-US" sz="1200" dirty="0" err="1">
                <a:solidFill>
                  <a:schemeClr val="dk1"/>
                </a:solidFill>
              </a:rPr>
              <a:t>Idealerweise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sollte</a:t>
            </a:r>
            <a:r>
              <a:rPr lang="en-US" sz="1200" dirty="0">
                <a:solidFill>
                  <a:schemeClr val="dk1"/>
                </a:solidFill>
              </a:rPr>
              <a:t> die Operation </a:t>
            </a:r>
            <a:r>
              <a:rPr lang="en-US" sz="1200" dirty="0" err="1">
                <a:solidFill>
                  <a:schemeClr val="dk1"/>
                </a:solidFill>
              </a:rPr>
              <a:t>unmittelbar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anschließend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durchgeführt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82"/>
                  </a:ext>
                </a:extLst>
              </a:rPr>
              <a:t>werden</a:t>
            </a:r>
            <a:r>
              <a:rPr lang="en-US" sz="1200" dirty="0">
                <a:solidFill>
                  <a:schemeClr val="dk1"/>
                </a:solidFill>
              </a:rPr>
              <a:t>. </a:t>
            </a:r>
            <a:endParaRPr lang="en-US"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um die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Anzahl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Vollnarkosen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für das Kind so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gering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möglich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halten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 </a:t>
            </a:r>
            <a:r>
              <a:rPr lang="en-US" sz="1200" b="1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operiert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sollte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zeitliche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Abstand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Operationen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aussehen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gilt der Standard,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derselben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Sitzung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durchzuführen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3245" name="Google Shape;3245;p163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246" name="Google Shape;3246;p163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247" name="Google Shape;3247;p163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2" name="Google Shape;3252;p164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164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3" name="Google Shape;3253;p164"/>
          <p:cNvSpPr txBox="1"/>
          <p:nvPr/>
        </p:nvSpPr>
        <p:spPr>
          <a:xfrm>
            <a:off x="457200" y="1163638"/>
            <a:ext cx="7086600" cy="3164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Peds-Buch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mehrere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allgemeine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chirurgische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dargelegt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Präferenzen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Bindehautbeteiligung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bindehautschonende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Implantaten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ohne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Implantate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Sickerkissen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sickerkissenfreie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Inzisionen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Nahtverschluss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nahtfreie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selbstabdichtende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Inzisionen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Resorbierbares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Nahtmaterial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vs. 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resorbierbares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Nahtmaterial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Wenn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Kind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EUA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durchgeführt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wurde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sieht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dann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ideale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zeitliche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Abstand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zwischen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dieser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anschließenden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Glaukomoperation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Idealerweise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sollte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die Operation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unmittelbar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Abschluss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EUA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durchgeführt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um die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Anzahl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Vollnarkosen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für das Kind so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gering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möglich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halten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Wenn </a:t>
            </a:r>
            <a:r>
              <a:rPr lang="en-US" sz="1200" b="1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Augen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operiert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sollte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zeitliche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Abstand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zwischen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Operationen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aussehen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Es gilt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Standard,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derselben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Sitzung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durchzuführen</a:t>
            </a:r>
            <a:endParaRPr dirty="0"/>
          </a:p>
        </p:txBody>
      </p:sp>
      <p:sp>
        <p:nvSpPr>
          <p:cNvPr id="3254" name="Google Shape;3254;p164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255" name="Google Shape;3255;p164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256" name="Google Shape;3256;p164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3257" name="Google Shape;3257;p164"/>
          <p:cNvSpPr txBox="1"/>
          <p:nvPr/>
        </p:nvSpPr>
        <p:spPr>
          <a:xfrm>
            <a:off x="762000" y="2967335"/>
            <a:ext cx="7620000" cy="579646"/>
          </a:xfrm>
          <a:prstGeom prst="rect">
            <a:avLst/>
          </a:prstGeom>
          <a:solidFill>
            <a:srgbClr val="DCE8E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dirty="0">
                <a:solidFill>
                  <a:schemeClr val="dk1"/>
                </a:solidFill>
              </a:rPr>
              <a:t>Da </a:t>
            </a:r>
            <a:r>
              <a:rPr lang="en-US" sz="1200" dirty="0" err="1">
                <a:solidFill>
                  <a:schemeClr val="dk1"/>
                </a:solidFill>
              </a:rPr>
              <a:t>beim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primären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kongenitalen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Glaukom</a:t>
            </a:r>
            <a:r>
              <a:rPr lang="en-US" sz="1200" dirty="0">
                <a:solidFill>
                  <a:schemeClr val="dk1"/>
                </a:solidFill>
              </a:rPr>
              <a:t> immer </a:t>
            </a:r>
            <a:r>
              <a:rPr lang="en-US" sz="1200" dirty="0" err="1">
                <a:solidFill>
                  <a:schemeClr val="dk1"/>
                </a:solidFill>
              </a:rPr>
              <a:t>eine</a:t>
            </a:r>
            <a:r>
              <a:rPr lang="en-US" sz="1200" dirty="0">
                <a:solidFill>
                  <a:schemeClr val="dk1"/>
                </a:solidFill>
              </a:rPr>
              <a:t> Operation </a:t>
            </a:r>
            <a:r>
              <a:rPr lang="en-US" sz="1200" dirty="0" err="1">
                <a:solidFill>
                  <a:schemeClr val="dk1"/>
                </a:solidFill>
              </a:rPr>
              <a:t>erforderlich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ist</a:t>
            </a:r>
            <a:r>
              <a:rPr lang="en-US" sz="1200" dirty="0">
                <a:solidFill>
                  <a:schemeClr val="dk1"/>
                </a:solidFill>
              </a:rPr>
              <a:t>, </a:t>
            </a:r>
            <a:r>
              <a:rPr lang="en-US" sz="1200" dirty="0" err="1">
                <a:solidFill>
                  <a:schemeClr val="dk1"/>
                </a:solidFill>
              </a:rPr>
              <a:t>werden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wir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zunächst</a:t>
            </a:r>
            <a:r>
              <a:rPr lang="en-US" sz="1200" dirty="0">
                <a:solidFill>
                  <a:schemeClr val="dk1"/>
                </a:solidFill>
              </a:rPr>
              <a:t> die </a:t>
            </a:r>
            <a:r>
              <a:rPr lang="en-US" sz="1200" dirty="0" err="1">
                <a:solidFill>
                  <a:schemeClr val="dk1"/>
                </a:solidFill>
              </a:rPr>
              <a:t>chirurgische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Behandlung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dieser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Erkrankung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erläutern</a:t>
            </a:r>
            <a:r>
              <a:rPr lang="en-US" sz="1200" dirty="0">
                <a:solidFill>
                  <a:schemeClr val="dk1"/>
                </a:solidFill>
              </a:rPr>
              <a:t>.(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Erörterung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gekürzt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ausführlichere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Fassung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finden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Sie in der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Folienreihe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G2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.)</a:t>
            </a:r>
            <a:endParaRPr dirty="0"/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2" name="Google Shape;3262;p165"/>
          <p:cNvSpPr txBox="1"/>
          <p:nvPr/>
        </p:nvSpPr>
        <p:spPr>
          <a:xfrm>
            <a:off x="457200" y="1141412"/>
            <a:ext cx="7497763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Wort: Welcher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chirurgische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Eingriff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Glaukomangewendet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endParaRPr dirty="0"/>
          </a:p>
        </p:txBody>
      </p:sp>
      <p:sp>
        <p:nvSpPr>
          <p:cNvPr id="3263" name="Google Shape;3263;p165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165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4" name="Google Shape;3264;p165"/>
          <p:cNvSpPr/>
          <p:nvPr/>
        </p:nvSpPr>
        <p:spPr>
          <a:xfrm>
            <a:off x="457200" y="1568658"/>
            <a:ext cx="2042630" cy="3048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5" name="Google Shape;3265;p165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 im Kindesalter: Behandlung</a:t>
            </a:r>
            <a:endParaRPr/>
          </a:p>
        </p:txBody>
      </p:sp>
      <p:sp>
        <p:nvSpPr>
          <p:cNvPr id="3266" name="Google Shape;3266;p165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267" name="Google Shape;3267;p165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2" name="Google Shape;3272;p166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166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3" name="Google Shape;3273;p166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 im Kindesalter: Behandlung</a:t>
            </a:r>
            <a:endParaRPr/>
          </a:p>
        </p:txBody>
      </p:sp>
      <p:sp>
        <p:nvSpPr>
          <p:cNvPr id="3274" name="Google Shape;3274;p166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275" name="Google Shape;3275;p166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3276" name="Google Shape;3276;p166"/>
          <p:cNvSpPr txBox="1"/>
          <p:nvPr/>
        </p:nvSpPr>
        <p:spPr>
          <a:xfrm>
            <a:off x="457200" y="1141412"/>
            <a:ext cx="7497763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Wort: Welcher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chirurgische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Eingriff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Glaukomangewendet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6"/>
                  </a:ext>
                </a:extLst>
              </a:rPr>
              <a:t>Kammerwinkeloperation</a:t>
            </a:r>
            <a:endParaRPr dirty="0"/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1" name="Google Shape;3281;p167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167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2" name="Google Shape;3282;p167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 im Kindesalter: Behandlung</a:t>
            </a:r>
            <a:endParaRPr/>
          </a:p>
        </p:txBody>
      </p:sp>
      <p:sp>
        <p:nvSpPr>
          <p:cNvPr id="3283" name="Google Shape;3283;p167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284" name="Google Shape;3284;p167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3285" name="Google Shape;3285;p167"/>
          <p:cNvSpPr txBox="1"/>
          <p:nvPr/>
        </p:nvSpPr>
        <p:spPr>
          <a:xfrm>
            <a:off x="457200" y="1141412"/>
            <a:ext cx="7497763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Wort: Welcher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chirurgische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Eingriff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endParaRPr dirty="0"/>
          </a:p>
        </p:txBody>
      </p:sp>
      <p:sp>
        <p:nvSpPr>
          <p:cNvPr id="3286" name="Google Shape;3286;p167"/>
          <p:cNvSpPr txBox="1"/>
          <p:nvPr/>
        </p:nvSpPr>
        <p:spPr>
          <a:xfrm>
            <a:off x="457200" y="1989138"/>
            <a:ext cx="533400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Ganz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allgemein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gesprochen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: Was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 Ziel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7"/>
                  </a:ext>
                </a:extLst>
              </a:rPr>
              <a:t>einer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1" name="Google Shape;3291;p168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168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2" name="Google Shape;3292;p168"/>
          <p:cNvSpPr txBox="1"/>
          <p:nvPr/>
        </p:nvSpPr>
        <p:spPr>
          <a:xfrm>
            <a:off x="457199" y="1989138"/>
            <a:ext cx="8421329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ganz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allgemein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 Ziel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Einen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direkten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Weg von der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Vorderkammer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Kammerwinkelstrukturen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in den Schlemm-Kanal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schaffen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3" name="Google Shape;3293;p168"/>
          <p:cNvSpPr/>
          <p:nvPr/>
        </p:nvSpPr>
        <p:spPr>
          <a:xfrm>
            <a:off x="899630" y="2224780"/>
            <a:ext cx="919338" cy="159338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94" name="Google Shape;3294;p168"/>
          <p:cNvSpPr/>
          <p:nvPr/>
        </p:nvSpPr>
        <p:spPr>
          <a:xfrm>
            <a:off x="6210300" y="2190149"/>
            <a:ext cx="1183558" cy="193969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95" name="Google Shape;3295;p168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296" name="Google Shape;3296;p168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297" name="Google Shape;3297;p168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3298" name="Google Shape;3298;p168"/>
          <p:cNvSpPr txBox="1"/>
          <p:nvPr/>
        </p:nvSpPr>
        <p:spPr>
          <a:xfrm>
            <a:off x="457200" y="1141412"/>
            <a:ext cx="7497763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Wort: Welcher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chirurgische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Eingriff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endParaRPr dirty="0"/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3" name="Google Shape;3303;p169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169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4" name="Google Shape;3304;p169"/>
          <p:cNvSpPr txBox="1"/>
          <p:nvPr/>
        </p:nvSpPr>
        <p:spPr>
          <a:xfrm>
            <a:off x="457200" y="1989138"/>
            <a:ext cx="8303342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ganz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allgemein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 Ziel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Einen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direkten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Weg von der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Vorderkammer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Kammerwinkelstrukturen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in den Schlemm-Kanal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schaffen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5" name="Google Shape;3305;p169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306" name="Google Shape;3306;p169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307" name="Google Shape;3307;p169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3308" name="Google Shape;3308;p169"/>
          <p:cNvSpPr txBox="1"/>
          <p:nvPr/>
        </p:nvSpPr>
        <p:spPr>
          <a:xfrm>
            <a:off x="457200" y="1141412"/>
            <a:ext cx="7497763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Wort: Welcher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chirurgische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Eingriff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17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17"/>
          <p:cNvSpPr txBox="1"/>
          <p:nvPr/>
        </p:nvSpPr>
        <p:spPr>
          <a:xfrm>
            <a:off x="1603375" y="2016125"/>
            <a:ext cx="11572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</a:t>
            </a:r>
            <a:endParaRPr dirty="0"/>
          </a:p>
        </p:txBody>
      </p:sp>
      <p:sp>
        <p:nvSpPr>
          <p:cNvPr id="597" name="Google Shape;597;p17"/>
          <p:cNvSpPr txBox="1"/>
          <p:nvPr/>
        </p:nvSpPr>
        <p:spPr>
          <a:xfrm>
            <a:off x="4875213" y="2755900"/>
            <a:ext cx="153352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Sekundär</a:t>
            </a:r>
            <a:endParaRPr/>
          </a:p>
        </p:txBody>
      </p:sp>
      <p:cxnSp>
        <p:nvCxnSpPr>
          <p:cNvPr id="598" name="Google Shape;598;p17"/>
          <p:cNvCxnSpPr/>
          <p:nvPr/>
        </p:nvCxnSpPr>
        <p:spPr>
          <a:xfrm flipH="1">
            <a:off x="2743200" y="1570038"/>
            <a:ext cx="1822450" cy="48577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99" name="Google Shape;599;p17"/>
          <p:cNvCxnSpPr/>
          <p:nvPr/>
        </p:nvCxnSpPr>
        <p:spPr>
          <a:xfrm>
            <a:off x="4565650" y="1570038"/>
            <a:ext cx="935038" cy="126523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00" name="Google Shape;600;p17"/>
          <p:cNvSpPr txBox="1"/>
          <p:nvPr/>
        </p:nvSpPr>
        <p:spPr>
          <a:xfrm>
            <a:off x="180975" y="2817813"/>
            <a:ext cx="1354138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Angeboren</a:t>
            </a:r>
            <a:endParaRPr/>
          </a:p>
        </p:txBody>
      </p:sp>
      <p:sp>
        <p:nvSpPr>
          <p:cNvPr id="601" name="Google Shape;601;p17"/>
          <p:cNvSpPr txBox="1"/>
          <p:nvPr/>
        </p:nvSpPr>
        <p:spPr>
          <a:xfrm>
            <a:off x="2717800" y="2825750"/>
            <a:ext cx="847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JOWG</a:t>
            </a:r>
            <a:endParaRPr dirty="0"/>
          </a:p>
        </p:txBody>
      </p:sp>
      <p:cxnSp>
        <p:nvCxnSpPr>
          <p:cNvPr id="602" name="Google Shape;602;p17"/>
          <p:cNvCxnSpPr>
            <a:stCxn id="596" idx="2"/>
          </p:cNvCxnSpPr>
          <p:nvPr/>
        </p:nvCxnSpPr>
        <p:spPr>
          <a:xfrm flipH="1">
            <a:off x="1562819" y="2226439"/>
            <a:ext cx="6192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603" name="Google Shape;603;p17"/>
          <p:cNvCxnSpPr>
            <a:stCxn id="596" idx="2"/>
          </p:cNvCxnSpPr>
          <p:nvPr/>
        </p:nvCxnSpPr>
        <p:spPr>
          <a:xfrm>
            <a:off x="2182019" y="2226439"/>
            <a:ext cx="5715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04" name="Google Shape;604;p17"/>
          <p:cNvSpPr txBox="1"/>
          <p:nvPr/>
        </p:nvSpPr>
        <p:spPr>
          <a:xfrm>
            <a:off x="552450" y="3238500"/>
            <a:ext cx="106045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Neugeborene</a:t>
            </a:r>
            <a:endParaRPr dirty="0"/>
          </a:p>
        </p:txBody>
      </p:sp>
      <p:sp>
        <p:nvSpPr>
          <p:cNvPr id="605" name="Google Shape;605;p17"/>
          <p:cNvSpPr txBox="1"/>
          <p:nvPr/>
        </p:nvSpPr>
        <p:spPr>
          <a:xfrm>
            <a:off x="565150" y="3671888"/>
            <a:ext cx="142715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 Säuglingsalter</a:t>
            </a:r>
            <a:endParaRPr/>
          </a:p>
        </p:txBody>
      </p:sp>
      <p:cxnSp>
        <p:nvCxnSpPr>
          <p:cNvPr id="606" name="Google Shape;606;p17"/>
          <p:cNvCxnSpPr/>
          <p:nvPr/>
        </p:nvCxnSpPr>
        <p:spPr>
          <a:xfrm>
            <a:off x="374650" y="3162300"/>
            <a:ext cx="0" cy="113982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07" name="Google Shape;607;p17"/>
          <p:cNvCxnSpPr/>
          <p:nvPr/>
        </p:nvCxnSpPr>
        <p:spPr>
          <a:xfrm>
            <a:off x="374650" y="3417888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08" name="Google Shape;608;p17"/>
          <p:cNvCxnSpPr/>
          <p:nvPr/>
        </p:nvCxnSpPr>
        <p:spPr>
          <a:xfrm>
            <a:off x="363538" y="3854450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09" name="Google Shape;609;p17"/>
          <p:cNvCxnSpPr/>
          <p:nvPr/>
        </p:nvCxnSpPr>
        <p:spPr>
          <a:xfrm>
            <a:off x="363538" y="430212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10" name="Google Shape;610;p17"/>
          <p:cNvSpPr txBox="1"/>
          <p:nvPr/>
        </p:nvSpPr>
        <p:spPr>
          <a:xfrm>
            <a:off x="2133600" y="3756025"/>
            <a:ext cx="1770063" cy="554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Nicht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erworbene Augenerkrankung</a:t>
            </a:r>
            <a:endParaRPr/>
          </a:p>
        </p:txBody>
      </p:sp>
      <p:sp>
        <p:nvSpPr>
          <p:cNvPr id="611" name="Google Shape;611;p17"/>
          <p:cNvSpPr txBox="1"/>
          <p:nvPr/>
        </p:nvSpPr>
        <p:spPr>
          <a:xfrm>
            <a:off x="6364288" y="3703638"/>
            <a:ext cx="1047750" cy="35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Erworben</a:t>
            </a:r>
            <a:endParaRPr/>
          </a:p>
        </p:txBody>
      </p:sp>
      <p:cxnSp>
        <p:nvCxnSpPr>
          <p:cNvPr id="612" name="Google Shape;612;p17"/>
          <p:cNvCxnSpPr/>
          <p:nvPr/>
        </p:nvCxnSpPr>
        <p:spPr>
          <a:xfrm flipH="1">
            <a:off x="3886200" y="3167063"/>
            <a:ext cx="1735138" cy="533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613" name="Google Shape;613;p17"/>
          <p:cNvCxnSpPr/>
          <p:nvPr/>
        </p:nvCxnSpPr>
        <p:spPr>
          <a:xfrm>
            <a:off x="5600700" y="3149600"/>
            <a:ext cx="2305050" cy="550863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14" name="Google Shape;614;p17"/>
          <p:cNvSpPr txBox="1"/>
          <p:nvPr/>
        </p:nvSpPr>
        <p:spPr>
          <a:xfrm>
            <a:off x="4179888" y="3757613"/>
            <a:ext cx="1947862" cy="55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Nicht erworbene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Erkrankung</a:t>
            </a:r>
            <a:endParaRPr/>
          </a:p>
        </p:txBody>
      </p:sp>
      <p:cxnSp>
        <p:nvCxnSpPr>
          <p:cNvPr id="615" name="Google Shape;615;p17"/>
          <p:cNvCxnSpPr/>
          <p:nvPr/>
        </p:nvCxnSpPr>
        <p:spPr>
          <a:xfrm flipH="1">
            <a:off x="5294313" y="3149600"/>
            <a:ext cx="317500" cy="550863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616" name="Google Shape;616;p17"/>
          <p:cNvCxnSpPr/>
          <p:nvPr/>
        </p:nvCxnSpPr>
        <p:spPr>
          <a:xfrm>
            <a:off x="5637213" y="3160713"/>
            <a:ext cx="847725" cy="53975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17" name="Google Shape;617;p17"/>
          <p:cNvSpPr txBox="1"/>
          <p:nvPr/>
        </p:nvSpPr>
        <p:spPr>
          <a:xfrm>
            <a:off x="2608263" y="4694238"/>
            <a:ext cx="1522412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Peters-Anomalie</a:t>
            </a:r>
            <a:endParaRPr/>
          </a:p>
        </p:txBody>
      </p:sp>
      <p:sp>
        <p:nvSpPr>
          <p:cNvPr id="618" name="Google Shape;618;p17"/>
          <p:cNvSpPr txBox="1"/>
          <p:nvPr/>
        </p:nvSpPr>
        <p:spPr>
          <a:xfrm>
            <a:off x="2630488" y="5060950"/>
            <a:ext cx="933450" cy="31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Aniridie</a:t>
            </a:r>
            <a:endParaRPr/>
          </a:p>
        </p:txBody>
      </p:sp>
      <p:cxnSp>
        <p:nvCxnSpPr>
          <p:cNvPr id="619" name="Google Shape;619;p17"/>
          <p:cNvCxnSpPr/>
          <p:nvPr/>
        </p:nvCxnSpPr>
        <p:spPr>
          <a:xfrm flipH="1">
            <a:off x="2416175" y="4284663"/>
            <a:ext cx="14288" cy="9588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20" name="Google Shape;620;p17"/>
          <p:cNvCxnSpPr/>
          <p:nvPr/>
        </p:nvCxnSpPr>
        <p:spPr>
          <a:xfrm>
            <a:off x="2430463" y="4513263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21" name="Google Shape;621;p17"/>
          <p:cNvCxnSpPr/>
          <p:nvPr/>
        </p:nvCxnSpPr>
        <p:spPr>
          <a:xfrm>
            <a:off x="2406650" y="4876800"/>
            <a:ext cx="220663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22" name="Google Shape;622;p17"/>
          <p:cNvCxnSpPr/>
          <p:nvPr/>
        </p:nvCxnSpPr>
        <p:spPr>
          <a:xfrm>
            <a:off x="2432050" y="5240338"/>
            <a:ext cx="220663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23" name="Google Shape;623;p17"/>
          <p:cNvSpPr txBox="1"/>
          <p:nvPr/>
        </p:nvSpPr>
        <p:spPr>
          <a:xfrm>
            <a:off x="4797424" y="4370388"/>
            <a:ext cx="1846263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Sturge-Weber-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Syndrom</a:t>
            </a:r>
            <a:endParaRPr dirty="0"/>
          </a:p>
        </p:txBody>
      </p:sp>
      <p:cxnSp>
        <p:nvCxnSpPr>
          <p:cNvPr id="624" name="Google Shape;624;p17"/>
          <p:cNvCxnSpPr/>
          <p:nvPr/>
        </p:nvCxnSpPr>
        <p:spPr>
          <a:xfrm>
            <a:off x="4602163" y="4281488"/>
            <a:ext cx="7937" cy="6032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25" name="Google Shape;625;p17"/>
          <p:cNvCxnSpPr/>
          <p:nvPr/>
        </p:nvCxnSpPr>
        <p:spPr>
          <a:xfrm>
            <a:off x="4602163" y="4549775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26" name="Google Shape;626;p17"/>
          <p:cNvCxnSpPr/>
          <p:nvPr/>
        </p:nvCxnSpPr>
        <p:spPr>
          <a:xfrm>
            <a:off x="4605338" y="4873625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27" name="Google Shape;627;p17"/>
          <p:cNvSpPr txBox="1"/>
          <p:nvPr/>
        </p:nvSpPr>
        <p:spPr>
          <a:xfrm>
            <a:off x="2500313" y="361950"/>
            <a:ext cx="4143375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628" name="Google Shape;628;p17"/>
          <p:cNvSpPr txBox="1"/>
          <p:nvPr/>
        </p:nvSpPr>
        <p:spPr>
          <a:xfrm>
            <a:off x="3070225" y="1130300"/>
            <a:ext cx="30638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endParaRPr dirty="0"/>
          </a:p>
        </p:txBody>
      </p:sp>
      <p:sp>
        <p:nvSpPr>
          <p:cNvPr id="629" name="Google Shape;629;p17"/>
          <p:cNvSpPr txBox="1"/>
          <p:nvPr/>
        </p:nvSpPr>
        <p:spPr>
          <a:xfrm>
            <a:off x="4806950" y="4718050"/>
            <a:ext cx="44132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NF</a:t>
            </a:r>
            <a:endParaRPr/>
          </a:p>
        </p:txBody>
      </p:sp>
      <p:sp>
        <p:nvSpPr>
          <p:cNvPr id="630" name="Google Shape;630;p17"/>
          <p:cNvSpPr txBox="1"/>
          <p:nvPr/>
        </p:nvSpPr>
        <p:spPr>
          <a:xfrm>
            <a:off x="565150" y="4144963"/>
            <a:ext cx="133985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Spät auftretend</a:t>
            </a:r>
            <a:endParaRPr/>
          </a:p>
        </p:txBody>
      </p:sp>
      <p:sp>
        <p:nvSpPr>
          <p:cNvPr id="631" name="Google Shape;631;p17"/>
          <p:cNvSpPr txBox="1"/>
          <p:nvPr/>
        </p:nvSpPr>
        <p:spPr>
          <a:xfrm>
            <a:off x="7851775" y="3730625"/>
            <a:ext cx="1189038" cy="57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Erworben nach CE</a:t>
            </a:r>
            <a:endParaRPr/>
          </a:p>
        </p:txBody>
      </p:sp>
      <p:sp>
        <p:nvSpPr>
          <p:cNvPr id="632" name="Google Shape;632;p17"/>
          <p:cNvSpPr txBox="1"/>
          <p:nvPr/>
        </p:nvSpPr>
        <p:spPr>
          <a:xfrm>
            <a:off x="4090988" y="5180013"/>
            <a:ext cx="454660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Ebenso gibt es viele </a:t>
            </a:r>
            <a:r>
              <a:rPr lang="en-US" sz="1200" b="1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nicht erworbene </a:t>
            </a: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systemische </a:t>
            </a: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Erkrankungen, die mit dem kindlichen Glaukom assoziiert sind, doch das Glaukom-Buch behandelt nur zwei davon (ohne Berücksichtigung des A-R- und des Peters-[Plus]-Syndroms). Welche sind das?</a:t>
            </a:r>
            <a:endParaRPr/>
          </a:p>
        </p:txBody>
      </p:sp>
      <p:sp>
        <p:nvSpPr>
          <p:cNvPr id="633" name="Google Shape;633;p17"/>
          <p:cNvSpPr txBox="1"/>
          <p:nvPr/>
        </p:nvSpPr>
        <p:spPr>
          <a:xfrm>
            <a:off x="2608263" y="4333875"/>
            <a:ext cx="129857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A-R-Anomalie</a:t>
            </a:r>
            <a:endParaRPr/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3" name="Google Shape;3313;p170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170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4" name="Google Shape;3314;p170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 im Kindesalter: Behandlung</a:t>
            </a:r>
            <a:endParaRPr/>
          </a:p>
        </p:txBody>
      </p:sp>
      <p:sp>
        <p:nvSpPr>
          <p:cNvPr id="3315" name="Google Shape;3315;p170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316" name="Google Shape;3316;p170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3317" name="Google Shape;3317;p170"/>
          <p:cNvSpPr txBox="1"/>
          <p:nvPr/>
        </p:nvSpPr>
        <p:spPr>
          <a:xfrm>
            <a:off x="457200" y="1141412"/>
            <a:ext cx="7497900" cy="12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Wort: Welcher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chirurgische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Eingriff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Glaukomangewendet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Herangehensweise</a:t>
            </a:r>
            <a:r>
              <a:rPr lang="en-US" sz="12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 den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Kammerwinkelwird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Zustand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 Auges in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Bezug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bestimmt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8"/>
                  </a:ext>
                </a:extLst>
              </a:rPr>
              <a:t>das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2" name="Google Shape;3322;p171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171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3" name="Google Shape;3323;p171"/>
          <p:cNvSpPr txBox="1"/>
          <p:nvPr/>
        </p:nvSpPr>
        <p:spPr>
          <a:xfrm>
            <a:off x="457200" y="1141412"/>
            <a:ext cx="7497900" cy="1225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Wort: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Operation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Glaukomangewendet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Wahl des </a:t>
            </a:r>
            <a:r>
              <a:rPr lang="en-US" sz="1200" b="1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Zugangs</a:t>
            </a:r>
            <a:r>
              <a:rPr lang="en-US" sz="12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Kammerwinkelhängt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Zustand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 Auges in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Bezug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ab.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Transparenz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die </a:t>
            </a:r>
            <a:r>
              <a:rPr lang="en-US" sz="1200" dirty="0" err="1">
                <a:solidFill>
                  <a:schemeClr val="dk1"/>
                </a:solidFill>
              </a:rPr>
              <a:t>Tatsache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9"/>
                  </a:ext>
                </a:extLst>
              </a:rPr>
              <a:t>ob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endParaRPr dirty="0"/>
          </a:p>
        </p:txBody>
      </p:sp>
      <p:sp>
        <p:nvSpPr>
          <p:cNvPr id="3324" name="Google Shape;3324;p171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325" name="Google Shape;3325;p171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326" name="Google Shape;3326;p171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1" name="Google Shape;3331;p172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172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32" name="Google Shape;3332;p172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3333" name="Google Shape;3333;p172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334" name="Google Shape;3334;p172"/>
            <p:cNvCxnSpPr>
              <a:stCxn id="3333" idx="0"/>
              <a:endCxn id="3333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335" name="Google Shape;3335;p172"/>
            <p:cNvCxnSpPr>
              <a:stCxn id="3333" idx="1"/>
              <a:endCxn id="3333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336" name="Google Shape;3336;p172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3337" name="Google Shape;3337;p172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3338" name="Google Shape;3338;p172"/>
          <p:cNvSpPr txBox="1"/>
          <p:nvPr/>
        </p:nvSpPr>
        <p:spPr>
          <a:xfrm>
            <a:off x="2376488" y="3338513"/>
            <a:ext cx="7366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3339" name="Google Shape;3339;p172"/>
          <p:cNvSpPr txBox="1"/>
          <p:nvPr/>
        </p:nvSpPr>
        <p:spPr>
          <a:xfrm>
            <a:off x="173038" y="4937125"/>
            <a:ext cx="113465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90"/>
                  </a:ext>
                </a:extLst>
              </a:rPr>
              <a:t>Kammerwinkel</a:t>
            </a:r>
            <a:endParaRPr dirty="0"/>
          </a:p>
        </p:txBody>
      </p:sp>
      <p:sp>
        <p:nvSpPr>
          <p:cNvPr id="3340" name="Google Shape;3340;p172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3341" name="Google Shape;3341;p172"/>
          <p:cNvSpPr txBox="1"/>
          <p:nvPr/>
        </p:nvSpPr>
        <p:spPr>
          <a:xfrm>
            <a:off x="757084" y="5672138"/>
            <a:ext cx="984404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sp>
        <p:nvSpPr>
          <p:cNvPr id="3342" name="Google Shape;3342;p172"/>
          <p:cNvSpPr txBox="1"/>
          <p:nvPr/>
        </p:nvSpPr>
        <p:spPr>
          <a:xfrm>
            <a:off x="457200" y="1143023"/>
            <a:ext cx="7497763" cy="1225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Wort: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Wahl des </a:t>
            </a:r>
            <a:r>
              <a:rPr lang="en-US" sz="1200" b="1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Zugangs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Kammerwinkelhängt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Zustand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Auges in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Bezug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ab.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Transparenz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 die Frage,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endParaRPr dirty="0"/>
          </a:p>
        </p:txBody>
      </p:sp>
      <p:sp>
        <p:nvSpPr>
          <p:cNvPr id="3343" name="Google Shape;3343;p172"/>
          <p:cNvSpPr/>
          <p:nvPr/>
        </p:nvSpPr>
        <p:spPr>
          <a:xfrm rot="1140098">
            <a:off x="6103938" y="2714648"/>
            <a:ext cx="609600" cy="3060700"/>
          </a:xfrm>
          <a:prstGeom prst="curvedLeftArrow">
            <a:avLst>
              <a:gd name="adj1" fmla="val 25000"/>
              <a:gd name="adj2" fmla="val 69363"/>
              <a:gd name="adj3" fmla="val 25000"/>
            </a:avLst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4" name="Google Shape;3344;p172"/>
          <p:cNvSpPr txBox="1"/>
          <p:nvPr/>
        </p:nvSpPr>
        <p:spPr>
          <a:xfrm>
            <a:off x="5681663" y="3789363"/>
            <a:ext cx="2657475" cy="647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Stellen Sie sich diese Merkmale in Form eines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2x2-Rasters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</a:t>
            </a:r>
            <a:endParaRPr/>
          </a:p>
        </p:txBody>
      </p:sp>
      <p:sp>
        <p:nvSpPr>
          <p:cNvPr id="3345" name="Google Shape;3345;p172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346" name="Google Shape;3346;p172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347" name="Google Shape;3347;p172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2" name="Google Shape;3352;p173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173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53" name="Google Shape;3353;p173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3354" name="Google Shape;3354;p173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355" name="Google Shape;3355;p173"/>
            <p:cNvCxnSpPr>
              <a:stCxn id="3354" idx="0"/>
              <a:endCxn id="3354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356" name="Google Shape;3356;p173"/>
            <p:cNvCxnSpPr>
              <a:stCxn id="3354" idx="1"/>
              <a:endCxn id="3354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357" name="Google Shape;3357;p173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3358" name="Google Shape;3358;p173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3359" name="Google Shape;3359;p173"/>
          <p:cNvSpPr txBox="1"/>
          <p:nvPr/>
        </p:nvSpPr>
        <p:spPr>
          <a:xfrm>
            <a:off x="2376488" y="3338513"/>
            <a:ext cx="7366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3360" name="Google Shape;3360;p173"/>
          <p:cNvSpPr txBox="1"/>
          <p:nvPr/>
        </p:nvSpPr>
        <p:spPr>
          <a:xfrm>
            <a:off x="173037" y="4937125"/>
            <a:ext cx="127075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3361" name="Google Shape;3361;p173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3362" name="Google Shape;3362;p173"/>
          <p:cNvSpPr txBox="1"/>
          <p:nvPr/>
        </p:nvSpPr>
        <p:spPr>
          <a:xfrm>
            <a:off x="739776" y="5672138"/>
            <a:ext cx="100171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sp>
        <p:nvSpPr>
          <p:cNvPr id="3363" name="Google Shape;3363;p173"/>
          <p:cNvSpPr txBox="1"/>
          <p:nvPr/>
        </p:nvSpPr>
        <p:spPr>
          <a:xfrm>
            <a:off x="5541963" y="3849688"/>
            <a:ext cx="3395662" cy="738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das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primäre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kongenitale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betrifft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Quadrate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sofort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ausschließen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4" name="Google Shape;3364;p173"/>
          <p:cNvSpPr txBox="1"/>
          <p:nvPr/>
        </p:nvSpPr>
        <p:spPr>
          <a:xfrm>
            <a:off x="2498725" y="4202113"/>
            <a:ext cx="373063" cy="46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3365" name="Google Shape;3365;p173"/>
          <p:cNvSpPr txBox="1"/>
          <p:nvPr/>
        </p:nvSpPr>
        <p:spPr>
          <a:xfrm>
            <a:off x="4233863" y="4203700"/>
            <a:ext cx="373062" cy="4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3366" name="Google Shape;3366;p173"/>
          <p:cNvSpPr txBox="1"/>
          <p:nvPr/>
        </p:nvSpPr>
        <p:spPr>
          <a:xfrm>
            <a:off x="2492375" y="5578475"/>
            <a:ext cx="373063" cy="4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3367" name="Google Shape;3367;p173"/>
          <p:cNvSpPr txBox="1"/>
          <p:nvPr/>
        </p:nvSpPr>
        <p:spPr>
          <a:xfrm>
            <a:off x="4229100" y="5580063"/>
            <a:ext cx="371475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3368" name="Google Shape;3368;p173"/>
          <p:cNvSpPr txBox="1"/>
          <p:nvPr/>
        </p:nvSpPr>
        <p:spPr>
          <a:xfrm>
            <a:off x="457200" y="1141412"/>
            <a:ext cx="7497763" cy="1256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Wort: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Wahl des </a:t>
            </a:r>
            <a:r>
              <a:rPr lang="en-US" sz="1200" b="1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Zugangs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Kammerwinkelhängt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Zustand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Auges in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Bezug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ab.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lvl="0"/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Transparenz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die Frage,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>
                <a:solidFill>
                  <a:srgbClr val="BFBFBF"/>
                </a:solidFill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dirty="0" err="1">
                <a:solidFill>
                  <a:srgbClr val="BFBFBF"/>
                </a:solidFill>
              </a:rPr>
              <a:t>amme</a:t>
            </a:r>
            <a:endParaRPr dirty="0"/>
          </a:p>
        </p:txBody>
      </p:sp>
      <p:sp>
        <p:nvSpPr>
          <p:cNvPr id="3369" name="Google Shape;3369;p173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370" name="Google Shape;3370;p173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371" name="Google Shape;3371;p173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174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174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77" name="Google Shape;3377;p174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3378" name="Google Shape;3378;p174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379" name="Google Shape;3379;p174"/>
            <p:cNvCxnSpPr>
              <a:stCxn id="3378" idx="0"/>
              <a:endCxn id="3378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380" name="Google Shape;3380;p174"/>
            <p:cNvCxnSpPr>
              <a:stCxn id="3378" idx="1"/>
              <a:endCxn id="3378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381" name="Google Shape;3381;p174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3382" name="Google Shape;3382;p174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3383" name="Google Shape;3383;p174"/>
          <p:cNvSpPr txBox="1"/>
          <p:nvPr/>
        </p:nvSpPr>
        <p:spPr>
          <a:xfrm>
            <a:off x="2376488" y="3338513"/>
            <a:ext cx="7366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3384" name="Google Shape;3384;p174"/>
          <p:cNvSpPr txBox="1"/>
          <p:nvPr/>
        </p:nvSpPr>
        <p:spPr>
          <a:xfrm>
            <a:off x="173038" y="4937125"/>
            <a:ext cx="1150436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3385" name="Google Shape;3385;p174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3386" name="Google Shape;3386;p174"/>
          <p:cNvSpPr txBox="1"/>
          <p:nvPr/>
        </p:nvSpPr>
        <p:spPr>
          <a:xfrm>
            <a:off x="591052" y="5672138"/>
            <a:ext cx="1150436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sp>
        <p:nvSpPr>
          <p:cNvPr id="3387" name="Google Shape;3387;p174"/>
          <p:cNvSpPr txBox="1"/>
          <p:nvPr/>
        </p:nvSpPr>
        <p:spPr>
          <a:xfrm>
            <a:off x="5541963" y="3849688"/>
            <a:ext cx="3395662" cy="95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das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primäre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kongenitale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betrifft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Quadrate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sofort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ausschließen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Quadrate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geschlossenem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sz="1400" u="sng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388" name="Google Shape;3388;p174"/>
          <p:cNvCxnSpPr>
            <a:stCxn id="3378" idx="1"/>
            <a:endCxn id="3378" idx="2"/>
          </p:cNvCxnSpPr>
          <p:nvPr/>
        </p:nvCxnSpPr>
        <p:spPr>
          <a:xfrm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389" name="Google Shape;3389;p174"/>
          <p:cNvCxnSpPr/>
          <p:nvPr/>
        </p:nvCxnSpPr>
        <p:spPr>
          <a:xfrm flipH="1"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390" name="Google Shape;3390;p174"/>
          <p:cNvCxnSpPr/>
          <p:nvPr/>
        </p:nvCxnSpPr>
        <p:spPr>
          <a:xfrm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391" name="Google Shape;3391;p174"/>
          <p:cNvCxnSpPr/>
          <p:nvPr/>
        </p:nvCxnSpPr>
        <p:spPr>
          <a:xfrm flipH="1"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392" name="Google Shape;3392;p174"/>
          <p:cNvSpPr txBox="1"/>
          <p:nvPr/>
        </p:nvSpPr>
        <p:spPr>
          <a:xfrm>
            <a:off x="457200" y="1141412"/>
            <a:ext cx="7497763" cy="1225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Wort: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Vorgehensweise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am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nach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Zustand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Auges in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Bezug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Transparenz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die Frage,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endParaRPr dirty="0"/>
          </a:p>
        </p:txBody>
      </p:sp>
      <p:sp>
        <p:nvSpPr>
          <p:cNvPr id="3393" name="Google Shape;3393;p174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394" name="Google Shape;3394;p174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395" name="Google Shape;3395;p174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0" name="Google Shape;3400;p175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175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01" name="Google Shape;3401;p175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3402" name="Google Shape;3402;p175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403" name="Google Shape;3403;p175"/>
            <p:cNvCxnSpPr>
              <a:stCxn id="3402" idx="0"/>
              <a:endCxn id="3402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04" name="Google Shape;3404;p175"/>
            <p:cNvCxnSpPr>
              <a:stCxn id="3402" idx="1"/>
              <a:endCxn id="3402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405" name="Google Shape;3405;p175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3406" name="Google Shape;3406;p175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3407" name="Google Shape;3407;p175"/>
          <p:cNvSpPr txBox="1"/>
          <p:nvPr/>
        </p:nvSpPr>
        <p:spPr>
          <a:xfrm>
            <a:off x="2376488" y="3338513"/>
            <a:ext cx="7366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3408" name="Google Shape;3408;p175"/>
          <p:cNvSpPr txBox="1"/>
          <p:nvPr/>
        </p:nvSpPr>
        <p:spPr>
          <a:xfrm>
            <a:off x="76201" y="4937125"/>
            <a:ext cx="119216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3409" name="Google Shape;3409;p175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3410" name="Google Shape;3410;p175"/>
          <p:cNvSpPr txBox="1"/>
          <p:nvPr/>
        </p:nvSpPr>
        <p:spPr>
          <a:xfrm>
            <a:off x="549328" y="5672138"/>
            <a:ext cx="119216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/>
          </a:p>
        </p:txBody>
      </p:sp>
      <p:sp>
        <p:nvSpPr>
          <p:cNvPr id="3411" name="Google Shape;3411;p175"/>
          <p:cNvSpPr txBox="1"/>
          <p:nvPr/>
        </p:nvSpPr>
        <p:spPr>
          <a:xfrm>
            <a:off x="5541963" y="3849688"/>
            <a:ext cx="3395700" cy="13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das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primäre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kongenitale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betrifft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Quadrate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sofort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ausschließen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Quadrate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geschlossenem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ausgeschlossen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12" name="Google Shape;3412;p175"/>
          <p:cNvCxnSpPr>
            <a:stCxn id="3402" idx="1"/>
            <a:endCxn id="3402" idx="2"/>
          </p:cNvCxnSpPr>
          <p:nvPr/>
        </p:nvCxnSpPr>
        <p:spPr>
          <a:xfrm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413" name="Google Shape;3413;p175"/>
          <p:cNvCxnSpPr/>
          <p:nvPr/>
        </p:nvCxnSpPr>
        <p:spPr>
          <a:xfrm flipH="1"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414" name="Google Shape;3414;p175"/>
          <p:cNvCxnSpPr/>
          <p:nvPr/>
        </p:nvCxnSpPr>
        <p:spPr>
          <a:xfrm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415" name="Google Shape;3415;p175"/>
          <p:cNvCxnSpPr/>
          <p:nvPr/>
        </p:nvCxnSpPr>
        <p:spPr>
          <a:xfrm flipH="1"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416" name="Google Shape;3416;p175"/>
          <p:cNvSpPr txBox="1"/>
          <p:nvPr/>
        </p:nvSpPr>
        <p:spPr>
          <a:xfrm>
            <a:off x="457200" y="1141412"/>
            <a:ext cx="7497763" cy="1225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Wort: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Vorgehensweise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am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nach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Zustand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Auges in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Bezug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Transparenz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die Frage,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endParaRPr dirty="0"/>
          </a:p>
        </p:txBody>
      </p:sp>
      <p:sp>
        <p:nvSpPr>
          <p:cNvPr id="3417" name="Google Shape;3417;p175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418" name="Google Shape;3418;p175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419" name="Google Shape;3419;p175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4" name="Google Shape;3424;p176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176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25" name="Google Shape;3425;p176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3426" name="Google Shape;3426;p176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427" name="Google Shape;3427;p176"/>
            <p:cNvCxnSpPr>
              <a:stCxn id="3426" idx="0"/>
              <a:endCxn id="3426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28" name="Google Shape;3428;p176"/>
            <p:cNvCxnSpPr>
              <a:stCxn id="3426" idx="1"/>
              <a:endCxn id="3426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429" name="Google Shape;3429;p176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3430" name="Google Shape;3430;p176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3431" name="Google Shape;3431;p176"/>
          <p:cNvSpPr txBox="1"/>
          <p:nvPr/>
        </p:nvSpPr>
        <p:spPr>
          <a:xfrm>
            <a:off x="2376488" y="3338513"/>
            <a:ext cx="7366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3432" name="Google Shape;3432;p176"/>
          <p:cNvSpPr txBox="1"/>
          <p:nvPr/>
        </p:nvSpPr>
        <p:spPr>
          <a:xfrm>
            <a:off x="173038" y="4937125"/>
            <a:ext cx="1150436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3433" name="Google Shape;3433;p176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3434" name="Google Shape;3434;p176"/>
          <p:cNvSpPr txBox="1"/>
          <p:nvPr/>
        </p:nvSpPr>
        <p:spPr>
          <a:xfrm>
            <a:off x="591052" y="5672138"/>
            <a:ext cx="1150436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sp>
        <p:nvSpPr>
          <p:cNvPr id="3435" name="Google Shape;3435;p176"/>
          <p:cNvSpPr txBox="1"/>
          <p:nvPr/>
        </p:nvSpPr>
        <p:spPr>
          <a:xfrm>
            <a:off x="5541963" y="3849688"/>
            <a:ext cx="3395700" cy="19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das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primäre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kongenitale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betrifft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Quadrate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sofort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ausschließen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Quadrate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geschlossenem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ausgeschlossen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 das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primäre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kongenitale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Wesentlichen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immer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OffenKammerwinkel-Erkrankung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cxnSp>
        <p:nvCxnSpPr>
          <p:cNvPr id="3436" name="Google Shape;3436;p176"/>
          <p:cNvCxnSpPr>
            <a:stCxn id="3426" idx="1"/>
            <a:endCxn id="3426" idx="2"/>
          </p:cNvCxnSpPr>
          <p:nvPr/>
        </p:nvCxnSpPr>
        <p:spPr>
          <a:xfrm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437" name="Google Shape;3437;p176"/>
          <p:cNvCxnSpPr/>
          <p:nvPr/>
        </p:nvCxnSpPr>
        <p:spPr>
          <a:xfrm flipH="1"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438" name="Google Shape;3438;p176"/>
          <p:cNvCxnSpPr/>
          <p:nvPr/>
        </p:nvCxnSpPr>
        <p:spPr>
          <a:xfrm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439" name="Google Shape;3439;p176"/>
          <p:cNvCxnSpPr/>
          <p:nvPr/>
        </p:nvCxnSpPr>
        <p:spPr>
          <a:xfrm flipH="1"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440" name="Google Shape;3440;p176"/>
          <p:cNvSpPr txBox="1"/>
          <p:nvPr/>
        </p:nvSpPr>
        <p:spPr>
          <a:xfrm>
            <a:off x="457200" y="1141412"/>
            <a:ext cx="7497763" cy="1225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Wort: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Vorgehensweise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am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nach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Zustand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Auges in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Bezug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Transparenz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die Frage,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endParaRPr dirty="0"/>
          </a:p>
        </p:txBody>
      </p:sp>
      <p:sp>
        <p:nvSpPr>
          <p:cNvPr id="3441" name="Google Shape;3441;p176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442" name="Google Shape;3442;p176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443" name="Google Shape;3443;p176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8" name="Google Shape;3448;p177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177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49" name="Google Shape;3449;p177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3450" name="Google Shape;3450;p177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451" name="Google Shape;3451;p177"/>
            <p:cNvCxnSpPr>
              <a:stCxn id="3450" idx="0"/>
              <a:endCxn id="3450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52" name="Google Shape;3452;p177"/>
            <p:cNvCxnSpPr>
              <a:stCxn id="3450" idx="1"/>
              <a:endCxn id="3450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453" name="Google Shape;3453;p177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3454" name="Google Shape;3454;p177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3455" name="Google Shape;3455;p177"/>
          <p:cNvSpPr txBox="1"/>
          <p:nvPr/>
        </p:nvSpPr>
        <p:spPr>
          <a:xfrm>
            <a:off x="2376488" y="3338513"/>
            <a:ext cx="7366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3456" name="Google Shape;3456;p177"/>
          <p:cNvSpPr txBox="1"/>
          <p:nvPr/>
        </p:nvSpPr>
        <p:spPr>
          <a:xfrm>
            <a:off x="173037" y="4937125"/>
            <a:ext cx="12226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3457" name="Google Shape;3457;p177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3458" name="Google Shape;3458;p177"/>
          <p:cNvSpPr txBox="1"/>
          <p:nvPr/>
        </p:nvSpPr>
        <p:spPr>
          <a:xfrm>
            <a:off x="457200" y="5672138"/>
            <a:ext cx="12842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cxnSp>
        <p:nvCxnSpPr>
          <p:cNvPr id="3459" name="Google Shape;3459;p177"/>
          <p:cNvCxnSpPr>
            <a:stCxn id="3450" idx="1"/>
            <a:endCxn id="3450" idx="2"/>
          </p:cNvCxnSpPr>
          <p:nvPr/>
        </p:nvCxnSpPr>
        <p:spPr>
          <a:xfrm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460" name="Google Shape;3460;p177"/>
          <p:cNvCxnSpPr/>
          <p:nvPr/>
        </p:nvCxnSpPr>
        <p:spPr>
          <a:xfrm flipH="1"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461" name="Google Shape;3461;p177"/>
          <p:cNvCxnSpPr/>
          <p:nvPr/>
        </p:nvCxnSpPr>
        <p:spPr>
          <a:xfrm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462" name="Google Shape;3462;p177"/>
          <p:cNvCxnSpPr/>
          <p:nvPr/>
        </p:nvCxnSpPr>
        <p:spPr>
          <a:xfrm flipH="1"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463" name="Google Shape;3463;p177"/>
          <p:cNvSpPr txBox="1"/>
          <p:nvPr/>
        </p:nvSpPr>
        <p:spPr>
          <a:xfrm>
            <a:off x="2554288" y="3756025"/>
            <a:ext cx="311150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3464" name="Google Shape;3464;p177"/>
          <p:cNvSpPr txBox="1"/>
          <p:nvPr/>
        </p:nvSpPr>
        <p:spPr>
          <a:xfrm>
            <a:off x="4283075" y="3760788"/>
            <a:ext cx="311150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3465" name="Google Shape;3465;p177"/>
          <p:cNvSpPr txBox="1"/>
          <p:nvPr/>
        </p:nvSpPr>
        <p:spPr>
          <a:xfrm>
            <a:off x="1828800" y="4343400"/>
            <a:ext cx="7040563" cy="1903085"/>
          </a:xfrm>
          <a:prstGeom prst="rect">
            <a:avLst/>
          </a:prstGeom>
          <a:solidFill>
            <a:srgbClr val="FFFF84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Begriffe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lateinisch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einander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sehr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ähnlich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 Wesen des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chirurgischen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Ansatzes in den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Szenarien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offener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klare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und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offener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trübe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zusammen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Wie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Begriffe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400" i="1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Ab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interno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und ab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externo</a:t>
            </a:r>
            <a:endParaRPr sz="1400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bedeuten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Begriffe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Zusammenhang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der Operation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primärem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angeborenem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beziehen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darauf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man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nähert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Bei 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Ab-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interno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Operationen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nähert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man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Kammerwinkelvon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Innenseite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des Auges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aus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während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man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Ab-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ex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terno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Operationen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Kammerwinkelvon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Außenseite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des Auges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aus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nähert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3466" name="Google Shape;3466;p177"/>
          <p:cNvSpPr txBox="1"/>
          <p:nvPr/>
        </p:nvSpPr>
        <p:spPr>
          <a:xfrm>
            <a:off x="457200" y="1141412"/>
            <a:ext cx="7497763" cy="1225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Wort: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Art 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der </a:t>
            </a:r>
            <a:r>
              <a:rPr lang="en-US" sz="1200" b="1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Zugangsweise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Zustand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Auges in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Bezug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bestimmt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Transparenz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die Frage,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endParaRPr dirty="0"/>
          </a:p>
        </p:txBody>
      </p:sp>
      <p:sp>
        <p:nvSpPr>
          <p:cNvPr id="3467" name="Google Shape;3467;p177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468" name="Google Shape;3468;p177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469" name="Google Shape;3469;p177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4" name="Google Shape;3474;p178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178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75" name="Google Shape;3475;p178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3476" name="Google Shape;3476;p178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477" name="Google Shape;3477;p178"/>
            <p:cNvCxnSpPr>
              <a:stCxn id="3476" idx="0"/>
              <a:endCxn id="3476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78" name="Google Shape;3478;p178"/>
            <p:cNvCxnSpPr>
              <a:stCxn id="3476" idx="1"/>
              <a:endCxn id="3476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479" name="Google Shape;3479;p178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3480" name="Google Shape;3480;p178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3481" name="Google Shape;3481;p178"/>
          <p:cNvSpPr txBox="1"/>
          <p:nvPr/>
        </p:nvSpPr>
        <p:spPr>
          <a:xfrm>
            <a:off x="2376488" y="3338513"/>
            <a:ext cx="7366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3482" name="Google Shape;3482;p178"/>
          <p:cNvSpPr txBox="1"/>
          <p:nvPr/>
        </p:nvSpPr>
        <p:spPr>
          <a:xfrm>
            <a:off x="173038" y="4937125"/>
            <a:ext cx="12466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3483" name="Google Shape;3483;p178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3484" name="Google Shape;3484;p178"/>
          <p:cNvSpPr txBox="1"/>
          <p:nvPr/>
        </p:nvSpPr>
        <p:spPr>
          <a:xfrm>
            <a:off x="494800" y="5672138"/>
            <a:ext cx="12466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/>
          </a:p>
        </p:txBody>
      </p:sp>
      <p:cxnSp>
        <p:nvCxnSpPr>
          <p:cNvPr id="3485" name="Google Shape;3485;p178"/>
          <p:cNvCxnSpPr>
            <a:stCxn id="3476" idx="1"/>
            <a:endCxn id="3476" idx="2"/>
          </p:cNvCxnSpPr>
          <p:nvPr/>
        </p:nvCxnSpPr>
        <p:spPr>
          <a:xfrm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486" name="Google Shape;3486;p178"/>
          <p:cNvCxnSpPr/>
          <p:nvPr/>
        </p:nvCxnSpPr>
        <p:spPr>
          <a:xfrm flipH="1"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487" name="Google Shape;3487;p178"/>
          <p:cNvCxnSpPr/>
          <p:nvPr/>
        </p:nvCxnSpPr>
        <p:spPr>
          <a:xfrm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488" name="Google Shape;3488;p178"/>
          <p:cNvCxnSpPr/>
          <p:nvPr/>
        </p:nvCxnSpPr>
        <p:spPr>
          <a:xfrm flipH="1"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489" name="Google Shape;3489;p178"/>
          <p:cNvSpPr txBox="1"/>
          <p:nvPr/>
        </p:nvSpPr>
        <p:spPr>
          <a:xfrm>
            <a:off x="2105025" y="3756025"/>
            <a:ext cx="1209675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Von innen</a:t>
            </a:r>
            <a:endParaRPr/>
          </a:p>
        </p:txBody>
      </p:sp>
      <p:sp>
        <p:nvSpPr>
          <p:cNvPr id="3490" name="Google Shape;3490;p178"/>
          <p:cNvSpPr txBox="1"/>
          <p:nvPr/>
        </p:nvSpPr>
        <p:spPr>
          <a:xfrm>
            <a:off x="3811588" y="3760788"/>
            <a:ext cx="125412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 externo</a:t>
            </a:r>
            <a:endParaRPr/>
          </a:p>
        </p:txBody>
      </p:sp>
      <p:sp>
        <p:nvSpPr>
          <p:cNvPr id="3491" name="Google Shape;3491;p178"/>
          <p:cNvSpPr txBox="1"/>
          <p:nvPr/>
        </p:nvSpPr>
        <p:spPr>
          <a:xfrm>
            <a:off x="1828800" y="4343400"/>
            <a:ext cx="7040563" cy="1903085"/>
          </a:xfrm>
          <a:prstGeom prst="rect">
            <a:avLst/>
          </a:prstGeom>
          <a:solidFill>
            <a:srgbClr val="FFFF84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Begriffe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lateinisch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einander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sehr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ähnlich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 Wesen des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chirurgischen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Ansatzes in den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Szenarien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offener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klare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und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offener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trübe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zusammen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Wie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Begriffe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interno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ab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externo</a:t>
            </a:r>
            <a:endParaRPr sz="1400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bedeuten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Begriffe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Zusammenhang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der Operation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primärem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kongenitalem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beziehen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darauf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man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nähert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Bei 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Ab-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interno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Operationen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nähert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man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Kammerwinkelvon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Innenseite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des Auges,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während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man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Ab-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externo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Operationen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Kammerwinkelvon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Außenseite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des Auges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nähert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3492" name="Google Shape;3492;p178"/>
          <p:cNvSpPr txBox="1"/>
          <p:nvPr/>
        </p:nvSpPr>
        <p:spPr>
          <a:xfrm>
            <a:off x="457200" y="1141412"/>
            <a:ext cx="7497763" cy="1225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Wort: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Art 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der </a:t>
            </a:r>
            <a:r>
              <a:rPr lang="en-US" sz="1200" b="1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Zugangsweise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Zustand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Auges in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Bezug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bestimmt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Transparenz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die Frage,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endParaRPr dirty="0"/>
          </a:p>
        </p:txBody>
      </p:sp>
      <p:sp>
        <p:nvSpPr>
          <p:cNvPr id="3493" name="Google Shape;3493;p178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494" name="Google Shape;3494;p178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495" name="Google Shape;3495;p178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0" name="Google Shape;3500;p179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179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01" name="Google Shape;3501;p179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3502" name="Google Shape;3502;p179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503" name="Google Shape;3503;p179"/>
            <p:cNvCxnSpPr>
              <a:stCxn id="3502" idx="0"/>
              <a:endCxn id="3502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04" name="Google Shape;3504;p179"/>
            <p:cNvCxnSpPr>
              <a:stCxn id="3502" idx="1"/>
              <a:endCxn id="3502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505" name="Google Shape;3505;p179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3506" name="Google Shape;3506;p179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3507" name="Google Shape;3507;p179"/>
          <p:cNvSpPr txBox="1"/>
          <p:nvPr/>
        </p:nvSpPr>
        <p:spPr>
          <a:xfrm>
            <a:off x="2376488" y="3338513"/>
            <a:ext cx="7366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3508" name="Google Shape;3508;p179"/>
          <p:cNvSpPr txBox="1"/>
          <p:nvPr/>
        </p:nvSpPr>
        <p:spPr>
          <a:xfrm>
            <a:off x="173037" y="4937125"/>
            <a:ext cx="123465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3509" name="Google Shape;3509;p179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3510" name="Google Shape;3510;p179"/>
          <p:cNvSpPr txBox="1"/>
          <p:nvPr/>
        </p:nvSpPr>
        <p:spPr>
          <a:xfrm>
            <a:off x="601579" y="5672138"/>
            <a:ext cx="113990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cxnSp>
        <p:nvCxnSpPr>
          <p:cNvPr id="3511" name="Google Shape;3511;p179"/>
          <p:cNvCxnSpPr>
            <a:stCxn id="3502" idx="1"/>
            <a:endCxn id="3502" idx="2"/>
          </p:cNvCxnSpPr>
          <p:nvPr/>
        </p:nvCxnSpPr>
        <p:spPr>
          <a:xfrm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12" name="Google Shape;3512;p179"/>
          <p:cNvCxnSpPr/>
          <p:nvPr/>
        </p:nvCxnSpPr>
        <p:spPr>
          <a:xfrm flipH="1"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13" name="Google Shape;3513;p179"/>
          <p:cNvCxnSpPr/>
          <p:nvPr/>
        </p:nvCxnSpPr>
        <p:spPr>
          <a:xfrm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14" name="Google Shape;3514;p179"/>
          <p:cNvCxnSpPr/>
          <p:nvPr/>
        </p:nvCxnSpPr>
        <p:spPr>
          <a:xfrm flipH="1"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515" name="Google Shape;3515;p179"/>
          <p:cNvSpPr txBox="1"/>
          <p:nvPr/>
        </p:nvSpPr>
        <p:spPr>
          <a:xfrm>
            <a:off x="1828800" y="4343400"/>
            <a:ext cx="7040700" cy="1903085"/>
          </a:xfrm>
          <a:prstGeom prst="rect">
            <a:avLst/>
          </a:prstGeom>
          <a:solidFill>
            <a:srgbClr val="FFFF84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Begriffe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lateinisch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einander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sehr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ähnlich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 Wesen des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chirurgischen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Ansatzes in den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Szenarien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offener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klare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und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offener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trübe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zusammen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Wie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Begriffe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interno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ab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externo</a:t>
            </a: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bedeuten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Begriffe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Zusammenhang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Operation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92"/>
                  </a:ext>
                </a:extLst>
              </a:rPr>
              <a:t>primäre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93"/>
                  </a:ext>
                </a:extLst>
              </a:rPr>
              <a:t>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kongenitale</a:t>
            </a:r>
            <a:r>
              <a:rPr lang="en-US" sz="1200" i="1" dirty="0" err="1">
                <a:solidFill>
                  <a:schemeClr val="dk1"/>
                </a:solidFill>
              </a:rPr>
              <a:t>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beziehen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darauf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man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nähert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Bei 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Ab-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interno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Operationen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nähert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man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Kammerwinkelvon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Innenseite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des Auges,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während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man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Ab-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externo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Operationen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Kammerwinkelvon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Außenseite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des Auges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nähert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3516" name="Google Shape;3516;p179"/>
          <p:cNvSpPr txBox="1"/>
          <p:nvPr/>
        </p:nvSpPr>
        <p:spPr>
          <a:xfrm>
            <a:off x="457200" y="1141412"/>
            <a:ext cx="7497763" cy="1225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Wort: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Art des </a:t>
            </a:r>
            <a:r>
              <a:rPr lang="en-US" sz="1200" b="1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Zugangs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Zustand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Auges in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Bezug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bestimmt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Transparenz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die Frage,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endParaRPr dirty="0"/>
          </a:p>
        </p:txBody>
      </p:sp>
      <p:sp>
        <p:nvSpPr>
          <p:cNvPr id="3517" name="Google Shape;3517;p179"/>
          <p:cNvSpPr txBox="1"/>
          <p:nvPr/>
        </p:nvSpPr>
        <p:spPr>
          <a:xfrm>
            <a:off x="2105025" y="3756025"/>
            <a:ext cx="1209675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 interno</a:t>
            </a:r>
            <a:endParaRPr/>
          </a:p>
        </p:txBody>
      </p:sp>
      <p:sp>
        <p:nvSpPr>
          <p:cNvPr id="3518" name="Google Shape;3518;p179"/>
          <p:cNvSpPr txBox="1"/>
          <p:nvPr/>
        </p:nvSpPr>
        <p:spPr>
          <a:xfrm>
            <a:off x="3811588" y="3760788"/>
            <a:ext cx="125412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 externo</a:t>
            </a:r>
            <a:endParaRPr/>
          </a:p>
        </p:txBody>
      </p:sp>
      <p:sp>
        <p:nvSpPr>
          <p:cNvPr id="3519" name="Google Shape;3519;p179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520" name="Google Shape;3520;p179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521" name="Google Shape;3521;p179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18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9" name="Google Shape;639;p18"/>
          <p:cNvSpPr txBox="1"/>
          <p:nvPr/>
        </p:nvSpPr>
        <p:spPr>
          <a:xfrm>
            <a:off x="1603375" y="2016125"/>
            <a:ext cx="11572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</a:t>
            </a:r>
            <a:endParaRPr dirty="0"/>
          </a:p>
        </p:txBody>
      </p:sp>
      <p:sp>
        <p:nvSpPr>
          <p:cNvPr id="640" name="Google Shape;640;p18"/>
          <p:cNvSpPr txBox="1"/>
          <p:nvPr/>
        </p:nvSpPr>
        <p:spPr>
          <a:xfrm>
            <a:off x="4875213" y="2755900"/>
            <a:ext cx="153352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Sekundär</a:t>
            </a:r>
            <a:endParaRPr/>
          </a:p>
        </p:txBody>
      </p:sp>
      <p:cxnSp>
        <p:nvCxnSpPr>
          <p:cNvPr id="641" name="Google Shape;641;p18"/>
          <p:cNvCxnSpPr/>
          <p:nvPr/>
        </p:nvCxnSpPr>
        <p:spPr>
          <a:xfrm flipH="1">
            <a:off x="2743200" y="1570038"/>
            <a:ext cx="1822450" cy="48577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642" name="Google Shape;642;p18"/>
          <p:cNvCxnSpPr/>
          <p:nvPr/>
        </p:nvCxnSpPr>
        <p:spPr>
          <a:xfrm>
            <a:off x="4565650" y="1570038"/>
            <a:ext cx="935038" cy="126523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43" name="Google Shape;643;p18"/>
          <p:cNvSpPr txBox="1"/>
          <p:nvPr/>
        </p:nvSpPr>
        <p:spPr>
          <a:xfrm>
            <a:off x="180975" y="2817813"/>
            <a:ext cx="1354138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Angeboren</a:t>
            </a:r>
            <a:endParaRPr/>
          </a:p>
        </p:txBody>
      </p:sp>
      <p:sp>
        <p:nvSpPr>
          <p:cNvPr id="644" name="Google Shape;644;p18"/>
          <p:cNvSpPr txBox="1"/>
          <p:nvPr/>
        </p:nvSpPr>
        <p:spPr>
          <a:xfrm>
            <a:off x="2717800" y="2825750"/>
            <a:ext cx="847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JOWG</a:t>
            </a:r>
            <a:endParaRPr dirty="0"/>
          </a:p>
        </p:txBody>
      </p:sp>
      <p:cxnSp>
        <p:nvCxnSpPr>
          <p:cNvPr id="645" name="Google Shape;645;p18"/>
          <p:cNvCxnSpPr>
            <a:stCxn id="639" idx="2"/>
          </p:cNvCxnSpPr>
          <p:nvPr/>
        </p:nvCxnSpPr>
        <p:spPr>
          <a:xfrm flipH="1">
            <a:off x="1562819" y="2226439"/>
            <a:ext cx="6192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646" name="Google Shape;646;p18"/>
          <p:cNvCxnSpPr>
            <a:stCxn id="639" idx="2"/>
          </p:cNvCxnSpPr>
          <p:nvPr/>
        </p:nvCxnSpPr>
        <p:spPr>
          <a:xfrm>
            <a:off x="2182019" y="2226439"/>
            <a:ext cx="5715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47" name="Google Shape;647;p18"/>
          <p:cNvSpPr txBox="1"/>
          <p:nvPr/>
        </p:nvSpPr>
        <p:spPr>
          <a:xfrm>
            <a:off x="552450" y="3238500"/>
            <a:ext cx="106045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Neugeborene</a:t>
            </a:r>
            <a:endParaRPr dirty="0"/>
          </a:p>
        </p:txBody>
      </p:sp>
      <p:sp>
        <p:nvSpPr>
          <p:cNvPr id="648" name="Google Shape;648;p18"/>
          <p:cNvSpPr txBox="1"/>
          <p:nvPr/>
        </p:nvSpPr>
        <p:spPr>
          <a:xfrm>
            <a:off x="565149" y="3671888"/>
            <a:ext cx="1427161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Säuglingsalter</a:t>
            </a:r>
            <a:endParaRPr dirty="0"/>
          </a:p>
        </p:txBody>
      </p:sp>
      <p:cxnSp>
        <p:nvCxnSpPr>
          <p:cNvPr id="649" name="Google Shape;649;p18"/>
          <p:cNvCxnSpPr/>
          <p:nvPr/>
        </p:nvCxnSpPr>
        <p:spPr>
          <a:xfrm>
            <a:off x="374650" y="3162300"/>
            <a:ext cx="0" cy="113982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50" name="Google Shape;650;p18"/>
          <p:cNvCxnSpPr/>
          <p:nvPr/>
        </p:nvCxnSpPr>
        <p:spPr>
          <a:xfrm>
            <a:off x="374650" y="3417888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51" name="Google Shape;651;p18"/>
          <p:cNvCxnSpPr/>
          <p:nvPr/>
        </p:nvCxnSpPr>
        <p:spPr>
          <a:xfrm>
            <a:off x="363538" y="3854450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52" name="Google Shape;652;p18"/>
          <p:cNvCxnSpPr/>
          <p:nvPr/>
        </p:nvCxnSpPr>
        <p:spPr>
          <a:xfrm>
            <a:off x="363538" y="430212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53" name="Google Shape;653;p18"/>
          <p:cNvSpPr txBox="1"/>
          <p:nvPr/>
        </p:nvSpPr>
        <p:spPr>
          <a:xfrm>
            <a:off x="2133600" y="3756025"/>
            <a:ext cx="1770063" cy="554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</a:t>
            </a: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erworbene Augenerkrankung</a:t>
            </a:r>
            <a:endParaRPr/>
          </a:p>
        </p:txBody>
      </p:sp>
      <p:sp>
        <p:nvSpPr>
          <p:cNvPr id="654" name="Google Shape;654;p18"/>
          <p:cNvSpPr txBox="1"/>
          <p:nvPr/>
        </p:nvSpPr>
        <p:spPr>
          <a:xfrm>
            <a:off x="6364288" y="3703638"/>
            <a:ext cx="1047750" cy="35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Erworben</a:t>
            </a:r>
            <a:endParaRPr/>
          </a:p>
        </p:txBody>
      </p:sp>
      <p:cxnSp>
        <p:nvCxnSpPr>
          <p:cNvPr id="655" name="Google Shape;655;p18"/>
          <p:cNvCxnSpPr/>
          <p:nvPr/>
        </p:nvCxnSpPr>
        <p:spPr>
          <a:xfrm flipH="1">
            <a:off x="3886200" y="3167063"/>
            <a:ext cx="1735138" cy="533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656" name="Google Shape;656;p18"/>
          <p:cNvCxnSpPr/>
          <p:nvPr/>
        </p:nvCxnSpPr>
        <p:spPr>
          <a:xfrm>
            <a:off x="5600700" y="3149600"/>
            <a:ext cx="2305050" cy="550863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57" name="Google Shape;657;p18"/>
          <p:cNvSpPr txBox="1"/>
          <p:nvPr/>
        </p:nvSpPr>
        <p:spPr>
          <a:xfrm>
            <a:off x="4179888" y="3757613"/>
            <a:ext cx="1947862" cy="55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Nicht erworbene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Erkrankung</a:t>
            </a:r>
            <a:endParaRPr/>
          </a:p>
        </p:txBody>
      </p:sp>
      <p:cxnSp>
        <p:nvCxnSpPr>
          <p:cNvPr id="658" name="Google Shape;658;p18"/>
          <p:cNvCxnSpPr/>
          <p:nvPr/>
        </p:nvCxnSpPr>
        <p:spPr>
          <a:xfrm flipH="1">
            <a:off x="5294313" y="3149600"/>
            <a:ext cx="317500" cy="550863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659" name="Google Shape;659;p18"/>
          <p:cNvCxnSpPr/>
          <p:nvPr/>
        </p:nvCxnSpPr>
        <p:spPr>
          <a:xfrm>
            <a:off x="5637213" y="3160713"/>
            <a:ext cx="847725" cy="53975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60" name="Google Shape;660;p18"/>
          <p:cNvSpPr txBox="1"/>
          <p:nvPr/>
        </p:nvSpPr>
        <p:spPr>
          <a:xfrm>
            <a:off x="2608263" y="4694238"/>
            <a:ext cx="1522412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Peters-Anomalie</a:t>
            </a:r>
            <a:endParaRPr/>
          </a:p>
        </p:txBody>
      </p:sp>
      <p:sp>
        <p:nvSpPr>
          <p:cNvPr id="661" name="Google Shape;661;p18"/>
          <p:cNvSpPr txBox="1"/>
          <p:nvPr/>
        </p:nvSpPr>
        <p:spPr>
          <a:xfrm>
            <a:off x="2630488" y="5060950"/>
            <a:ext cx="933450" cy="31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Aniridie</a:t>
            </a:r>
            <a:endParaRPr/>
          </a:p>
        </p:txBody>
      </p:sp>
      <p:cxnSp>
        <p:nvCxnSpPr>
          <p:cNvPr id="662" name="Google Shape;662;p18"/>
          <p:cNvCxnSpPr/>
          <p:nvPr/>
        </p:nvCxnSpPr>
        <p:spPr>
          <a:xfrm flipH="1">
            <a:off x="2416175" y="4284663"/>
            <a:ext cx="14288" cy="95885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63" name="Google Shape;663;p18"/>
          <p:cNvCxnSpPr/>
          <p:nvPr/>
        </p:nvCxnSpPr>
        <p:spPr>
          <a:xfrm>
            <a:off x="2430463" y="4513263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64" name="Google Shape;664;p18"/>
          <p:cNvCxnSpPr/>
          <p:nvPr/>
        </p:nvCxnSpPr>
        <p:spPr>
          <a:xfrm>
            <a:off x="2406650" y="4876800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65" name="Google Shape;665;p18"/>
          <p:cNvCxnSpPr/>
          <p:nvPr/>
        </p:nvCxnSpPr>
        <p:spPr>
          <a:xfrm>
            <a:off x="2432050" y="5240338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66" name="Google Shape;666;p18"/>
          <p:cNvSpPr txBox="1"/>
          <p:nvPr/>
        </p:nvSpPr>
        <p:spPr>
          <a:xfrm>
            <a:off x="4797424" y="4370388"/>
            <a:ext cx="1752753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Sturge-Weber-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Syndrom</a:t>
            </a:r>
            <a:endParaRPr dirty="0"/>
          </a:p>
        </p:txBody>
      </p:sp>
      <p:cxnSp>
        <p:nvCxnSpPr>
          <p:cNvPr id="667" name="Google Shape;667;p18"/>
          <p:cNvCxnSpPr/>
          <p:nvPr/>
        </p:nvCxnSpPr>
        <p:spPr>
          <a:xfrm>
            <a:off x="4602163" y="4281488"/>
            <a:ext cx="7937" cy="6032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68" name="Google Shape;668;p18"/>
          <p:cNvCxnSpPr/>
          <p:nvPr/>
        </p:nvCxnSpPr>
        <p:spPr>
          <a:xfrm>
            <a:off x="4602163" y="454977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69" name="Google Shape;669;p18"/>
          <p:cNvCxnSpPr/>
          <p:nvPr/>
        </p:nvCxnSpPr>
        <p:spPr>
          <a:xfrm>
            <a:off x="4605338" y="4873625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70" name="Google Shape;670;p18"/>
          <p:cNvSpPr txBox="1"/>
          <p:nvPr/>
        </p:nvSpPr>
        <p:spPr>
          <a:xfrm>
            <a:off x="2500313" y="361950"/>
            <a:ext cx="4143375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671" name="Google Shape;671;p18"/>
          <p:cNvSpPr txBox="1"/>
          <p:nvPr/>
        </p:nvSpPr>
        <p:spPr>
          <a:xfrm>
            <a:off x="3070225" y="1130300"/>
            <a:ext cx="30638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endParaRPr dirty="0"/>
          </a:p>
        </p:txBody>
      </p:sp>
      <p:sp>
        <p:nvSpPr>
          <p:cNvPr id="672" name="Google Shape;672;p18"/>
          <p:cNvSpPr txBox="1"/>
          <p:nvPr/>
        </p:nvSpPr>
        <p:spPr>
          <a:xfrm>
            <a:off x="4806950" y="4718050"/>
            <a:ext cx="44132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NF</a:t>
            </a:r>
            <a:endParaRPr/>
          </a:p>
        </p:txBody>
      </p:sp>
      <p:sp>
        <p:nvSpPr>
          <p:cNvPr id="673" name="Google Shape;673;p18"/>
          <p:cNvSpPr txBox="1"/>
          <p:nvPr/>
        </p:nvSpPr>
        <p:spPr>
          <a:xfrm>
            <a:off x="565150" y="4144963"/>
            <a:ext cx="133985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Spät auftretend</a:t>
            </a:r>
            <a:endParaRPr/>
          </a:p>
        </p:txBody>
      </p:sp>
      <p:sp>
        <p:nvSpPr>
          <p:cNvPr id="674" name="Google Shape;674;p18"/>
          <p:cNvSpPr txBox="1"/>
          <p:nvPr/>
        </p:nvSpPr>
        <p:spPr>
          <a:xfrm>
            <a:off x="7851775" y="3730625"/>
            <a:ext cx="1189038" cy="57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Erworben nach CE</a:t>
            </a:r>
            <a:endParaRPr/>
          </a:p>
        </p:txBody>
      </p:sp>
      <p:sp>
        <p:nvSpPr>
          <p:cNvPr id="675" name="Google Shape;675;p18"/>
          <p:cNvSpPr txBox="1"/>
          <p:nvPr/>
        </p:nvSpPr>
        <p:spPr>
          <a:xfrm>
            <a:off x="4090988" y="5180013"/>
            <a:ext cx="454660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Ebenso gibt es viele </a:t>
            </a:r>
            <a:r>
              <a:rPr lang="en-US" sz="1200" b="1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 erworbene </a:t>
            </a: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Erkrankungen, die mit dem kindlichen Glaukom assoziiert sind, doch das Glaukom-Buch behandelt nur zwei davon (ohne Berücksichtigung der A-R- und Peters-[Plus]-Syndrome). Welche sind das?</a:t>
            </a:r>
            <a:endParaRPr/>
          </a:p>
        </p:txBody>
      </p:sp>
      <p:sp>
        <p:nvSpPr>
          <p:cNvPr id="676" name="Google Shape;676;p18"/>
          <p:cNvSpPr txBox="1"/>
          <p:nvPr/>
        </p:nvSpPr>
        <p:spPr>
          <a:xfrm>
            <a:off x="2608263" y="4333875"/>
            <a:ext cx="129857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A-R-Anomalie</a:t>
            </a:r>
            <a:endParaRPr/>
          </a:p>
        </p:txBody>
      </p:sp>
      <p:sp>
        <p:nvSpPr>
          <p:cNvPr id="677" name="Google Shape;677;p18"/>
          <p:cNvSpPr txBox="1"/>
          <p:nvPr/>
        </p:nvSpPr>
        <p:spPr>
          <a:xfrm>
            <a:off x="5338431" y="4718050"/>
            <a:ext cx="3318537" cy="523220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Wofür steht </a:t>
            </a: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NF </a:t>
            </a: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diesem Zusammenhang?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Neurofibromatose</a:t>
            </a:r>
            <a:endParaRPr/>
          </a:p>
        </p:txBody>
      </p:sp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6" name="Google Shape;3526;p180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180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27" name="Google Shape;3527;p180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3528" name="Google Shape;3528;p180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529" name="Google Shape;3529;p180"/>
            <p:cNvCxnSpPr>
              <a:stCxn id="3528" idx="0"/>
              <a:endCxn id="3528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30" name="Google Shape;3530;p180"/>
            <p:cNvCxnSpPr>
              <a:stCxn id="3528" idx="1"/>
              <a:endCxn id="3528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531" name="Google Shape;3531;p180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3532" name="Google Shape;3532;p180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3533" name="Google Shape;3533;p180"/>
          <p:cNvSpPr txBox="1"/>
          <p:nvPr/>
        </p:nvSpPr>
        <p:spPr>
          <a:xfrm>
            <a:off x="2376488" y="3338513"/>
            <a:ext cx="7366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3534" name="Google Shape;3534;p180"/>
          <p:cNvSpPr txBox="1"/>
          <p:nvPr/>
        </p:nvSpPr>
        <p:spPr>
          <a:xfrm>
            <a:off x="173037" y="4937125"/>
            <a:ext cx="14255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3535" name="Google Shape;3535;p180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3536" name="Google Shape;3536;p180"/>
          <p:cNvSpPr txBox="1"/>
          <p:nvPr/>
        </p:nvSpPr>
        <p:spPr>
          <a:xfrm>
            <a:off x="553453" y="5672138"/>
            <a:ext cx="118803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cxnSp>
        <p:nvCxnSpPr>
          <p:cNvPr id="3537" name="Google Shape;3537;p180"/>
          <p:cNvCxnSpPr>
            <a:stCxn id="3528" idx="1"/>
            <a:endCxn id="3528" idx="2"/>
          </p:cNvCxnSpPr>
          <p:nvPr/>
        </p:nvCxnSpPr>
        <p:spPr>
          <a:xfrm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38" name="Google Shape;3538;p180"/>
          <p:cNvCxnSpPr/>
          <p:nvPr/>
        </p:nvCxnSpPr>
        <p:spPr>
          <a:xfrm flipH="1"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39" name="Google Shape;3539;p180"/>
          <p:cNvCxnSpPr/>
          <p:nvPr/>
        </p:nvCxnSpPr>
        <p:spPr>
          <a:xfrm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40" name="Google Shape;3540;p180"/>
          <p:cNvCxnSpPr/>
          <p:nvPr/>
        </p:nvCxnSpPr>
        <p:spPr>
          <a:xfrm flipH="1"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541" name="Google Shape;3541;p180"/>
          <p:cNvSpPr txBox="1"/>
          <p:nvPr/>
        </p:nvSpPr>
        <p:spPr>
          <a:xfrm>
            <a:off x="1828800" y="4343400"/>
            <a:ext cx="7040700" cy="1903085"/>
          </a:xfrm>
          <a:prstGeom prst="rect">
            <a:avLst/>
          </a:prstGeom>
          <a:solidFill>
            <a:srgbClr val="FFFF84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Begriffe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lateinisch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einander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sehr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ähnlich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 Wesen des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chirurgischen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Ansatzes in den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Szenarien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offener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klare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und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offener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trübe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zusammen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Wie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Begriffe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interno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ab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externo</a:t>
            </a: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US" sz="1200" i="1" dirty="0">
                <a:solidFill>
                  <a:schemeClr val="dk1"/>
                </a:solidFill>
              </a:rPr>
              <a:t>Was </a:t>
            </a:r>
            <a:r>
              <a:rPr lang="en-US" sz="1200" i="1" dirty="0" err="1">
                <a:solidFill>
                  <a:schemeClr val="dk1"/>
                </a:solidFill>
              </a:rPr>
              <a:t>bedeuten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diese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Begriffe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im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Zusammenhang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mit</a:t>
            </a:r>
            <a:r>
              <a:rPr lang="en-US" sz="1200" i="1" dirty="0">
                <a:solidFill>
                  <a:schemeClr val="dk1"/>
                </a:solidFill>
              </a:rPr>
              <a:t> der Operation </a:t>
            </a:r>
            <a:r>
              <a:rPr lang="en-US" sz="1200" i="1" dirty="0" err="1">
                <a:solidFill>
                  <a:schemeClr val="dk1"/>
                </a:solidFill>
              </a:rPr>
              <a:t>beim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92"/>
                  </a:ext>
                </a:extLst>
              </a:rPr>
              <a:t>primäre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93"/>
                  </a:ext>
                </a:extLst>
              </a:rPr>
              <a:t>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kongenitalen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Glaukom</a:t>
            </a:r>
            <a:r>
              <a:rPr lang="en-US" sz="1200" i="1" dirty="0">
                <a:solidFill>
                  <a:schemeClr val="dk1"/>
                </a:solidFill>
              </a:rPr>
              <a:t>?</a:t>
            </a:r>
            <a:endParaRPr lang="en-US" sz="1200" dirty="0"/>
          </a:p>
          <a:p>
            <a:pPr lvl="0"/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beziehen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darauf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man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nähert</a:t>
            </a:r>
            <a:r>
              <a:rPr lang="en-US" sz="1200" dirty="0">
                <a:solidFill>
                  <a:schemeClr val="dk1"/>
                </a:solidFill>
              </a:rPr>
              <a:t>. "Ab-</a:t>
            </a:r>
            <a:r>
              <a:rPr lang="en-US" sz="1200" dirty="0" err="1">
                <a:solidFill>
                  <a:schemeClr val="dk1"/>
                </a:solidFill>
              </a:rPr>
              <a:t>interno</a:t>
            </a:r>
            <a:r>
              <a:rPr lang="en-US" sz="1200" dirty="0">
                <a:solidFill>
                  <a:schemeClr val="dk1"/>
                </a:solidFill>
              </a:rPr>
              <a:t>-</a:t>
            </a:r>
            <a:r>
              <a:rPr lang="en-US" sz="1200" dirty="0" err="1">
                <a:solidFill>
                  <a:schemeClr val="dk1"/>
                </a:solidFill>
              </a:rPr>
              <a:t>Verfahren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ermöglichen</a:t>
            </a:r>
            <a:r>
              <a:rPr lang="en-US" sz="1200" dirty="0">
                <a:solidFill>
                  <a:schemeClr val="dk1"/>
                </a:solidFill>
              </a:rPr>
              <a:t> den </a:t>
            </a:r>
            <a:r>
              <a:rPr lang="en-US" sz="1200" dirty="0" err="1">
                <a:solidFill>
                  <a:schemeClr val="dk1"/>
                </a:solidFill>
              </a:rPr>
              <a:t>Zugang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zum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Kammerwinkel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über</a:t>
            </a:r>
            <a:r>
              <a:rPr lang="en-US" sz="1200" dirty="0">
                <a:solidFill>
                  <a:schemeClr val="dk1"/>
                </a:solidFill>
              </a:rPr>
              <a:t> das </a:t>
            </a:r>
            <a:r>
              <a:rPr lang="en-US" sz="1200" dirty="0" err="1">
                <a:solidFill>
                  <a:schemeClr val="dk1"/>
                </a:solidFill>
              </a:rPr>
              <a:t>Augeninnere</a:t>
            </a:r>
            <a:r>
              <a:rPr lang="en-US" sz="1200" dirty="0">
                <a:solidFill>
                  <a:schemeClr val="dk1"/>
                </a:solidFill>
              </a:rPr>
              <a:t>"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während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man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Ab-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ex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terno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Operationen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Kammerwinkelvon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Außenseite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des Auges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aus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nähert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3542" name="Google Shape;3542;p180"/>
          <p:cNvSpPr txBox="1"/>
          <p:nvPr/>
        </p:nvSpPr>
        <p:spPr>
          <a:xfrm>
            <a:off x="457200" y="1141412"/>
            <a:ext cx="7497763" cy="1225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Wort: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Art des </a:t>
            </a:r>
            <a:r>
              <a:rPr lang="en-US" sz="1200" b="1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Zugangs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Zustand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Auges in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Bezug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bestimmt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Transparenz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die Frage,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endParaRPr dirty="0"/>
          </a:p>
        </p:txBody>
      </p:sp>
      <p:sp>
        <p:nvSpPr>
          <p:cNvPr id="3543" name="Google Shape;3543;p180"/>
          <p:cNvSpPr txBox="1"/>
          <p:nvPr/>
        </p:nvSpPr>
        <p:spPr>
          <a:xfrm>
            <a:off x="2105025" y="3756025"/>
            <a:ext cx="1209675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 interno</a:t>
            </a:r>
            <a:endParaRPr/>
          </a:p>
        </p:txBody>
      </p:sp>
      <p:sp>
        <p:nvSpPr>
          <p:cNvPr id="3544" name="Google Shape;3544;p180"/>
          <p:cNvSpPr txBox="1"/>
          <p:nvPr/>
        </p:nvSpPr>
        <p:spPr>
          <a:xfrm>
            <a:off x="3811588" y="3760788"/>
            <a:ext cx="125412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 externo</a:t>
            </a:r>
            <a:endParaRPr/>
          </a:p>
        </p:txBody>
      </p:sp>
      <p:sp>
        <p:nvSpPr>
          <p:cNvPr id="3545" name="Google Shape;3545;p180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546" name="Google Shape;3546;p180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547" name="Google Shape;3547;p180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2" name="Google Shape;3552;p181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181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53" name="Google Shape;3553;p181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3554" name="Google Shape;3554;p181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555" name="Google Shape;3555;p181"/>
            <p:cNvCxnSpPr>
              <a:stCxn id="3554" idx="0"/>
              <a:endCxn id="3554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56" name="Google Shape;3556;p181"/>
            <p:cNvCxnSpPr>
              <a:stCxn id="3554" idx="1"/>
              <a:endCxn id="3554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557" name="Google Shape;3557;p181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3558" name="Google Shape;3558;p181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3559" name="Google Shape;3559;p181"/>
          <p:cNvSpPr txBox="1"/>
          <p:nvPr/>
        </p:nvSpPr>
        <p:spPr>
          <a:xfrm>
            <a:off x="2376488" y="3338513"/>
            <a:ext cx="7366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3560" name="Google Shape;3560;p181"/>
          <p:cNvSpPr txBox="1"/>
          <p:nvPr/>
        </p:nvSpPr>
        <p:spPr>
          <a:xfrm>
            <a:off x="173038" y="4937125"/>
            <a:ext cx="118653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3561" name="Google Shape;3561;p181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3562" name="Google Shape;3562;p181"/>
          <p:cNvSpPr txBox="1"/>
          <p:nvPr/>
        </p:nvSpPr>
        <p:spPr>
          <a:xfrm>
            <a:off x="554958" y="5672138"/>
            <a:ext cx="118653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cxnSp>
        <p:nvCxnSpPr>
          <p:cNvPr id="3563" name="Google Shape;3563;p181"/>
          <p:cNvCxnSpPr>
            <a:stCxn id="3554" idx="1"/>
            <a:endCxn id="3554" idx="2"/>
          </p:cNvCxnSpPr>
          <p:nvPr/>
        </p:nvCxnSpPr>
        <p:spPr>
          <a:xfrm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64" name="Google Shape;3564;p181"/>
          <p:cNvCxnSpPr/>
          <p:nvPr/>
        </p:nvCxnSpPr>
        <p:spPr>
          <a:xfrm flipH="1"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65" name="Google Shape;3565;p181"/>
          <p:cNvCxnSpPr/>
          <p:nvPr/>
        </p:nvCxnSpPr>
        <p:spPr>
          <a:xfrm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66" name="Google Shape;3566;p181"/>
          <p:cNvCxnSpPr/>
          <p:nvPr/>
        </p:nvCxnSpPr>
        <p:spPr>
          <a:xfrm flipH="1"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567" name="Google Shape;3567;p181"/>
          <p:cNvSpPr txBox="1"/>
          <p:nvPr/>
        </p:nvSpPr>
        <p:spPr>
          <a:xfrm>
            <a:off x="1828800" y="4343400"/>
            <a:ext cx="7040563" cy="1903085"/>
          </a:xfrm>
          <a:prstGeom prst="rect">
            <a:avLst/>
          </a:prstGeom>
          <a:solidFill>
            <a:srgbClr val="FFFF84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Begriffe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lateinisch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einander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sehr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ähnlich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 Wesen des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chirurgischen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Ansatzes in den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Szenarien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offener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klare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und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offener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trübe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zusammen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Wie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Begriffe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interno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ab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externo</a:t>
            </a: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US" sz="1200" i="1" dirty="0">
                <a:solidFill>
                  <a:schemeClr val="dk1"/>
                </a:solidFill>
              </a:rPr>
              <a:t>Was </a:t>
            </a:r>
            <a:r>
              <a:rPr lang="en-US" sz="1200" i="1" dirty="0" err="1">
                <a:solidFill>
                  <a:schemeClr val="dk1"/>
                </a:solidFill>
              </a:rPr>
              <a:t>bedeuten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diese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Begriffe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im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Zusammenhang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mit</a:t>
            </a:r>
            <a:r>
              <a:rPr lang="en-US" sz="1200" i="1" dirty="0">
                <a:solidFill>
                  <a:schemeClr val="dk1"/>
                </a:solidFill>
              </a:rPr>
              <a:t> der Operation </a:t>
            </a:r>
            <a:r>
              <a:rPr lang="en-US" sz="1200" i="1" dirty="0" err="1">
                <a:solidFill>
                  <a:schemeClr val="dk1"/>
                </a:solidFill>
              </a:rPr>
              <a:t>beim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92"/>
                  </a:ext>
                </a:extLst>
              </a:rPr>
              <a:t>primäre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93"/>
                  </a:ext>
                </a:extLst>
              </a:rPr>
              <a:t>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kongenitalen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Glaukom</a:t>
            </a:r>
            <a:r>
              <a:rPr lang="en-US" sz="1200" i="1" dirty="0">
                <a:solidFill>
                  <a:schemeClr val="dk1"/>
                </a:solidFill>
              </a:rPr>
              <a:t>?</a:t>
            </a:r>
            <a:endParaRPr lang="en-US" sz="1200" dirty="0"/>
          </a:p>
          <a:p>
            <a:pPr lvl="0"/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beziehen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darauf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man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nähert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dirty="0">
                <a:solidFill>
                  <a:schemeClr val="dk1"/>
                </a:solidFill>
              </a:rPr>
              <a:t>"Ab-</a:t>
            </a:r>
            <a:r>
              <a:rPr lang="en-US" sz="1200" dirty="0" err="1">
                <a:solidFill>
                  <a:schemeClr val="dk1"/>
                </a:solidFill>
              </a:rPr>
              <a:t>interno</a:t>
            </a:r>
            <a:r>
              <a:rPr lang="en-US" sz="1200" dirty="0">
                <a:solidFill>
                  <a:schemeClr val="dk1"/>
                </a:solidFill>
              </a:rPr>
              <a:t>-</a:t>
            </a:r>
            <a:r>
              <a:rPr lang="en-US" sz="1200" dirty="0" err="1">
                <a:solidFill>
                  <a:schemeClr val="dk1"/>
                </a:solidFill>
              </a:rPr>
              <a:t>Verfahren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ermöglichen</a:t>
            </a:r>
            <a:r>
              <a:rPr lang="en-US" sz="1200" dirty="0">
                <a:solidFill>
                  <a:schemeClr val="dk1"/>
                </a:solidFill>
              </a:rPr>
              <a:t> den </a:t>
            </a:r>
            <a:r>
              <a:rPr lang="en-US" sz="1200" dirty="0" err="1">
                <a:solidFill>
                  <a:schemeClr val="dk1"/>
                </a:solidFill>
              </a:rPr>
              <a:t>Zugang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zum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Kammerwinkel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über</a:t>
            </a:r>
            <a:r>
              <a:rPr lang="en-US" sz="1200" dirty="0">
                <a:solidFill>
                  <a:schemeClr val="dk1"/>
                </a:solidFill>
              </a:rPr>
              <a:t> das </a:t>
            </a:r>
            <a:r>
              <a:rPr lang="en-US" sz="1200" dirty="0" err="1">
                <a:solidFill>
                  <a:schemeClr val="dk1"/>
                </a:solidFill>
              </a:rPr>
              <a:t>Augeninnere,im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Gegensatz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zum</a:t>
            </a:r>
            <a:r>
              <a:rPr lang="en-US" sz="1200" dirty="0">
                <a:solidFill>
                  <a:schemeClr val="dk1"/>
                </a:solidFill>
              </a:rPr>
              <a:t> ab-</a:t>
            </a:r>
            <a:r>
              <a:rPr lang="en-US" sz="1200" dirty="0" err="1">
                <a:solidFill>
                  <a:schemeClr val="dk1"/>
                </a:solidFill>
              </a:rPr>
              <a:t>externo</a:t>
            </a:r>
            <a:r>
              <a:rPr lang="en-US" sz="1200" dirty="0">
                <a:solidFill>
                  <a:schemeClr val="dk1"/>
                </a:solidFill>
              </a:rPr>
              <a:t>-</a:t>
            </a:r>
            <a:r>
              <a:rPr lang="en-US" sz="1200" dirty="0" err="1">
                <a:solidFill>
                  <a:schemeClr val="dk1"/>
                </a:solidFill>
              </a:rPr>
              <a:t>Zugang</a:t>
            </a:r>
            <a:r>
              <a:rPr lang="en-US" sz="1200" dirty="0">
                <a:solidFill>
                  <a:schemeClr val="dk1"/>
                </a:solidFill>
              </a:rPr>
              <a:t>, </a:t>
            </a:r>
            <a:r>
              <a:rPr lang="en-US" sz="1200" dirty="0" err="1">
                <a:solidFill>
                  <a:schemeClr val="dk1"/>
                </a:solidFill>
              </a:rPr>
              <a:t>bei</a:t>
            </a:r>
            <a:r>
              <a:rPr lang="en-US" sz="1200" dirty="0">
                <a:solidFill>
                  <a:schemeClr val="dk1"/>
                </a:solidFill>
              </a:rPr>
              <a:t> dem der </a:t>
            </a:r>
            <a:r>
              <a:rPr lang="en-US" sz="1200" dirty="0" err="1">
                <a:solidFill>
                  <a:schemeClr val="dk1"/>
                </a:solidFill>
              </a:rPr>
              <a:t>Zugang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zum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Kammerwinkel</a:t>
            </a:r>
            <a:r>
              <a:rPr lang="en-US" sz="1200" dirty="0">
                <a:solidFill>
                  <a:schemeClr val="dk1"/>
                </a:solidFill>
              </a:rPr>
              <a:t> von </a:t>
            </a:r>
            <a:r>
              <a:rPr lang="en-US" sz="1200" dirty="0" err="1">
                <a:solidFill>
                  <a:schemeClr val="dk1"/>
                </a:solidFill>
              </a:rPr>
              <a:t>außen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erfolgt</a:t>
            </a:r>
            <a:r>
              <a:rPr lang="en-US" sz="1200" dirty="0">
                <a:solidFill>
                  <a:schemeClr val="dk1"/>
                </a:solidFill>
              </a:rPr>
              <a:t> "</a:t>
            </a:r>
            <a:r>
              <a:rPr lang="en-US" sz="1200" dirty="0">
                <a:solidFill>
                  <a:srgbClr val="FFFF84"/>
                </a:solidFill>
              </a:rPr>
              <a:t>, </a:t>
            </a:r>
            <a:endParaRPr dirty="0"/>
          </a:p>
        </p:txBody>
      </p:sp>
      <p:sp>
        <p:nvSpPr>
          <p:cNvPr id="3568" name="Google Shape;3568;p181"/>
          <p:cNvSpPr txBox="1"/>
          <p:nvPr/>
        </p:nvSpPr>
        <p:spPr>
          <a:xfrm>
            <a:off x="457200" y="1141412"/>
            <a:ext cx="7497763" cy="1225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Wort: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Art des </a:t>
            </a:r>
            <a:r>
              <a:rPr lang="en-US" sz="1200" b="1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Zugangs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Zustand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Auges in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Bezug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bestimmt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Transparenz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die Frage,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endParaRPr dirty="0"/>
          </a:p>
        </p:txBody>
      </p:sp>
      <p:sp>
        <p:nvSpPr>
          <p:cNvPr id="3569" name="Google Shape;3569;p181"/>
          <p:cNvSpPr txBox="1"/>
          <p:nvPr/>
        </p:nvSpPr>
        <p:spPr>
          <a:xfrm>
            <a:off x="2105025" y="3756025"/>
            <a:ext cx="1209675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 interno</a:t>
            </a:r>
            <a:endParaRPr/>
          </a:p>
        </p:txBody>
      </p:sp>
      <p:sp>
        <p:nvSpPr>
          <p:cNvPr id="3570" name="Google Shape;3570;p181"/>
          <p:cNvSpPr txBox="1"/>
          <p:nvPr/>
        </p:nvSpPr>
        <p:spPr>
          <a:xfrm>
            <a:off x="3811588" y="3760788"/>
            <a:ext cx="125412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 externo</a:t>
            </a:r>
            <a:endParaRPr/>
          </a:p>
        </p:txBody>
      </p:sp>
      <p:sp>
        <p:nvSpPr>
          <p:cNvPr id="3571" name="Google Shape;3571;p181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572" name="Google Shape;3572;p181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573" name="Google Shape;3573;p181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8" name="Google Shape;3578;p182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182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79" name="Google Shape;3579;p182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3580" name="Google Shape;3580;p182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581" name="Google Shape;3581;p182"/>
            <p:cNvCxnSpPr>
              <a:stCxn id="3580" idx="0"/>
              <a:endCxn id="3580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82" name="Google Shape;3582;p182"/>
            <p:cNvCxnSpPr>
              <a:stCxn id="3580" idx="1"/>
              <a:endCxn id="3580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583" name="Google Shape;3583;p182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3584" name="Google Shape;3584;p182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3585" name="Google Shape;3585;p182"/>
          <p:cNvSpPr txBox="1"/>
          <p:nvPr/>
        </p:nvSpPr>
        <p:spPr>
          <a:xfrm>
            <a:off x="2376488" y="3338513"/>
            <a:ext cx="7366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3586" name="Google Shape;3586;p182"/>
          <p:cNvSpPr txBox="1"/>
          <p:nvPr/>
        </p:nvSpPr>
        <p:spPr>
          <a:xfrm>
            <a:off x="173037" y="4937125"/>
            <a:ext cx="12226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3587" name="Google Shape;3587;p182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3588" name="Google Shape;3588;p182"/>
          <p:cNvSpPr txBox="1"/>
          <p:nvPr/>
        </p:nvSpPr>
        <p:spPr>
          <a:xfrm>
            <a:off x="673768" y="5672138"/>
            <a:ext cx="106772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cxnSp>
        <p:nvCxnSpPr>
          <p:cNvPr id="3589" name="Google Shape;3589;p182"/>
          <p:cNvCxnSpPr>
            <a:stCxn id="3580" idx="1"/>
            <a:endCxn id="3580" idx="2"/>
          </p:cNvCxnSpPr>
          <p:nvPr/>
        </p:nvCxnSpPr>
        <p:spPr>
          <a:xfrm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90" name="Google Shape;3590;p182"/>
          <p:cNvCxnSpPr/>
          <p:nvPr/>
        </p:nvCxnSpPr>
        <p:spPr>
          <a:xfrm flipH="1"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91" name="Google Shape;3591;p182"/>
          <p:cNvCxnSpPr/>
          <p:nvPr/>
        </p:nvCxnSpPr>
        <p:spPr>
          <a:xfrm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92" name="Google Shape;3592;p182"/>
          <p:cNvCxnSpPr/>
          <p:nvPr/>
        </p:nvCxnSpPr>
        <p:spPr>
          <a:xfrm flipH="1"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593" name="Google Shape;3593;p182"/>
          <p:cNvSpPr txBox="1"/>
          <p:nvPr/>
        </p:nvSpPr>
        <p:spPr>
          <a:xfrm>
            <a:off x="457200" y="1141412"/>
            <a:ext cx="7497763" cy="1225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Wort: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Wahl des </a:t>
            </a:r>
            <a:r>
              <a:rPr lang="en-US" sz="1200" b="1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Zugangs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Kammerwinkelhängt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Zustand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Auges in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Bezug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ab.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Transparenz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die Frage,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endParaRPr dirty="0"/>
          </a:p>
        </p:txBody>
      </p:sp>
      <p:sp>
        <p:nvSpPr>
          <p:cNvPr id="3594" name="Google Shape;3594;p182"/>
          <p:cNvSpPr txBox="1"/>
          <p:nvPr/>
        </p:nvSpPr>
        <p:spPr>
          <a:xfrm>
            <a:off x="2105025" y="3756025"/>
            <a:ext cx="1209675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Ab interno</a:t>
            </a:r>
            <a:endParaRPr sz="16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5" name="Google Shape;3595;p182"/>
          <p:cNvSpPr txBox="1"/>
          <p:nvPr/>
        </p:nvSpPr>
        <p:spPr>
          <a:xfrm>
            <a:off x="3811588" y="3760788"/>
            <a:ext cx="125412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 externo</a:t>
            </a:r>
            <a:endParaRPr/>
          </a:p>
        </p:txBody>
      </p:sp>
      <p:sp>
        <p:nvSpPr>
          <p:cNvPr id="3596" name="Google Shape;3596;p182"/>
          <p:cNvSpPr txBox="1"/>
          <p:nvPr/>
        </p:nvSpPr>
        <p:spPr>
          <a:xfrm>
            <a:off x="1290638" y="1211263"/>
            <a:ext cx="6988200" cy="579900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Der Patient hat also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96"/>
                  </a:ext>
                </a:extLst>
              </a:rPr>
              <a:t>trübe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und es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entschieden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dass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Operation 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97"/>
                  </a:ext>
                </a:extLst>
              </a:rPr>
              <a:t>von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ab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externo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richtige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Wahl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 Welche</a:t>
            </a:r>
            <a:r>
              <a:rPr lang="en-US" sz="1200" i="1" dirty="0">
                <a:solidFill>
                  <a:srgbClr val="0000FF"/>
                </a:solidFill>
              </a:rPr>
              <a:t>r </a:t>
            </a:r>
            <a:r>
              <a:rPr lang="en-US" sz="1200" i="1" dirty="0" err="1">
                <a:solidFill>
                  <a:srgbClr val="0000FF"/>
                </a:solidFill>
              </a:rPr>
              <a:t>Eingriff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98"/>
                  </a:ext>
                </a:extLst>
              </a:rPr>
              <a:t>wird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durchgeführt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i="1" dirty="0">
              <a:solidFill>
                <a:srgbClr val="FFCC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endParaRPr dirty="0"/>
          </a:p>
        </p:txBody>
      </p:sp>
      <p:sp>
        <p:nvSpPr>
          <p:cNvPr id="3597" name="Google Shape;3597;p182"/>
          <p:cNvSpPr txBox="1"/>
          <p:nvPr/>
        </p:nvSpPr>
        <p:spPr>
          <a:xfrm>
            <a:off x="4281488" y="4291013"/>
            <a:ext cx="327025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3598" name="Google Shape;3598;p182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599" name="Google Shape;3599;p182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600" name="Google Shape;3600;p182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5" name="Google Shape;3605;p183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183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06" name="Google Shape;3606;p183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3607" name="Google Shape;3607;p183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608" name="Google Shape;3608;p183"/>
            <p:cNvCxnSpPr>
              <a:stCxn id="3607" idx="0"/>
              <a:endCxn id="3607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09" name="Google Shape;3609;p183"/>
            <p:cNvCxnSpPr>
              <a:stCxn id="3607" idx="1"/>
              <a:endCxn id="3607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610" name="Google Shape;3610;p183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3611" name="Google Shape;3611;p183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3612" name="Google Shape;3612;p183"/>
          <p:cNvSpPr txBox="1"/>
          <p:nvPr/>
        </p:nvSpPr>
        <p:spPr>
          <a:xfrm>
            <a:off x="2376488" y="3338513"/>
            <a:ext cx="7366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3613" name="Google Shape;3613;p183"/>
          <p:cNvSpPr txBox="1"/>
          <p:nvPr/>
        </p:nvSpPr>
        <p:spPr>
          <a:xfrm>
            <a:off x="173037" y="4937125"/>
            <a:ext cx="129481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3614" name="Google Shape;3614;p183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3615" name="Google Shape;3615;p183"/>
          <p:cNvSpPr txBox="1"/>
          <p:nvPr/>
        </p:nvSpPr>
        <p:spPr>
          <a:xfrm>
            <a:off x="457200" y="5672138"/>
            <a:ext cx="12842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cxnSp>
        <p:nvCxnSpPr>
          <p:cNvPr id="3616" name="Google Shape;3616;p183"/>
          <p:cNvCxnSpPr>
            <a:stCxn id="3607" idx="1"/>
            <a:endCxn id="3607" idx="2"/>
          </p:cNvCxnSpPr>
          <p:nvPr/>
        </p:nvCxnSpPr>
        <p:spPr>
          <a:xfrm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617" name="Google Shape;3617;p183"/>
          <p:cNvCxnSpPr/>
          <p:nvPr/>
        </p:nvCxnSpPr>
        <p:spPr>
          <a:xfrm flipH="1"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618" name="Google Shape;3618;p183"/>
          <p:cNvCxnSpPr/>
          <p:nvPr/>
        </p:nvCxnSpPr>
        <p:spPr>
          <a:xfrm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619" name="Google Shape;3619;p183"/>
          <p:cNvCxnSpPr/>
          <p:nvPr/>
        </p:nvCxnSpPr>
        <p:spPr>
          <a:xfrm flipH="1"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20" name="Google Shape;3620;p183"/>
          <p:cNvSpPr txBox="1"/>
          <p:nvPr/>
        </p:nvSpPr>
        <p:spPr>
          <a:xfrm>
            <a:off x="457200" y="1141412"/>
            <a:ext cx="7497763" cy="1225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Wort: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Wahl des </a:t>
            </a:r>
            <a:r>
              <a:rPr lang="en-US" sz="1200" b="1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Zugangs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Kammerwinkelhängt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Zustand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Auges in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Bezug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ab.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Transparenz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die Frage,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endParaRPr dirty="0"/>
          </a:p>
        </p:txBody>
      </p:sp>
      <p:sp>
        <p:nvSpPr>
          <p:cNvPr id="3621" name="Google Shape;3621;p183"/>
          <p:cNvSpPr txBox="1"/>
          <p:nvPr/>
        </p:nvSpPr>
        <p:spPr>
          <a:xfrm>
            <a:off x="2105025" y="3756025"/>
            <a:ext cx="1209675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Ab interno</a:t>
            </a:r>
            <a:endParaRPr sz="16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2" name="Google Shape;3622;p183"/>
          <p:cNvSpPr txBox="1"/>
          <p:nvPr/>
        </p:nvSpPr>
        <p:spPr>
          <a:xfrm>
            <a:off x="3811588" y="3760788"/>
            <a:ext cx="125412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 externo</a:t>
            </a:r>
            <a:endParaRPr/>
          </a:p>
        </p:txBody>
      </p:sp>
      <p:sp>
        <p:nvSpPr>
          <p:cNvPr id="3623" name="Google Shape;3623;p183"/>
          <p:cNvSpPr txBox="1"/>
          <p:nvPr/>
        </p:nvSpPr>
        <p:spPr>
          <a:xfrm>
            <a:off x="1290638" y="1211263"/>
            <a:ext cx="6988175" cy="579646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rgbClr val="0000FF"/>
                </a:solidFill>
              </a:rPr>
              <a:t>Der Patient hat also </a:t>
            </a:r>
            <a:r>
              <a:rPr lang="en-US" sz="1200" i="1" dirty="0" err="1">
                <a:solidFill>
                  <a:srgbClr val="0000FF"/>
                </a:solidFill>
              </a:rPr>
              <a:t>eine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96"/>
                  </a:ext>
                </a:extLst>
              </a:rPr>
              <a:t>trübe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, und es </a:t>
            </a:r>
            <a:r>
              <a:rPr lang="en-US" sz="1200" i="1" dirty="0" err="1">
                <a:solidFill>
                  <a:srgbClr val="0000FF"/>
                </a:solidFill>
              </a:rPr>
              <a:t>wird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entschieden</a:t>
            </a:r>
            <a:r>
              <a:rPr lang="en-US" sz="1200" i="1" dirty="0">
                <a:solidFill>
                  <a:srgbClr val="0000FF"/>
                </a:solidFill>
              </a:rPr>
              <a:t>, </a:t>
            </a:r>
            <a:r>
              <a:rPr lang="en-US" sz="1200" i="1" dirty="0" err="1">
                <a:solidFill>
                  <a:srgbClr val="0000FF"/>
                </a:solidFill>
              </a:rPr>
              <a:t>dass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eine</a:t>
            </a:r>
            <a:r>
              <a:rPr lang="en-US" sz="1200" i="1" dirty="0">
                <a:solidFill>
                  <a:srgbClr val="0000FF"/>
                </a:solidFill>
              </a:rPr>
              <a:t> Operation </a:t>
            </a:r>
            <a:r>
              <a:rPr lang="en-US" sz="1200" i="1" dirty="0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97"/>
                  </a:ext>
                </a:extLst>
              </a:rPr>
              <a:t>von</a:t>
            </a:r>
            <a:r>
              <a:rPr lang="en-US" sz="1200" i="1" dirty="0">
                <a:solidFill>
                  <a:srgbClr val="0000FF"/>
                </a:solidFill>
              </a:rPr>
              <a:t> ab </a:t>
            </a:r>
            <a:r>
              <a:rPr lang="en-US" sz="1200" i="1" dirty="0" err="1">
                <a:solidFill>
                  <a:srgbClr val="0000FF"/>
                </a:solidFill>
              </a:rPr>
              <a:t>externo</a:t>
            </a:r>
            <a:r>
              <a:rPr lang="en-US" sz="1200" i="1" dirty="0">
                <a:solidFill>
                  <a:srgbClr val="0000FF"/>
                </a:solidFill>
              </a:rPr>
              <a:t> die </a:t>
            </a:r>
            <a:r>
              <a:rPr lang="en-US" sz="1200" i="1" dirty="0" err="1">
                <a:solidFill>
                  <a:srgbClr val="0000FF"/>
                </a:solidFill>
              </a:rPr>
              <a:t>richtige</a:t>
            </a:r>
            <a:r>
              <a:rPr lang="en-US" sz="1200" i="1" dirty="0">
                <a:solidFill>
                  <a:srgbClr val="0000FF"/>
                </a:solidFill>
              </a:rPr>
              <a:t> Wahl </a:t>
            </a:r>
            <a:r>
              <a:rPr lang="en-US" sz="1200" i="1" dirty="0" err="1">
                <a:solidFill>
                  <a:srgbClr val="0000FF"/>
                </a:solidFill>
              </a:rPr>
              <a:t>ist</a:t>
            </a:r>
            <a:r>
              <a:rPr lang="en-US" sz="1200" i="1" dirty="0">
                <a:solidFill>
                  <a:srgbClr val="0000FF"/>
                </a:solidFill>
              </a:rPr>
              <a:t>. Welcher </a:t>
            </a:r>
            <a:r>
              <a:rPr lang="en-US" sz="1200" i="1" dirty="0" err="1">
                <a:solidFill>
                  <a:srgbClr val="0000FF"/>
                </a:solidFill>
              </a:rPr>
              <a:t>Eingriff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98"/>
                  </a:ext>
                </a:extLst>
              </a:rPr>
              <a:t>wird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durchgeführt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  <a:endParaRPr lang="en-US" sz="1600" i="1" dirty="0">
              <a:solidFill>
                <a:srgbClr val="FFCCFF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endParaRPr dirty="0"/>
          </a:p>
        </p:txBody>
      </p:sp>
      <p:sp>
        <p:nvSpPr>
          <p:cNvPr id="3624" name="Google Shape;3624;p183"/>
          <p:cNvSpPr txBox="1"/>
          <p:nvPr/>
        </p:nvSpPr>
        <p:spPr>
          <a:xfrm>
            <a:off x="3678238" y="4291013"/>
            <a:ext cx="153352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endParaRPr dirty="0"/>
          </a:p>
        </p:txBody>
      </p:sp>
      <p:sp>
        <p:nvSpPr>
          <p:cNvPr id="3625" name="Google Shape;3625;p183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626" name="Google Shape;3626;p183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627" name="Google Shape;3627;p183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2" name="Google Shape;3632;p184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184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33" name="Google Shape;3633;p184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3634" name="Google Shape;3634;p184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635" name="Google Shape;3635;p184"/>
            <p:cNvCxnSpPr>
              <a:stCxn id="3634" idx="0"/>
              <a:endCxn id="3634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36" name="Google Shape;3636;p184"/>
            <p:cNvCxnSpPr>
              <a:stCxn id="3634" idx="1"/>
              <a:endCxn id="3634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637" name="Google Shape;3637;p184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3638" name="Google Shape;3638;p184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3639" name="Google Shape;3639;p184"/>
          <p:cNvSpPr txBox="1"/>
          <p:nvPr/>
        </p:nvSpPr>
        <p:spPr>
          <a:xfrm>
            <a:off x="2376488" y="3338513"/>
            <a:ext cx="7366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3640" name="Google Shape;3640;p184"/>
          <p:cNvSpPr txBox="1"/>
          <p:nvPr/>
        </p:nvSpPr>
        <p:spPr>
          <a:xfrm>
            <a:off x="173037" y="4937125"/>
            <a:ext cx="14255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3641" name="Google Shape;3641;p184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3642" name="Google Shape;3642;p184"/>
          <p:cNvSpPr txBox="1"/>
          <p:nvPr/>
        </p:nvSpPr>
        <p:spPr>
          <a:xfrm>
            <a:off x="685800" y="5672138"/>
            <a:ext cx="10556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cxnSp>
        <p:nvCxnSpPr>
          <p:cNvPr id="3643" name="Google Shape;3643;p184"/>
          <p:cNvCxnSpPr>
            <a:stCxn id="3634" idx="1"/>
            <a:endCxn id="3634" idx="2"/>
          </p:cNvCxnSpPr>
          <p:nvPr/>
        </p:nvCxnSpPr>
        <p:spPr>
          <a:xfrm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644" name="Google Shape;3644;p184"/>
          <p:cNvCxnSpPr/>
          <p:nvPr/>
        </p:nvCxnSpPr>
        <p:spPr>
          <a:xfrm flipH="1"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645" name="Google Shape;3645;p184"/>
          <p:cNvCxnSpPr/>
          <p:nvPr/>
        </p:nvCxnSpPr>
        <p:spPr>
          <a:xfrm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646" name="Google Shape;3646;p184"/>
          <p:cNvCxnSpPr/>
          <p:nvPr/>
        </p:nvCxnSpPr>
        <p:spPr>
          <a:xfrm flipH="1"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47" name="Google Shape;3647;p184"/>
          <p:cNvSpPr txBox="1"/>
          <p:nvPr/>
        </p:nvSpPr>
        <p:spPr>
          <a:xfrm>
            <a:off x="457200" y="1141412"/>
            <a:ext cx="7497763" cy="1225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Wort: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Wahl des </a:t>
            </a:r>
            <a:r>
              <a:rPr lang="en-US" sz="1200" b="1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Zugangs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Kammerwinkelhängt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Zustand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Auges in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Bezug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ab.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Transparenz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die Frage,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endParaRPr dirty="0"/>
          </a:p>
        </p:txBody>
      </p:sp>
      <p:sp>
        <p:nvSpPr>
          <p:cNvPr id="3648" name="Google Shape;3648;p184"/>
          <p:cNvSpPr txBox="1"/>
          <p:nvPr/>
        </p:nvSpPr>
        <p:spPr>
          <a:xfrm>
            <a:off x="2105025" y="3756025"/>
            <a:ext cx="1209675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Ab interno</a:t>
            </a:r>
            <a:endParaRPr sz="16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9" name="Google Shape;3649;p184"/>
          <p:cNvSpPr txBox="1"/>
          <p:nvPr/>
        </p:nvSpPr>
        <p:spPr>
          <a:xfrm>
            <a:off x="3811588" y="3760788"/>
            <a:ext cx="125412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 externo</a:t>
            </a:r>
            <a:endParaRPr/>
          </a:p>
        </p:txBody>
      </p:sp>
      <p:sp>
        <p:nvSpPr>
          <p:cNvPr id="3650" name="Google Shape;3650;p184"/>
          <p:cNvSpPr txBox="1"/>
          <p:nvPr/>
        </p:nvSpPr>
        <p:spPr>
          <a:xfrm>
            <a:off x="1290638" y="1211263"/>
            <a:ext cx="6988175" cy="579646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Der Patient hat also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getrübte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und 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entschieden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dass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 ab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externo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richtige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Wahl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Was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indiziert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durchgeführt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endParaRPr dirty="0"/>
          </a:p>
        </p:txBody>
      </p:sp>
      <p:sp>
        <p:nvSpPr>
          <p:cNvPr id="3651" name="Google Shape;3651;p184"/>
          <p:cNvSpPr/>
          <p:nvPr/>
        </p:nvSpPr>
        <p:spPr>
          <a:xfrm>
            <a:off x="1067594" y="1443741"/>
            <a:ext cx="1738313" cy="576263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2" name="Google Shape;3652;p184"/>
          <p:cNvSpPr txBox="1"/>
          <p:nvPr/>
        </p:nvSpPr>
        <p:spPr>
          <a:xfrm>
            <a:off x="3036888" y="1381125"/>
            <a:ext cx="6018212" cy="131831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Kurz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gesagt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: Wie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durchgeführt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400" i="1" dirty="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Lappenöffnungen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sowohl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in der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Bindehaut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auch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in der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Sklera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nahe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dem Limbus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angelegt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, und der Schlemm-Kanal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identifiziert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. Ein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gebogenes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Instrument (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Trabekulektomieekulotom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in den Schlemm-Kanal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eingeführt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dann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nach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innen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gedreht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. Durch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Drehbewegung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des Instruments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Trabekulektomieekelmaschenwerk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durchtrennt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wodurch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gewünschte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direkte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Weg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vom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Vorderkammerraum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Kammerwinkelin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den Schlemm-Kanal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entsteht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 dirty="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3" name="Google Shape;3653;p184"/>
          <p:cNvSpPr txBox="1"/>
          <p:nvPr/>
        </p:nvSpPr>
        <p:spPr>
          <a:xfrm>
            <a:off x="3678238" y="4291013"/>
            <a:ext cx="153352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endParaRPr dirty="0"/>
          </a:p>
        </p:txBody>
      </p:sp>
      <p:sp>
        <p:nvSpPr>
          <p:cNvPr id="3654" name="Google Shape;3654;p184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655" name="Google Shape;3655;p184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656" name="Google Shape;3656;p184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1" name="Google Shape;3661;p185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185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62" name="Google Shape;3662;p185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3663" name="Google Shape;3663;p185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664" name="Google Shape;3664;p185"/>
            <p:cNvCxnSpPr>
              <a:stCxn id="3663" idx="0"/>
              <a:endCxn id="3663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65" name="Google Shape;3665;p185"/>
            <p:cNvCxnSpPr>
              <a:stCxn id="3663" idx="1"/>
              <a:endCxn id="3663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666" name="Google Shape;3666;p185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3667" name="Google Shape;3667;p185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3668" name="Google Shape;3668;p185"/>
          <p:cNvSpPr txBox="1"/>
          <p:nvPr/>
        </p:nvSpPr>
        <p:spPr>
          <a:xfrm>
            <a:off x="2376488" y="3338513"/>
            <a:ext cx="7366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3669" name="Google Shape;3669;p185"/>
          <p:cNvSpPr txBox="1"/>
          <p:nvPr/>
        </p:nvSpPr>
        <p:spPr>
          <a:xfrm>
            <a:off x="173037" y="4937125"/>
            <a:ext cx="14255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3670" name="Google Shape;3670;p185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3671" name="Google Shape;3671;p185"/>
          <p:cNvSpPr txBox="1"/>
          <p:nvPr/>
        </p:nvSpPr>
        <p:spPr>
          <a:xfrm>
            <a:off x="709863" y="5672138"/>
            <a:ext cx="10316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cxnSp>
        <p:nvCxnSpPr>
          <p:cNvPr id="3672" name="Google Shape;3672;p185"/>
          <p:cNvCxnSpPr>
            <a:stCxn id="3663" idx="1"/>
            <a:endCxn id="3663" idx="2"/>
          </p:cNvCxnSpPr>
          <p:nvPr/>
        </p:nvCxnSpPr>
        <p:spPr>
          <a:xfrm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673" name="Google Shape;3673;p185"/>
          <p:cNvCxnSpPr/>
          <p:nvPr/>
        </p:nvCxnSpPr>
        <p:spPr>
          <a:xfrm flipH="1"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674" name="Google Shape;3674;p185"/>
          <p:cNvCxnSpPr/>
          <p:nvPr/>
        </p:nvCxnSpPr>
        <p:spPr>
          <a:xfrm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675" name="Google Shape;3675;p185"/>
          <p:cNvCxnSpPr/>
          <p:nvPr/>
        </p:nvCxnSpPr>
        <p:spPr>
          <a:xfrm flipH="1"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76" name="Google Shape;3676;p185"/>
          <p:cNvSpPr txBox="1"/>
          <p:nvPr/>
        </p:nvSpPr>
        <p:spPr>
          <a:xfrm>
            <a:off x="457200" y="1141412"/>
            <a:ext cx="7497763" cy="1225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Wort: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Wahl des </a:t>
            </a:r>
            <a:r>
              <a:rPr lang="en-US" sz="1200" b="1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Zugangs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Kammerwinkelhängt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Zustand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Auges in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Bezug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ab.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Transparenz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die Frage,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endParaRPr dirty="0"/>
          </a:p>
        </p:txBody>
      </p:sp>
      <p:sp>
        <p:nvSpPr>
          <p:cNvPr id="3677" name="Google Shape;3677;p185"/>
          <p:cNvSpPr txBox="1"/>
          <p:nvPr/>
        </p:nvSpPr>
        <p:spPr>
          <a:xfrm>
            <a:off x="2105025" y="3756025"/>
            <a:ext cx="1209675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Ab interno</a:t>
            </a:r>
            <a:endParaRPr sz="16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8" name="Google Shape;3678;p185"/>
          <p:cNvSpPr txBox="1"/>
          <p:nvPr/>
        </p:nvSpPr>
        <p:spPr>
          <a:xfrm>
            <a:off x="3811588" y="3760788"/>
            <a:ext cx="125412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 externo</a:t>
            </a:r>
            <a:endParaRPr/>
          </a:p>
        </p:txBody>
      </p:sp>
      <p:sp>
        <p:nvSpPr>
          <p:cNvPr id="3679" name="Google Shape;3679;p185"/>
          <p:cNvSpPr txBox="1"/>
          <p:nvPr/>
        </p:nvSpPr>
        <p:spPr>
          <a:xfrm>
            <a:off x="1290638" y="1211263"/>
            <a:ext cx="6988175" cy="579646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Der Patient hat also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getrübte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und 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entschieden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dass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 ab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externo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richtige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Wahl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Was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indiziert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durchgeführt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endParaRPr dirty="0"/>
          </a:p>
        </p:txBody>
      </p:sp>
      <p:sp>
        <p:nvSpPr>
          <p:cNvPr id="3680" name="Google Shape;3680;p185"/>
          <p:cNvSpPr/>
          <p:nvPr/>
        </p:nvSpPr>
        <p:spPr>
          <a:xfrm>
            <a:off x="1235075" y="1600200"/>
            <a:ext cx="1738313" cy="576263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1" name="Google Shape;3681;p185"/>
          <p:cNvSpPr txBox="1"/>
          <p:nvPr/>
        </p:nvSpPr>
        <p:spPr>
          <a:xfrm>
            <a:off x="3036888" y="1381125"/>
            <a:ext cx="6018300" cy="150297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Kurz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gesagt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: Wie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durchgeführt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</a:rPr>
              <a:t>Nahe dem Limbus </a:t>
            </a:r>
            <a:r>
              <a:rPr lang="en-US" sz="1200" dirty="0" err="1">
                <a:solidFill>
                  <a:srgbClr val="0000FF"/>
                </a:solidFill>
              </a:rPr>
              <a:t>werden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ein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Bindehaut</a:t>
            </a:r>
            <a:r>
              <a:rPr lang="en-US" sz="1200" dirty="0">
                <a:solidFill>
                  <a:srgbClr val="0000FF"/>
                </a:solidFill>
              </a:rPr>
              <a:t>- und </a:t>
            </a:r>
            <a:r>
              <a:rPr lang="en-US" sz="1200" dirty="0" err="1">
                <a:solidFill>
                  <a:srgbClr val="0000FF"/>
                </a:solidFill>
              </a:rPr>
              <a:t>Skleralappen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präpariert</a:t>
            </a:r>
            <a:r>
              <a:rPr lang="en-US" sz="1200" dirty="0">
                <a:solidFill>
                  <a:srgbClr val="0000FF"/>
                </a:solidFill>
              </a:rPr>
              <a:t> und der Schlemm-Kanal </a:t>
            </a:r>
            <a:r>
              <a:rPr lang="en-US" sz="1200" dirty="0" err="1">
                <a:solidFill>
                  <a:srgbClr val="0000FF"/>
                </a:solidFill>
              </a:rPr>
              <a:t>dargestellt</a:t>
            </a:r>
            <a:r>
              <a:rPr lang="en-US" sz="1200" dirty="0">
                <a:solidFill>
                  <a:srgbClr val="0000FF"/>
                </a:solidFill>
              </a:rPr>
              <a:t>. </a:t>
            </a:r>
            <a:r>
              <a:rPr lang="en-US" sz="1200" dirty="0" err="1">
                <a:solidFill>
                  <a:srgbClr val="0000FF"/>
                </a:solidFill>
              </a:rPr>
              <a:t>Anschließend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wird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ein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gebogenes</a:t>
            </a:r>
            <a:r>
              <a:rPr lang="en-US" sz="1200" dirty="0">
                <a:solidFill>
                  <a:srgbClr val="0000FF"/>
                </a:solidFill>
              </a:rPr>
              <a:t> Instrument (</a:t>
            </a:r>
            <a:r>
              <a:rPr lang="en-US" sz="1200" dirty="0" err="1">
                <a:solidFill>
                  <a:srgbClr val="0000FF"/>
                </a:solidFill>
              </a:rPr>
              <a:t>Trabekulektomieekulotom</a:t>
            </a:r>
            <a:r>
              <a:rPr lang="en-US" sz="1200" dirty="0">
                <a:solidFill>
                  <a:srgbClr val="0000FF"/>
                </a:solidFill>
              </a:rPr>
              <a:t>) in den Schlemm-Kanal </a:t>
            </a:r>
            <a:r>
              <a:rPr lang="en-US" sz="1200" dirty="0" err="1">
                <a:solidFill>
                  <a:srgbClr val="0000FF"/>
                </a:solidFill>
              </a:rPr>
              <a:t>eingeführt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99"/>
                  </a:ext>
                </a:extLst>
              </a:rPr>
              <a:t>und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nach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innen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rotiert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dirty="0" err="1">
                <a:solidFill>
                  <a:srgbClr val="0000FF"/>
                </a:solidFill>
              </a:rPr>
              <a:t>wodurch</a:t>
            </a:r>
            <a:r>
              <a:rPr lang="en-US" sz="1200" dirty="0">
                <a:solidFill>
                  <a:srgbClr val="0000FF"/>
                </a:solidFill>
              </a:rPr>
              <a:t> das </a:t>
            </a:r>
            <a:r>
              <a:rPr lang="en-US" sz="1200" dirty="0" err="1">
                <a:solidFill>
                  <a:srgbClr val="0000FF"/>
                </a:solidFill>
              </a:rPr>
              <a:t>Trabekulektomieekelmaschenwerk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eröffnet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wird.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Drehbewegung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des Instruments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Trabekulektomieekelmaschenwerk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durchtrennt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wodurch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gewünschte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direkte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Weg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vom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Vorderkammerraum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Kammerwinkelin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den Schlemm-Kanal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entsteht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 dirty="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2" name="Google Shape;3682;p185"/>
          <p:cNvSpPr txBox="1"/>
          <p:nvPr/>
        </p:nvSpPr>
        <p:spPr>
          <a:xfrm>
            <a:off x="3678238" y="4291013"/>
            <a:ext cx="153352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endParaRPr dirty="0"/>
          </a:p>
        </p:txBody>
      </p:sp>
      <p:sp>
        <p:nvSpPr>
          <p:cNvPr id="3683" name="Google Shape;3683;p185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684" name="Google Shape;3684;p185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685" name="Google Shape;3685;p185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0" name="Google Shape;3690;p186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186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91" name="Google Shape;3691;p186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3692" name="Google Shape;3692;p186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693" name="Google Shape;3693;p186"/>
            <p:cNvCxnSpPr>
              <a:stCxn id="3692" idx="0"/>
              <a:endCxn id="3692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94" name="Google Shape;3694;p186"/>
            <p:cNvCxnSpPr>
              <a:stCxn id="3692" idx="1"/>
              <a:endCxn id="3692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695" name="Google Shape;3695;p186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3696" name="Google Shape;3696;p186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3697" name="Google Shape;3697;p186"/>
          <p:cNvSpPr txBox="1"/>
          <p:nvPr/>
        </p:nvSpPr>
        <p:spPr>
          <a:xfrm>
            <a:off x="2376488" y="3338513"/>
            <a:ext cx="7366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3698" name="Google Shape;3698;p186"/>
          <p:cNvSpPr txBox="1"/>
          <p:nvPr/>
        </p:nvSpPr>
        <p:spPr>
          <a:xfrm>
            <a:off x="173037" y="4937125"/>
            <a:ext cx="12226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3699" name="Google Shape;3699;p186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3700" name="Google Shape;3700;p186"/>
          <p:cNvSpPr txBox="1"/>
          <p:nvPr/>
        </p:nvSpPr>
        <p:spPr>
          <a:xfrm>
            <a:off x="457200" y="5672138"/>
            <a:ext cx="12842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cxnSp>
        <p:nvCxnSpPr>
          <p:cNvPr id="3701" name="Google Shape;3701;p186"/>
          <p:cNvCxnSpPr>
            <a:stCxn id="3692" idx="1"/>
            <a:endCxn id="3692" idx="2"/>
          </p:cNvCxnSpPr>
          <p:nvPr/>
        </p:nvCxnSpPr>
        <p:spPr>
          <a:xfrm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702" name="Google Shape;3702;p186"/>
          <p:cNvCxnSpPr/>
          <p:nvPr/>
        </p:nvCxnSpPr>
        <p:spPr>
          <a:xfrm flipH="1"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703" name="Google Shape;3703;p186"/>
          <p:cNvCxnSpPr/>
          <p:nvPr/>
        </p:nvCxnSpPr>
        <p:spPr>
          <a:xfrm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704" name="Google Shape;3704;p186"/>
          <p:cNvCxnSpPr/>
          <p:nvPr/>
        </p:nvCxnSpPr>
        <p:spPr>
          <a:xfrm flipH="1"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05" name="Google Shape;3705;p186"/>
          <p:cNvSpPr txBox="1"/>
          <p:nvPr/>
        </p:nvSpPr>
        <p:spPr>
          <a:xfrm>
            <a:off x="457200" y="1141412"/>
            <a:ext cx="7497763" cy="1225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Wort: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Wahl des </a:t>
            </a:r>
            <a:r>
              <a:rPr lang="en-US" sz="1200" b="1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Zugangs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Kammerwinkelhängt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Zustand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Auges in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Bezug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ab.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Transparenz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die Frage,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endParaRPr dirty="0"/>
          </a:p>
        </p:txBody>
      </p:sp>
      <p:sp>
        <p:nvSpPr>
          <p:cNvPr id="3706" name="Google Shape;3706;p186"/>
          <p:cNvSpPr txBox="1"/>
          <p:nvPr/>
        </p:nvSpPr>
        <p:spPr>
          <a:xfrm>
            <a:off x="2105025" y="3756025"/>
            <a:ext cx="1209675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Ab interno</a:t>
            </a:r>
            <a:endParaRPr sz="16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7" name="Google Shape;3707;p186"/>
          <p:cNvSpPr txBox="1"/>
          <p:nvPr/>
        </p:nvSpPr>
        <p:spPr>
          <a:xfrm>
            <a:off x="3811588" y="3760788"/>
            <a:ext cx="125412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 externo</a:t>
            </a:r>
            <a:endParaRPr/>
          </a:p>
        </p:txBody>
      </p:sp>
      <p:sp>
        <p:nvSpPr>
          <p:cNvPr id="3708" name="Google Shape;3708;p186"/>
          <p:cNvSpPr txBox="1"/>
          <p:nvPr/>
        </p:nvSpPr>
        <p:spPr>
          <a:xfrm>
            <a:off x="1290638" y="1211263"/>
            <a:ext cx="6988175" cy="579646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Der Patient hat also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getrübte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und 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entschieden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dass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 ab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externo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richtige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Wahl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Was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indiziert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durchgeführt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endParaRPr dirty="0"/>
          </a:p>
        </p:txBody>
      </p:sp>
      <p:sp>
        <p:nvSpPr>
          <p:cNvPr id="3709" name="Google Shape;3709;p186"/>
          <p:cNvSpPr/>
          <p:nvPr/>
        </p:nvSpPr>
        <p:spPr>
          <a:xfrm>
            <a:off x="1235075" y="1600200"/>
            <a:ext cx="1738313" cy="576263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0" name="Google Shape;3710;p186"/>
          <p:cNvSpPr txBox="1"/>
          <p:nvPr/>
        </p:nvSpPr>
        <p:spPr>
          <a:xfrm>
            <a:off x="3036888" y="1381125"/>
            <a:ext cx="6018300" cy="150297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rgbClr val="0000FF"/>
                </a:solidFill>
              </a:rPr>
              <a:t>Kurz </a:t>
            </a:r>
            <a:r>
              <a:rPr lang="en-US" sz="1200" i="1" dirty="0" err="1">
                <a:solidFill>
                  <a:srgbClr val="0000FF"/>
                </a:solidFill>
              </a:rPr>
              <a:t>gesagt</a:t>
            </a:r>
            <a:r>
              <a:rPr lang="en-US" sz="1200" i="1" dirty="0">
                <a:solidFill>
                  <a:srgbClr val="0000FF"/>
                </a:solidFill>
              </a:rPr>
              <a:t>: Wie </a:t>
            </a:r>
            <a:r>
              <a:rPr lang="en-US" sz="1200" i="1" dirty="0" err="1">
                <a:solidFill>
                  <a:srgbClr val="0000FF"/>
                </a:solidFill>
              </a:rPr>
              <a:t>wird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eine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Trabekulektomieekulotomie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durchgeführt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  <a:endParaRPr lang="en-US" sz="1200" dirty="0"/>
          </a:p>
          <a:p>
            <a:pPr lvl="0"/>
            <a:r>
              <a:rPr lang="en-US" sz="1200" dirty="0">
                <a:solidFill>
                  <a:srgbClr val="0000FF"/>
                </a:solidFill>
              </a:rPr>
              <a:t>Nahe dem Limbus </a:t>
            </a:r>
            <a:r>
              <a:rPr lang="en-US" sz="1200" dirty="0" err="1">
                <a:solidFill>
                  <a:srgbClr val="0000FF"/>
                </a:solidFill>
              </a:rPr>
              <a:t>werden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ein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Bindehaut</a:t>
            </a:r>
            <a:r>
              <a:rPr lang="en-US" sz="1200" dirty="0">
                <a:solidFill>
                  <a:srgbClr val="0000FF"/>
                </a:solidFill>
              </a:rPr>
              <a:t>- und </a:t>
            </a:r>
            <a:r>
              <a:rPr lang="en-US" sz="1200" dirty="0" err="1">
                <a:solidFill>
                  <a:srgbClr val="0000FF"/>
                </a:solidFill>
              </a:rPr>
              <a:t>Skleralappen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präpariert</a:t>
            </a:r>
            <a:r>
              <a:rPr lang="en-US" sz="1200" dirty="0">
                <a:solidFill>
                  <a:srgbClr val="0000FF"/>
                </a:solidFill>
              </a:rPr>
              <a:t> und der Schlemm-Kanal </a:t>
            </a:r>
            <a:r>
              <a:rPr lang="en-US" sz="1200" dirty="0" err="1">
                <a:solidFill>
                  <a:srgbClr val="0000FF"/>
                </a:solidFill>
              </a:rPr>
              <a:t>dargestellt</a:t>
            </a:r>
            <a:r>
              <a:rPr lang="en-US" sz="1200" dirty="0">
                <a:solidFill>
                  <a:srgbClr val="0000FF"/>
                </a:solidFill>
              </a:rPr>
              <a:t>. </a:t>
            </a:r>
            <a:r>
              <a:rPr lang="en-US" sz="1200" dirty="0" err="1">
                <a:solidFill>
                  <a:srgbClr val="0000FF"/>
                </a:solidFill>
              </a:rPr>
              <a:t>Anschließend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wird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ein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gebogenes</a:t>
            </a:r>
            <a:r>
              <a:rPr lang="en-US" sz="1200" dirty="0">
                <a:solidFill>
                  <a:srgbClr val="0000FF"/>
                </a:solidFill>
              </a:rPr>
              <a:t> Instrument (</a:t>
            </a:r>
            <a:r>
              <a:rPr lang="en-US" sz="1200" dirty="0" err="1">
                <a:solidFill>
                  <a:srgbClr val="0000FF"/>
                </a:solidFill>
              </a:rPr>
              <a:t>Trabekulektomieekulotom</a:t>
            </a:r>
            <a:r>
              <a:rPr lang="en-US" sz="1200" dirty="0">
                <a:solidFill>
                  <a:srgbClr val="0000FF"/>
                </a:solidFill>
              </a:rPr>
              <a:t>) in den Schlemm-Kanal </a:t>
            </a:r>
            <a:r>
              <a:rPr lang="en-US" sz="1200" dirty="0" err="1">
                <a:solidFill>
                  <a:srgbClr val="0000FF"/>
                </a:solidFill>
              </a:rPr>
              <a:t>eingeführt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99"/>
                  </a:ext>
                </a:extLst>
              </a:rPr>
              <a:t>und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nach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innen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rotiert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dirty="0" err="1">
                <a:solidFill>
                  <a:srgbClr val="0000FF"/>
                </a:solidFill>
              </a:rPr>
              <a:t>wodurch</a:t>
            </a:r>
            <a:r>
              <a:rPr lang="en-US" sz="1200" dirty="0">
                <a:solidFill>
                  <a:srgbClr val="0000FF"/>
                </a:solidFill>
              </a:rPr>
              <a:t> das </a:t>
            </a:r>
            <a:r>
              <a:rPr lang="en-US" sz="1200" dirty="0" err="1">
                <a:solidFill>
                  <a:srgbClr val="0000FF"/>
                </a:solidFill>
              </a:rPr>
              <a:t>Trabekulektomieekelmaschenwerk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eröffnet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wird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>
                <a:solidFill>
                  <a:schemeClr val="dk1"/>
                </a:solidFill>
              </a:rPr>
              <a:t>Die Rotation des Instruments </a:t>
            </a:r>
            <a:r>
              <a:rPr lang="en-US" sz="1200" dirty="0" err="1">
                <a:solidFill>
                  <a:schemeClr val="dk1"/>
                </a:solidFill>
              </a:rPr>
              <a:t>führt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zu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einer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Eröffnung</a:t>
            </a:r>
            <a:r>
              <a:rPr lang="en-US" sz="1200" dirty="0">
                <a:solidFill>
                  <a:schemeClr val="dk1"/>
                </a:solidFill>
              </a:rPr>
              <a:t> des </a:t>
            </a:r>
            <a:r>
              <a:rPr lang="en-US" sz="1200" dirty="0" err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01"/>
                  </a:ext>
                </a:extLst>
              </a:rPr>
              <a:t>Trabekulektomieekelmaschenwerks</a:t>
            </a:r>
            <a:r>
              <a:rPr lang="en-US" sz="1200" dirty="0">
                <a:solidFill>
                  <a:schemeClr val="dk1"/>
                </a:solidFill>
              </a:rPr>
              <a:t> und </a:t>
            </a:r>
            <a:r>
              <a:rPr lang="en-US" sz="1200" dirty="0" err="1">
                <a:solidFill>
                  <a:schemeClr val="dk1"/>
                </a:solidFill>
              </a:rPr>
              <a:t>schafft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damit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eine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direkte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Verbindung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zwischen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Vorderkammer</a:t>
            </a:r>
            <a:r>
              <a:rPr lang="en-US" sz="1200" dirty="0">
                <a:solidFill>
                  <a:schemeClr val="dk1"/>
                </a:solidFill>
              </a:rPr>
              <a:t> und Schlemm-Kanal </a:t>
            </a:r>
            <a:r>
              <a:rPr lang="en-US" sz="1200" dirty="0" err="1">
                <a:solidFill>
                  <a:schemeClr val="dk1"/>
                </a:solidFill>
              </a:rPr>
              <a:t>über</a:t>
            </a:r>
            <a:r>
              <a:rPr lang="en-US" sz="1200" dirty="0">
                <a:solidFill>
                  <a:schemeClr val="dk1"/>
                </a:solidFill>
              </a:rPr>
              <a:t> den </a:t>
            </a:r>
            <a:r>
              <a:rPr lang="en-US" sz="1200" dirty="0" err="1">
                <a:solidFill>
                  <a:schemeClr val="dk1"/>
                </a:solidFill>
              </a:rPr>
              <a:t>Kammerwinkel</a:t>
            </a:r>
            <a:r>
              <a:rPr lang="en-US" sz="1200" dirty="0">
                <a:solidFill>
                  <a:schemeClr val="dk1"/>
                </a:solidFill>
              </a:rPr>
              <a:t>.</a:t>
            </a: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1" name="Google Shape;3711;p186"/>
          <p:cNvSpPr txBox="1"/>
          <p:nvPr/>
        </p:nvSpPr>
        <p:spPr>
          <a:xfrm>
            <a:off x="3678238" y="4291013"/>
            <a:ext cx="153352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endParaRPr dirty="0"/>
          </a:p>
        </p:txBody>
      </p:sp>
      <p:sp>
        <p:nvSpPr>
          <p:cNvPr id="3712" name="Google Shape;3712;p186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713" name="Google Shape;3713;p186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714" name="Google Shape;3714;p186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9" name="Google Shape;3719;p187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187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0" name="Google Shape;3720;p187"/>
          <p:cNvSpPr txBox="1"/>
          <p:nvPr/>
        </p:nvSpPr>
        <p:spPr>
          <a:xfrm>
            <a:off x="527050" y="5829300"/>
            <a:ext cx="83121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Trabekulektomieekulotom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(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Beachten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Sie,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nur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distale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gebogene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Sonde in den Schlemm-Kanal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eingeführt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die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proximale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Sonde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verbleibt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außerhalb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 Auges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dient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zur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02"/>
                  </a:ext>
                </a:extLst>
              </a:rPr>
              <a:t>Führung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.)</a:t>
            </a:r>
            <a:endParaRPr dirty="0"/>
          </a:p>
        </p:txBody>
      </p:sp>
      <p:pic>
        <p:nvPicPr>
          <p:cNvPr id="3721" name="Google Shape;3721;p187" descr="Harms trabeculotomy probe with double parallel prong design. | Download  Scientific Diagra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71700" y="1028700"/>
            <a:ext cx="4800600" cy="4800600"/>
          </a:xfrm>
          <a:prstGeom prst="rect">
            <a:avLst/>
          </a:prstGeom>
          <a:noFill/>
          <a:ln>
            <a:noFill/>
          </a:ln>
        </p:spPr>
      </p:pic>
      <p:sp>
        <p:nvSpPr>
          <p:cNvPr id="3722" name="Google Shape;3722;p187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723" name="Google Shape;3723;p187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724" name="Google Shape;3724;p187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9" name="Google Shape;3729;p188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188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0" name="Google Shape;3730;p188"/>
          <p:cNvSpPr txBox="1"/>
          <p:nvPr/>
        </p:nvSpPr>
        <p:spPr>
          <a:xfrm>
            <a:off x="252413" y="5510213"/>
            <a:ext cx="86868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Die Sonde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unter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Bindehaut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Sklera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-Lappen in den Schlemm-Kanal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eingeführt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Durch </a:t>
            </a:r>
            <a:r>
              <a:rPr lang="en-US" sz="1200" dirty="0">
                <a:solidFill>
                  <a:schemeClr val="dk1"/>
                </a:solidFill>
              </a:rPr>
              <a:t>Rotation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</a:t>
            </a:r>
            <a:r>
              <a:rPr lang="en-US" sz="1200" dirty="0" err="1">
                <a:solidFill>
                  <a:schemeClr val="dk1"/>
                </a:solidFill>
              </a:rPr>
              <a:t>rselben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nach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03"/>
                  </a:ext>
                </a:extLst>
              </a:rPr>
              <a:t>innen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Pfeil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durchtrennt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Chirurg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Trabekulektomieekelmaschenwerk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die Sonde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erscheint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der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Vorderkammer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pic>
        <p:nvPicPr>
          <p:cNvPr id="3731" name="Google Shape;3731;p1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295400"/>
            <a:ext cx="9144000" cy="3582988"/>
          </a:xfrm>
          <a:prstGeom prst="rect">
            <a:avLst/>
          </a:prstGeom>
          <a:noFill/>
          <a:ln>
            <a:noFill/>
          </a:ln>
        </p:spPr>
      </p:pic>
      <p:sp>
        <p:nvSpPr>
          <p:cNvPr id="3732" name="Google Shape;3732;p188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733" name="Google Shape;3733;p188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734" name="Google Shape;3734;p188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9" name="Google Shape;3739;p189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189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40" name="Google Shape;3740;p189" descr="Ch 10 Pediatric Glaucoma. A Patient's Guide to Glaucom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9200" y="1524000"/>
            <a:ext cx="7086600" cy="3984625"/>
          </a:xfrm>
          <a:prstGeom prst="rect">
            <a:avLst/>
          </a:prstGeom>
          <a:noFill/>
          <a:ln>
            <a:noFill/>
          </a:ln>
        </p:spPr>
      </p:pic>
      <p:sp>
        <p:nvSpPr>
          <p:cNvPr id="3741" name="Google Shape;3741;p189"/>
          <p:cNvSpPr txBox="1"/>
          <p:nvPr/>
        </p:nvSpPr>
        <p:spPr>
          <a:xfrm>
            <a:off x="228600" y="5986463"/>
            <a:ext cx="8686800" cy="2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Eine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andere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04"/>
                  </a:ext>
                </a:extLst>
              </a:rPr>
              <a:t>Ansicht</a:t>
            </a:r>
            <a:endParaRPr dirty="0"/>
          </a:p>
        </p:txBody>
      </p:sp>
      <p:sp>
        <p:nvSpPr>
          <p:cNvPr id="3742" name="Google Shape;3742;p189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743" name="Google Shape;3743;p189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744" name="Google Shape;3744;p189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9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" name="Google Shape;683;p19"/>
          <p:cNvSpPr txBox="1"/>
          <p:nvPr/>
        </p:nvSpPr>
        <p:spPr>
          <a:xfrm>
            <a:off x="1603375" y="2016125"/>
            <a:ext cx="11572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</a:t>
            </a:r>
            <a:endParaRPr dirty="0"/>
          </a:p>
        </p:txBody>
      </p:sp>
      <p:sp>
        <p:nvSpPr>
          <p:cNvPr id="684" name="Google Shape;684;p19"/>
          <p:cNvSpPr txBox="1"/>
          <p:nvPr/>
        </p:nvSpPr>
        <p:spPr>
          <a:xfrm>
            <a:off x="4875213" y="2755900"/>
            <a:ext cx="153352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Sekundär</a:t>
            </a:r>
            <a:endParaRPr/>
          </a:p>
        </p:txBody>
      </p:sp>
      <p:cxnSp>
        <p:nvCxnSpPr>
          <p:cNvPr id="685" name="Google Shape;685;p19"/>
          <p:cNvCxnSpPr/>
          <p:nvPr/>
        </p:nvCxnSpPr>
        <p:spPr>
          <a:xfrm flipH="1">
            <a:off x="2743200" y="1570038"/>
            <a:ext cx="1822450" cy="48577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686" name="Google Shape;686;p19"/>
          <p:cNvCxnSpPr/>
          <p:nvPr/>
        </p:nvCxnSpPr>
        <p:spPr>
          <a:xfrm>
            <a:off x="4565650" y="1570038"/>
            <a:ext cx="935038" cy="126523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87" name="Google Shape;687;p19"/>
          <p:cNvSpPr txBox="1"/>
          <p:nvPr/>
        </p:nvSpPr>
        <p:spPr>
          <a:xfrm>
            <a:off x="180975" y="2817813"/>
            <a:ext cx="1354138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Angeboren</a:t>
            </a:r>
            <a:endParaRPr/>
          </a:p>
        </p:txBody>
      </p:sp>
      <p:sp>
        <p:nvSpPr>
          <p:cNvPr id="688" name="Google Shape;688;p19"/>
          <p:cNvSpPr txBox="1"/>
          <p:nvPr/>
        </p:nvSpPr>
        <p:spPr>
          <a:xfrm>
            <a:off x="2717800" y="2825750"/>
            <a:ext cx="847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JOWG</a:t>
            </a:r>
            <a:endParaRPr dirty="0"/>
          </a:p>
        </p:txBody>
      </p:sp>
      <p:cxnSp>
        <p:nvCxnSpPr>
          <p:cNvPr id="689" name="Google Shape;689;p19"/>
          <p:cNvCxnSpPr>
            <a:stCxn id="683" idx="2"/>
          </p:cNvCxnSpPr>
          <p:nvPr/>
        </p:nvCxnSpPr>
        <p:spPr>
          <a:xfrm flipH="1">
            <a:off x="1562819" y="2226439"/>
            <a:ext cx="6192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690" name="Google Shape;690;p19"/>
          <p:cNvCxnSpPr>
            <a:stCxn id="683" idx="2"/>
          </p:cNvCxnSpPr>
          <p:nvPr/>
        </p:nvCxnSpPr>
        <p:spPr>
          <a:xfrm>
            <a:off x="2182019" y="2226439"/>
            <a:ext cx="5715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91" name="Google Shape;691;p19"/>
          <p:cNvSpPr txBox="1"/>
          <p:nvPr/>
        </p:nvSpPr>
        <p:spPr>
          <a:xfrm>
            <a:off x="552450" y="3238500"/>
            <a:ext cx="106045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Neugeborene</a:t>
            </a:r>
            <a:endParaRPr dirty="0"/>
          </a:p>
        </p:txBody>
      </p:sp>
      <p:sp>
        <p:nvSpPr>
          <p:cNvPr id="692" name="Google Shape;692;p19"/>
          <p:cNvSpPr txBox="1"/>
          <p:nvPr/>
        </p:nvSpPr>
        <p:spPr>
          <a:xfrm>
            <a:off x="565150" y="3682905"/>
            <a:ext cx="153352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Säuglingsalter</a:t>
            </a:r>
            <a:endParaRPr dirty="0"/>
          </a:p>
        </p:txBody>
      </p:sp>
      <p:cxnSp>
        <p:nvCxnSpPr>
          <p:cNvPr id="693" name="Google Shape;693;p19"/>
          <p:cNvCxnSpPr/>
          <p:nvPr/>
        </p:nvCxnSpPr>
        <p:spPr>
          <a:xfrm>
            <a:off x="374650" y="3162300"/>
            <a:ext cx="0" cy="113982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94" name="Google Shape;694;p19"/>
          <p:cNvCxnSpPr/>
          <p:nvPr/>
        </p:nvCxnSpPr>
        <p:spPr>
          <a:xfrm>
            <a:off x="374650" y="3417888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95" name="Google Shape;695;p19"/>
          <p:cNvCxnSpPr/>
          <p:nvPr/>
        </p:nvCxnSpPr>
        <p:spPr>
          <a:xfrm>
            <a:off x="363538" y="3854450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96" name="Google Shape;696;p19"/>
          <p:cNvCxnSpPr/>
          <p:nvPr/>
        </p:nvCxnSpPr>
        <p:spPr>
          <a:xfrm>
            <a:off x="363538" y="430212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97" name="Google Shape;697;p19"/>
          <p:cNvSpPr txBox="1"/>
          <p:nvPr/>
        </p:nvSpPr>
        <p:spPr>
          <a:xfrm>
            <a:off x="2133600" y="3756025"/>
            <a:ext cx="1770063" cy="554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</a:t>
            </a: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erworbene Augenerkrankung</a:t>
            </a:r>
            <a:endParaRPr/>
          </a:p>
        </p:txBody>
      </p:sp>
      <p:sp>
        <p:nvSpPr>
          <p:cNvPr id="698" name="Google Shape;698;p19"/>
          <p:cNvSpPr txBox="1"/>
          <p:nvPr/>
        </p:nvSpPr>
        <p:spPr>
          <a:xfrm>
            <a:off x="6364288" y="3703638"/>
            <a:ext cx="1047750" cy="35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Erworben</a:t>
            </a:r>
            <a:endParaRPr/>
          </a:p>
        </p:txBody>
      </p:sp>
      <p:cxnSp>
        <p:nvCxnSpPr>
          <p:cNvPr id="699" name="Google Shape;699;p19"/>
          <p:cNvCxnSpPr/>
          <p:nvPr/>
        </p:nvCxnSpPr>
        <p:spPr>
          <a:xfrm flipH="1">
            <a:off x="3886200" y="3167063"/>
            <a:ext cx="1735138" cy="533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00" name="Google Shape;700;p19"/>
          <p:cNvCxnSpPr/>
          <p:nvPr/>
        </p:nvCxnSpPr>
        <p:spPr>
          <a:xfrm>
            <a:off x="5600700" y="3149600"/>
            <a:ext cx="2305050" cy="550863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01" name="Google Shape;701;p19"/>
          <p:cNvSpPr txBox="1"/>
          <p:nvPr/>
        </p:nvSpPr>
        <p:spPr>
          <a:xfrm>
            <a:off x="4179888" y="3757613"/>
            <a:ext cx="1947862" cy="55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Nicht erworbene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Erkrankung</a:t>
            </a:r>
            <a:endParaRPr/>
          </a:p>
        </p:txBody>
      </p:sp>
      <p:cxnSp>
        <p:nvCxnSpPr>
          <p:cNvPr id="702" name="Google Shape;702;p19"/>
          <p:cNvCxnSpPr/>
          <p:nvPr/>
        </p:nvCxnSpPr>
        <p:spPr>
          <a:xfrm flipH="1">
            <a:off x="5294313" y="3149600"/>
            <a:ext cx="317500" cy="550863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03" name="Google Shape;703;p19"/>
          <p:cNvCxnSpPr/>
          <p:nvPr/>
        </p:nvCxnSpPr>
        <p:spPr>
          <a:xfrm>
            <a:off x="5637213" y="3160713"/>
            <a:ext cx="847725" cy="53975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04" name="Google Shape;704;p19"/>
          <p:cNvSpPr txBox="1"/>
          <p:nvPr/>
        </p:nvSpPr>
        <p:spPr>
          <a:xfrm>
            <a:off x="2608263" y="4694238"/>
            <a:ext cx="1522412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Peters-Anomalie</a:t>
            </a:r>
            <a:endParaRPr/>
          </a:p>
        </p:txBody>
      </p:sp>
      <p:sp>
        <p:nvSpPr>
          <p:cNvPr id="705" name="Google Shape;705;p19"/>
          <p:cNvSpPr txBox="1"/>
          <p:nvPr/>
        </p:nvSpPr>
        <p:spPr>
          <a:xfrm>
            <a:off x="2630488" y="5060950"/>
            <a:ext cx="933450" cy="31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Aniridie</a:t>
            </a:r>
            <a:endParaRPr/>
          </a:p>
        </p:txBody>
      </p:sp>
      <p:cxnSp>
        <p:nvCxnSpPr>
          <p:cNvPr id="706" name="Google Shape;706;p19"/>
          <p:cNvCxnSpPr/>
          <p:nvPr/>
        </p:nvCxnSpPr>
        <p:spPr>
          <a:xfrm flipH="1">
            <a:off x="2416175" y="4284663"/>
            <a:ext cx="14288" cy="95885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07" name="Google Shape;707;p19"/>
          <p:cNvCxnSpPr/>
          <p:nvPr/>
        </p:nvCxnSpPr>
        <p:spPr>
          <a:xfrm>
            <a:off x="2430463" y="4513263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08" name="Google Shape;708;p19"/>
          <p:cNvCxnSpPr/>
          <p:nvPr/>
        </p:nvCxnSpPr>
        <p:spPr>
          <a:xfrm>
            <a:off x="2406650" y="4876800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09" name="Google Shape;709;p19"/>
          <p:cNvCxnSpPr/>
          <p:nvPr/>
        </p:nvCxnSpPr>
        <p:spPr>
          <a:xfrm>
            <a:off x="2432050" y="5240338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10" name="Google Shape;710;p19"/>
          <p:cNvSpPr txBox="1"/>
          <p:nvPr/>
        </p:nvSpPr>
        <p:spPr>
          <a:xfrm>
            <a:off x="4797424" y="4370388"/>
            <a:ext cx="1687513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Sturge-Weber-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Syndrom</a:t>
            </a:r>
            <a:endParaRPr dirty="0"/>
          </a:p>
        </p:txBody>
      </p:sp>
      <p:cxnSp>
        <p:nvCxnSpPr>
          <p:cNvPr id="711" name="Google Shape;711;p19"/>
          <p:cNvCxnSpPr/>
          <p:nvPr/>
        </p:nvCxnSpPr>
        <p:spPr>
          <a:xfrm>
            <a:off x="4602163" y="4281488"/>
            <a:ext cx="7937" cy="6032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12" name="Google Shape;712;p19"/>
          <p:cNvCxnSpPr/>
          <p:nvPr/>
        </p:nvCxnSpPr>
        <p:spPr>
          <a:xfrm>
            <a:off x="4602163" y="454977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13" name="Google Shape;713;p19"/>
          <p:cNvCxnSpPr/>
          <p:nvPr/>
        </p:nvCxnSpPr>
        <p:spPr>
          <a:xfrm>
            <a:off x="4605338" y="4873625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14" name="Google Shape;714;p19"/>
          <p:cNvSpPr txBox="1"/>
          <p:nvPr/>
        </p:nvSpPr>
        <p:spPr>
          <a:xfrm>
            <a:off x="2500313" y="361950"/>
            <a:ext cx="4143375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715" name="Google Shape;715;p19"/>
          <p:cNvSpPr txBox="1"/>
          <p:nvPr/>
        </p:nvSpPr>
        <p:spPr>
          <a:xfrm>
            <a:off x="3070225" y="1130300"/>
            <a:ext cx="30638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endParaRPr dirty="0"/>
          </a:p>
        </p:txBody>
      </p:sp>
      <p:sp>
        <p:nvSpPr>
          <p:cNvPr id="716" name="Google Shape;716;p19"/>
          <p:cNvSpPr txBox="1"/>
          <p:nvPr/>
        </p:nvSpPr>
        <p:spPr>
          <a:xfrm>
            <a:off x="4806950" y="4718050"/>
            <a:ext cx="44132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NF</a:t>
            </a:r>
            <a:endParaRPr/>
          </a:p>
        </p:txBody>
      </p:sp>
      <p:sp>
        <p:nvSpPr>
          <p:cNvPr id="717" name="Google Shape;717;p19"/>
          <p:cNvSpPr txBox="1"/>
          <p:nvPr/>
        </p:nvSpPr>
        <p:spPr>
          <a:xfrm>
            <a:off x="565150" y="4144963"/>
            <a:ext cx="133985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Spät auftretend</a:t>
            </a:r>
            <a:endParaRPr/>
          </a:p>
        </p:txBody>
      </p:sp>
      <p:sp>
        <p:nvSpPr>
          <p:cNvPr id="718" name="Google Shape;718;p19"/>
          <p:cNvSpPr txBox="1"/>
          <p:nvPr/>
        </p:nvSpPr>
        <p:spPr>
          <a:xfrm>
            <a:off x="7851775" y="3730625"/>
            <a:ext cx="1189038" cy="57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Erworben nach CE</a:t>
            </a:r>
            <a:endParaRPr/>
          </a:p>
        </p:txBody>
      </p:sp>
      <p:sp>
        <p:nvSpPr>
          <p:cNvPr id="719" name="Google Shape;719;p19"/>
          <p:cNvSpPr txBox="1"/>
          <p:nvPr/>
        </p:nvSpPr>
        <p:spPr>
          <a:xfrm>
            <a:off x="4090988" y="5180013"/>
            <a:ext cx="454660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Ebenso gibt es viele </a:t>
            </a:r>
            <a:r>
              <a:rPr lang="en-US" sz="1200" b="1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 erworbene </a:t>
            </a: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Erkrankungen, die mit dem kindlichen Glaukom assoziiert sind, doch das Glaukom-Buch behandelt nur zwei davon (ohne Berücksichtigung des A-R- und des Peters-[Plus]-Syndroms). Welche sind das?</a:t>
            </a:r>
            <a:endParaRPr/>
          </a:p>
        </p:txBody>
      </p:sp>
      <p:sp>
        <p:nvSpPr>
          <p:cNvPr id="720" name="Google Shape;720;p19"/>
          <p:cNvSpPr txBox="1"/>
          <p:nvPr/>
        </p:nvSpPr>
        <p:spPr>
          <a:xfrm>
            <a:off x="2608263" y="4333875"/>
            <a:ext cx="129857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A-R-Anomalie</a:t>
            </a:r>
            <a:endParaRPr/>
          </a:p>
        </p:txBody>
      </p:sp>
      <p:sp>
        <p:nvSpPr>
          <p:cNvPr id="721" name="Google Shape;721;p19"/>
          <p:cNvSpPr txBox="1"/>
          <p:nvPr/>
        </p:nvSpPr>
        <p:spPr>
          <a:xfrm>
            <a:off x="5338431" y="4718050"/>
            <a:ext cx="3318537" cy="523220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Wofür steht </a:t>
            </a: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NF </a:t>
            </a: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diesem Zusammenhang?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Neurofibromatose</a:t>
            </a:r>
            <a:endParaRPr/>
          </a:p>
        </p:txBody>
      </p:sp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9" name="Google Shape;3749;p190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 im Kindesalter: Behandlung</a:t>
            </a:r>
            <a:endParaRPr/>
          </a:p>
        </p:txBody>
      </p:sp>
      <p:sp>
        <p:nvSpPr>
          <p:cNvPr id="3750" name="Google Shape;3750;p190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751" name="Google Shape;3751;p190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3752" name="Google Shape;3752;p190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190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53" name="Google Shape;3753;p190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3754" name="Google Shape;3754;p190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755" name="Google Shape;3755;p190"/>
            <p:cNvCxnSpPr>
              <a:stCxn id="3754" idx="0"/>
              <a:endCxn id="3754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56" name="Google Shape;3756;p190"/>
            <p:cNvCxnSpPr>
              <a:stCxn id="3754" idx="1"/>
              <a:endCxn id="3754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757" name="Google Shape;3757;p190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3758" name="Google Shape;3758;p190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3759" name="Google Shape;3759;p190"/>
          <p:cNvSpPr txBox="1"/>
          <p:nvPr/>
        </p:nvSpPr>
        <p:spPr>
          <a:xfrm>
            <a:off x="2376488" y="3338513"/>
            <a:ext cx="7366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3760" name="Google Shape;3760;p190"/>
          <p:cNvSpPr txBox="1"/>
          <p:nvPr/>
        </p:nvSpPr>
        <p:spPr>
          <a:xfrm>
            <a:off x="173038" y="4937125"/>
            <a:ext cx="1138404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3761" name="Google Shape;3761;p190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3762" name="Google Shape;3762;p190"/>
          <p:cNvSpPr txBox="1"/>
          <p:nvPr/>
        </p:nvSpPr>
        <p:spPr>
          <a:xfrm>
            <a:off x="603084" y="5672138"/>
            <a:ext cx="1138404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/>
          </a:p>
        </p:txBody>
      </p:sp>
      <p:cxnSp>
        <p:nvCxnSpPr>
          <p:cNvPr id="3763" name="Google Shape;3763;p190"/>
          <p:cNvCxnSpPr>
            <a:stCxn id="3754" idx="1"/>
            <a:endCxn id="3754" idx="2"/>
          </p:cNvCxnSpPr>
          <p:nvPr/>
        </p:nvCxnSpPr>
        <p:spPr>
          <a:xfrm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764" name="Google Shape;3764;p190"/>
          <p:cNvCxnSpPr/>
          <p:nvPr/>
        </p:nvCxnSpPr>
        <p:spPr>
          <a:xfrm flipH="1"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765" name="Google Shape;3765;p190"/>
          <p:cNvCxnSpPr/>
          <p:nvPr/>
        </p:nvCxnSpPr>
        <p:spPr>
          <a:xfrm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766" name="Google Shape;3766;p190"/>
          <p:cNvCxnSpPr/>
          <p:nvPr/>
        </p:nvCxnSpPr>
        <p:spPr>
          <a:xfrm flipH="1"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67" name="Google Shape;3767;p190"/>
          <p:cNvSpPr txBox="1"/>
          <p:nvPr/>
        </p:nvSpPr>
        <p:spPr>
          <a:xfrm>
            <a:off x="457200" y="1141412"/>
            <a:ext cx="7497763" cy="1225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Wort: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Wahl des </a:t>
            </a:r>
            <a:r>
              <a:rPr lang="en-US" sz="1200" b="1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Zugangs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Kammerwinkelhängt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Zustand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Auges in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Bezug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ab.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Transparenz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die Frage,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endParaRPr dirty="0"/>
          </a:p>
        </p:txBody>
      </p:sp>
      <p:sp>
        <p:nvSpPr>
          <p:cNvPr id="3768" name="Google Shape;3768;p190"/>
          <p:cNvSpPr txBox="1"/>
          <p:nvPr/>
        </p:nvSpPr>
        <p:spPr>
          <a:xfrm>
            <a:off x="2105025" y="3756025"/>
            <a:ext cx="1209675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 interno</a:t>
            </a:r>
            <a:endParaRPr/>
          </a:p>
        </p:txBody>
      </p:sp>
      <p:sp>
        <p:nvSpPr>
          <p:cNvPr id="3769" name="Google Shape;3769;p190"/>
          <p:cNvSpPr txBox="1"/>
          <p:nvPr/>
        </p:nvSpPr>
        <p:spPr>
          <a:xfrm>
            <a:off x="3811588" y="3760788"/>
            <a:ext cx="125412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Ab externo</a:t>
            </a:r>
            <a:endParaRPr sz="16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0" name="Google Shape;3770;p190"/>
          <p:cNvSpPr txBox="1"/>
          <p:nvPr/>
        </p:nvSpPr>
        <p:spPr>
          <a:xfrm>
            <a:off x="304800" y="833438"/>
            <a:ext cx="6324600" cy="15645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Welcher ab-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interno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Eingriff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durchgeführt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i="1" dirty="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Goniotomie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Wie </a:t>
            </a:r>
            <a:r>
              <a:rPr lang="en-US" sz="1200" i="1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Goniotomie</a:t>
            </a:r>
            <a:r>
              <a:rPr lang="en-US" sz="1200" i="1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kurz</a:t>
            </a:r>
            <a:r>
              <a:rPr lang="en-US" sz="1200" i="1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gesagt</a:t>
            </a:r>
            <a:r>
              <a:rPr lang="en-US" sz="1200" i="1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durchgeführt</a:t>
            </a:r>
            <a:r>
              <a:rPr lang="en-US" sz="1200" i="1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Goniolupe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auf das Auge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gesetzt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, um den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Kammerwinkeltbar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machen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. Es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kleiner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Limbusschnitt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vorgenommen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Gonioklinge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in die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Vorderkammer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eingeführt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. Mit der Klinge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Trabekulektomieekelmasche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auf der dem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Limbusschnitt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gegenüberliegenden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Seite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durchtrennt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3771" name="Google Shape;3771;p190"/>
          <p:cNvSpPr txBox="1"/>
          <p:nvPr/>
        </p:nvSpPr>
        <p:spPr>
          <a:xfrm>
            <a:off x="2546350" y="4279900"/>
            <a:ext cx="309563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3772" name="Google Shape;3772;p190"/>
          <p:cNvSpPr txBox="1"/>
          <p:nvPr/>
        </p:nvSpPr>
        <p:spPr>
          <a:xfrm>
            <a:off x="3678238" y="4291013"/>
            <a:ext cx="153352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endParaRPr dirty="0"/>
          </a:p>
        </p:txBody>
      </p:sp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7" name="Google Shape;3777;p191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778" name="Google Shape;3778;p191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779" name="Google Shape;3779;p191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3780" name="Google Shape;3780;p191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191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81" name="Google Shape;3781;p191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3782" name="Google Shape;3782;p191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783" name="Google Shape;3783;p191"/>
            <p:cNvCxnSpPr>
              <a:stCxn id="3782" idx="0"/>
              <a:endCxn id="3782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84" name="Google Shape;3784;p191"/>
            <p:cNvCxnSpPr>
              <a:stCxn id="3782" idx="1"/>
              <a:endCxn id="3782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785" name="Google Shape;3785;p191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3786" name="Google Shape;3786;p191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3787" name="Google Shape;3787;p191"/>
          <p:cNvSpPr txBox="1"/>
          <p:nvPr/>
        </p:nvSpPr>
        <p:spPr>
          <a:xfrm>
            <a:off x="2376488" y="3338513"/>
            <a:ext cx="7366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3788" name="Google Shape;3788;p191"/>
          <p:cNvSpPr txBox="1"/>
          <p:nvPr/>
        </p:nvSpPr>
        <p:spPr>
          <a:xfrm>
            <a:off x="173037" y="4937125"/>
            <a:ext cx="116246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3789" name="Google Shape;3789;p191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3790" name="Google Shape;3790;p191"/>
          <p:cNvSpPr txBox="1"/>
          <p:nvPr/>
        </p:nvSpPr>
        <p:spPr>
          <a:xfrm>
            <a:off x="579021" y="5672138"/>
            <a:ext cx="116246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cxnSp>
        <p:nvCxnSpPr>
          <p:cNvPr id="3791" name="Google Shape;3791;p191"/>
          <p:cNvCxnSpPr>
            <a:stCxn id="3782" idx="1"/>
            <a:endCxn id="3782" idx="2"/>
          </p:cNvCxnSpPr>
          <p:nvPr/>
        </p:nvCxnSpPr>
        <p:spPr>
          <a:xfrm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792" name="Google Shape;3792;p191"/>
          <p:cNvCxnSpPr/>
          <p:nvPr/>
        </p:nvCxnSpPr>
        <p:spPr>
          <a:xfrm flipH="1"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793" name="Google Shape;3793;p191"/>
          <p:cNvCxnSpPr/>
          <p:nvPr/>
        </p:nvCxnSpPr>
        <p:spPr>
          <a:xfrm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794" name="Google Shape;3794;p191"/>
          <p:cNvCxnSpPr/>
          <p:nvPr/>
        </p:nvCxnSpPr>
        <p:spPr>
          <a:xfrm flipH="1"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95" name="Google Shape;3795;p191"/>
          <p:cNvSpPr txBox="1"/>
          <p:nvPr/>
        </p:nvSpPr>
        <p:spPr>
          <a:xfrm>
            <a:off x="457200" y="1141412"/>
            <a:ext cx="7497763" cy="1225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Wort: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Wahl des </a:t>
            </a:r>
            <a:r>
              <a:rPr lang="en-US" sz="1200" b="1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Zugangs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Kammerwinkelhängt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Zustand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Auges in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Bezug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ab.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Transparenz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die Frage,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endParaRPr dirty="0"/>
          </a:p>
        </p:txBody>
      </p:sp>
      <p:sp>
        <p:nvSpPr>
          <p:cNvPr id="3796" name="Google Shape;3796;p191"/>
          <p:cNvSpPr txBox="1"/>
          <p:nvPr/>
        </p:nvSpPr>
        <p:spPr>
          <a:xfrm>
            <a:off x="2105025" y="3756025"/>
            <a:ext cx="1209675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 interno</a:t>
            </a:r>
            <a:endParaRPr/>
          </a:p>
        </p:txBody>
      </p:sp>
      <p:sp>
        <p:nvSpPr>
          <p:cNvPr id="3797" name="Google Shape;3797;p191"/>
          <p:cNvSpPr txBox="1"/>
          <p:nvPr/>
        </p:nvSpPr>
        <p:spPr>
          <a:xfrm>
            <a:off x="3811588" y="3760788"/>
            <a:ext cx="125412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Ab externo</a:t>
            </a:r>
            <a:endParaRPr sz="16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8" name="Google Shape;3798;p191"/>
          <p:cNvSpPr txBox="1"/>
          <p:nvPr/>
        </p:nvSpPr>
        <p:spPr>
          <a:xfrm>
            <a:off x="304800" y="833438"/>
            <a:ext cx="6324600" cy="15645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Welcher ab-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interno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Eingriff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durchgeführt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Goniotomie</a:t>
            </a:r>
            <a:endParaRPr sz="1600" dirty="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Wie </a:t>
            </a:r>
            <a:r>
              <a:rPr lang="en-US" sz="1200" i="1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Goniotomie</a:t>
            </a:r>
            <a:r>
              <a:rPr lang="en-US" sz="1200" i="1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kurz</a:t>
            </a:r>
            <a:r>
              <a:rPr lang="en-US" sz="1200" i="1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gesagt</a:t>
            </a:r>
            <a:r>
              <a:rPr lang="en-US" sz="1200" i="1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durchgeführt</a:t>
            </a:r>
            <a:r>
              <a:rPr lang="en-US" sz="1200" i="1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Goniolupe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auf das Auge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gesetzt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, um den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Kammerwinkeltbar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machen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. Es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kleiner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Limbusschnitt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vorgenommen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Goniomesser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in die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Vorderkammer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eingeführt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. Mit dem Messer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Trabekulektomieekelmasche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auf der dem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Limbusschnitt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gegenüberliegenden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Seite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durchtrennt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3799" name="Google Shape;3799;p191"/>
          <p:cNvSpPr txBox="1"/>
          <p:nvPr/>
        </p:nvSpPr>
        <p:spPr>
          <a:xfrm>
            <a:off x="2112963" y="4279900"/>
            <a:ext cx="1176337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Goniotomie</a:t>
            </a:r>
            <a:endParaRPr/>
          </a:p>
        </p:txBody>
      </p:sp>
      <p:sp>
        <p:nvSpPr>
          <p:cNvPr id="3800" name="Google Shape;3800;p191"/>
          <p:cNvSpPr txBox="1"/>
          <p:nvPr/>
        </p:nvSpPr>
        <p:spPr>
          <a:xfrm>
            <a:off x="3678238" y="4291013"/>
            <a:ext cx="153352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endParaRPr dirty="0"/>
          </a:p>
        </p:txBody>
      </p:sp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5" name="Google Shape;3805;p192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806" name="Google Shape;3806;p192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807" name="Google Shape;3807;p192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3808" name="Google Shape;3808;p192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192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09" name="Google Shape;3809;p192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3810" name="Google Shape;3810;p192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811" name="Google Shape;3811;p192"/>
            <p:cNvCxnSpPr>
              <a:stCxn id="3810" idx="0"/>
              <a:endCxn id="3810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12" name="Google Shape;3812;p192"/>
            <p:cNvCxnSpPr>
              <a:stCxn id="3810" idx="1"/>
              <a:endCxn id="3810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813" name="Google Shape;3813;p192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3814" name="Google Shape;3814;p192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3815" name="Google Shape;3815;p192"/>
          <p:cNvSpPr txBox="1"/>
          <p:nvPr/>
        </p:nvSpPr>
        <p:spPr>
          <a:xfrm>
            <a:off x="2376488" y="3338513"/>
            <a:ext cx="7366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3816" name="Google Shape;3816;p192"/>
          <p:cNvSpPr txBox="1"/>
          <p:nvPr/>
        </p:nvSpPr>
        <p:spPr>
          <a:xfrm>
            <a:off x="173037" y="4937125"/>
            <a:ext cx="1126373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3817" name="Google Shape;3817;p192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3818" name="Google Shape;3818;p192"/>
          <p:cNvSpPr txBox="1"/>
          <p:nvPr/>
        </p:nvSpPr>
        <p:spPr>
          <a:xfrm>
            <a:off x="615115" y="5672138"/>
            <a:ext cx="1126373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cxnSp>
        <p:nvCxnSpPr>
          <p:cNvPr id="3819" name="Google Shape;3819;p192"/>
          <p:cNvCxnSpPr>
            <a:stCxn id="3810" idx="1"/>
            <a:endCxn id="3810" idx="2"/>
          </p:cNvCxnSpPr>
          <p:nvPr/>
        </p:nvCxnSpPr>
        <p:spPr>
          <a:xfrm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820" name="Google Shape;3820;p192"/>
          <p:cNvCxnSpPr/>
          <p:nvPr/>
        </p:nvCxnSpPr>
        <p:spPr>
          <a:xfrm flipH="1"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821" name="Google Shape;3821;p192"/>
          <p:cNvCxnSpPr/>
          <p:nvPr/>
        </p:nvCxnSpPr>
        <p:spPr>
          <a:xfrm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822" name="Google Shape;3822;p192"/>
          <p:cNvCxnSpPr/>
          <p:nvPr/>
        </p:nvCxnSpPr>
        <p:spPr>
          <a:xfrm flipH="1"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823" name="Google Shape;3823;p192"/>
          <p:cNvSpPr txBox="1"/>
          <p:nvPr/>
        </p:nvSpPr>
        <p:spPr>
          <a:xfrm>
            <a:off x="457200" y="1141412"/>
            <a:ext cx="7497763" cy="1225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Wort: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Wahl des </a:t>
            </a:r>
            <a:r>
              <a:rPr lang="en-US" sz="1200" b="1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Zugangs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Kammerwinkelhängt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Zustand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Auges in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Bezug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ab.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Transparenz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die Frage,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endParaRPr dirty="0"/>
          </a:p>
        </p:txBody>
      </p:sp>
      <p:sp>
        <p:nvSpPr>
          <p:cNvPr id="3824" name="Google Shape;3824;p192"/>
          <p:cNvSpPr txBox="1"/>
          <p:nvPr/>
        </p:nvSpPr>
        <p:spPr>
          <a:xfrm>
            <a:off x="2105025" y="3756025"/>
            <a:ext cx="1209675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 interno</a:t>
            </a:r>
            <a:endParaRPr/>
          </a:p>
        </p:txBody>
      </p:sp>
      <p:sp>
        <p:nvSpPr>
          <p:cNvPr id="3825" name="Google Shape;3825;p192"/>
          <p:cNvSpPr txBox="1"/>
          <p:nvPr/>
        </p:nvSpPr>
        <p:spPr>
          <a:xfrm>
            <a:off x="3811588" y="3760788"/>
            <a:ext cx="125412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Ab externo</a:t>
            </a:r>
            <a:endParaRPr sz="16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6" name="Google Shape;3826;p192"/>
          <p:cNvSpPr txBox="1"/>
          <p:nvPr/>
        </p:nvSpPr>
        <p:spPr>
          <a:xfrm>
            <a:off x="304800" y="833438"/>
            <a:ext cx="6324600" cy="1564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Welcher ab-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interno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Eingriff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durchgeführt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Goniotomie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Goniotomie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kurz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gesagt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05"/>
                  </a:ext>
                </a:extLst>
              </a:rPr>
              <a:t>durchgeführt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i="1" dirty="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Goniolupe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auf das Auge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gesetzt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, um den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Kammerwinkeltbar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machen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. Es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kleiner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Limbusschnitt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vorgenommen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Gonioklinge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in die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Vorderkammer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eingeführt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. Mit der Klinge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Trabekulektomieekelmasche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auf der dem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Limbusschnitt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gegenüberliegenden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Seite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durchtrennt</a:t>
            </a:r>
            <a:r>
              <a:rPr lang="en-US" sz="12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3827" name="Google Shape;3827;p192"/>
          <p:cNvSpPr txBox="1"/>
          <p:nvPr/>
        </p:nvSpPr>
        <p:spPr>
          <a:xfrm>
            <a:off x="2112963" y="4279900"/>
            <a:ext cx="1176337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Goniotomie</a:t>
            </a:r>
            <a:endParaRPr/>
          </a:p>
        </p:txBody>
      </p:sp>
      <p:sp>
        <p:nvSpPr>
          <p:cNvPr id="3828" name="Google Shape;3828;p192"/>
          <p:cNvSpPr txBox="1"/>
          <p:nvPr/>
        </p:nvSpPr>
        <p:spPr>
          <a:xfrm>
            <a:off x="3678238" y="4291013"/>
            <a:ext cx="153352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endParaRPr dirty="0"/>
          </a:p>
        </p:txBody>
      </p:sp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3" name="Google Shape;3833;p193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834" name="Google Shape;3834;p193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835" name="Google Shape;3835;p193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3836" name="Google Shape;3836;p193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193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37" name="Google Shape;3837;p193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3838" name="Google Shape;3838;p193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839" name="Google Shape;3839;p193"/>
            <p:cNvCxnSpPr>
              <a:stCxn id="3838" idx="0"/>
              <a:endCxn id="3838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40" name="Google Shape;3840;p193"/>
            <p:cNvCxnSpPr>
              <a:stCxn id="3838" idx="1"/>
              <a:endCxn id="3838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841" name="Google Shape;3841;p193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3842" name="Google Shape;3842;p193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3843" name="Google Shape;3843;p193"/>
          <p:cNvSpPr txBox="1"/>
          <p:nvPr/>
        </p:nvSpPr>
        <p:spPr>
          <a:xfrm>
            <a:off x="2376488" y="3338513"/>
            <a:ext cx="7366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3844" name="Google Shape;3844;p193"/>
          <p:cNvSpPr txBox="1"/>
          <p:nvPr/>
        </p:nvSpPr>
        <p:spPr>
          <a:xfrm>
            <a:off x="173038" y="4937125"/>
            <a:ext cx="118653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3845" name="Google Shape;3845;p193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3846" name="Google Shape;3846;p193"/>
          <p:cNvSpPr txBox="1"/>
          <p:nvPr/>
        </p:nvSpPr>
        <p:spPr>
          <a:xfrm>
            <a:off x="554958" y="5672138"/>
            <a:ext cx="118653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cxnSp>
        <p:nvCxnSpPr>
          <p:cNvPr id="3847" name="Google Shape;3847;p193"/>
          <p:cNvCxnSpPr>
            <a:stCxn id="3838" idx="1"/>
            <a:endCxn id="3838" idx="2"/>
          </p:cNvCxnSpPr>
          <p:nvPr/>
        </p:nvCxnSpPr>
        <p:spPr>
          <a:xfrm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848" name="Google Shape;3848;p193"/>
          <p:cNvCxnSpPr/>
          <p:nvPr/>
        </p:nvCxnSpPr>
        <p:spPr>
          <a:xfrm flipH="1"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849" name="Google Shape;3849;p193"/>
          <p:cNvCxnSpPr/>
          <p:nvPr/>
        </p:nvCxnSpPr>
        <p:spPr>
          <a:xfrm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850" name="Google Shape;3850;p193"/>
          <p:cNvCxnSpPr/>
          <p:nvPr/>
        </p:nvCxnSpPr>
        <p:spPr>
          <a:xfrm flipH="1"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851" name="Google Shape;3851;p193"/>
          <p:cNvSpPr txBox="1"/>
          <p:nvPr/>
        </p:nvSpPr>
        <p:spPr>
          <a:xfrm>
            <a:off x="457200" y="1141412"/>
            <a:ext cx="7497763" cy="1225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Wort: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Wahl des </a:t>
            </a:r>
            <a:r>
              <a:rPr lang="en-US" sz="1200" b="1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Zugangs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Kammerwinkelhängt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Zustand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Auges in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Bezug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ab.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Transparenz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die Frage,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endParaRPr dirty="0"/>
          </a:p>
        </p:txBody>
      </p:sp>
      <p:sp>
        <p:nvSpPr>
          <p:cNvPr id="3852" name="Google Shape;3852;p193"/>
          <p:cNvSpPr txBox="1"/>
          <p:nvPr/>
        </p:nvSpPr>
        <p:spPr>
          <a:xfrm>
            <a:off x="2105025" y="3756025"/>
            <a:ext cx="1209675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 interno</a:t>
            </a:r>
            <a:endParaRPr/>
          </a:p>
        </p:txBody>
      </p:sp>
      <p:sp>
        <p:nvSpPr>
          <p:cNvPr id="3853" name="Google Shape;3853;p193"/>
          <p:cNvSpPr txBox="1"/>
          <p:nvPr/>
        </p:nvSpPr>
        <p:spPr>
          <a:xfrm>
            <a:off x="3811588" y="3760788"/>
            <a:ext cx="125412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Ab externo</a:t>
            </a:r>
            <a:endParaRPr sz="16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4" name="Google Shape;3854;p193"/>
          <p:cNvSpPr txBox="1"/>
          <p:nvPr/>
        </p:nvSpPr>
        <p:spPr>
          <a:xfrm>
            <a:off x="304800" y="833438"/>
            <a:ext cx="6324600" cy="1379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Welcher ab-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interno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Eingriff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durchgeführt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Goniotomie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US" sz="1200" i="1" dirty="0">
                <a:solidFill>
                  <a:schemeClr val="dk1"/>
                </a:solidFill>
              </a:rPr>
              <a:t>Wie </a:t>
            </a:r>
            <a:r>
              <a:rPr lang="en-US" sz="1200" i="1" dirty="0" err="1">
                <a:solidFill>
                  <a:schemeClr val="dk1"/>
                </a:solidFill>
              </a:rPr>
              <a:t>wird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eine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Goniotomie</a:t>
            </a:r>
            <a:r>
              <a:rPr lang="en-US" sz="1200" i="1" dirty="0">
                <a:solidFill>
                  <a:schemeClr val="dk1"/>
                </a:solidFill>
              </a:rPr>
              <a:t> - </a:t>
            </a:r>
            <a:r>
              <a:rPr lang="en-US" sz="1200" i="1" dirty="0" err="1">
                <a:solidFill>
                  <a:schemeClr val="dk1"/>
                </a:solidFill>
              </a:rPr>
              <a:t>kurz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gesagt</a:t>
            </a:r>
            <a:r>
              <a:rPr lang="en-US" sz="1200" i="1" dirty="0">
                <a:solidFill>
                  <a:schemeClr val="dk1"/>
                </a:solidFill>
              </a:rPr>
              <a:t> - 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105"/>
                  </a:ext>
                </a:extLst>
              </a:rPr>
              <a:t>durchgeführt</a:t>
            </a:r>
            <a:r>
              <a:rPr lang="en-US" sz="1200" i="1" dirty="0">
                <a:solidFill>
                  <a:schemeClr val="dk1"/>
                </a:solidFill>
              </a:rPr>
              <a:t>?</a:t>
            </a:r>
            <a:endParaRPr lang="en-US" sz="1600" i="1" dirty="0">
              <a:solidFill>
                <a:schemeClr val="accent5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Goniol</a:t>
            </a:r>
            <a:r>
              <a:rPr lang="en-US" sz="1200" dirty="0" err="1">
                <a:solidFill>
                  <a:schemeClr val="dk1"/>
                </a:solidFill>
              </a:rPr>
              <a:t>inse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06"/>
                  </a:ext>
                </a:extLst>
              </a:rPr>
              <a:t>wird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 das Auge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gesetzt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um den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 err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07"/>
                  </a:ext>
                </a:extLst>
              </a:rPr>
              <a:t>darzustellen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Nach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 err="1">
                <a:solidFill>
                  <a:schemeClr val="dk1"/>
                </a:solidFill>
              </a:rPr>
              <a:t>m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kleinen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Limbusschnitt</a:t>
            </a:r>
            <a:r>
              <a:rPr lang="en-US" sz="1200" dirty="0">
                <a:solidFill>
                  <a:schemeClr val="dk1"/>
                </a:solidFill>
              </a:rPr>
              <a:t>, </a:t>
            </a:r>
            <a:r>
              <a:rPr lang="en-US" sz="1200" dirty="0" err="1">
                <a:solidFill>
                  <a:schemeClr val="dk1"/>
                </a:solidFill>
              </a:rPr>
              <a:t>werden</a:t>
            </a:r>
            <a:r>
              <a:rPr lang="en-US" sz="1200" dirty="0">
                <a:solidFill>
                  <a:schemeClr val="dk1"/>
                </a:solidFill>
              </a:rPr>
              <a:t> das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Goniomesser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die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Vorderkammer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eingeführt</a:t>
            </a:r>
            <a:r>
              <a:rPr lang="en-US" sz="1200" dirty="0">
                <a:solidFill>
                  <a:schemeClr val="dk1"/>
                </a:solidFill>
              </a:rPr>
              <a:t> und das </a:t>
            </a:r>
            <a:r>
              <a:rPr lang="en-US" sz="1200" dirty="0" err="1">
                <a:solidFill>
                  <a:schemeClr val="dk1"/>
                </a:solidFill>
              </a:rPr>
              <a:t>Trabekulektomieekelmaschenwerk</a:t>
            </a:r>
            <a:r>
              <a:rPr lang="en-US" sz="1200" dirty="0">
                <a:solidFill>
                  <a:schemeClr val="dk1"/>
                </a:solidFill>
              </a:rPr>
              <a:t> auf der </a:t>
            </a:r>
            <a:r>
              <a:rPr lang="en-US" sz="1200" dirty="0" err="1">
                <a:solidFill>
                  <a:schemeClr val="dk1"/>
                </a:solidFill>
              </a:rPr>
              <a:t>gegenüberliegenden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Seite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08"/>
                  </a:ext>
                </a:extLst>
              </a:rPr>
              <a:t>durchtrennt</a:t>
            </a:r>
            <a:r>
              <a:rPr lang="en-US" sz="1200" dirty="0">
                <a:solidFill>
                  <a:schemeClr val="dk1"/>
                </a:solidFill>
              </a:rPr>
              <a:t>.</a:t>
            </a:r>
            <a:endParaRPr dirty="0"/>
          </a:p>
        </p:txBody>
      </p:sp>
      <p:sp>
        <p:nvSpPr>
          <p:cNvPr id="3855" name="Google Shape;3855;p193"/>
          <p:cNvSpPr txBox="1"/>
          <p:nvPr/>
        </p:nvSpPr>
        <p:spPr>
          <a:xfrm>
            <a:off x="2112963" y="4279900"/>
            <a:ext cx="1176337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Goniotomie</a:t>
            </a:r>
            <a:endParaRPr/>
          </a:p>
        </p:txBody>
      </p:sp>
      <p:sp>
        <p:nvSpPr>
          <p:cNvPr id="3856" name="Google Shape;3856;p193"/>
          <p:cNvSpPr txBox="1"/>
          <p:nvPr/>
        </p:nvSpPr>
        <p:spPr>
          <a:xfrm>
            <a:off x="3678238" y="4291013"/>
            <a:ext cx="153352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endParaRPr dirty="0"/>
          </a:p>
        </p:txBody>
      </p:sp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1" name="Google Shape;3861;p194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194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62" name="Google Shape;3862;p194" descr="Goniotomy | Wills Eye Hospita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3488" y="1520825"/>
            <a:ext cx="6677025" cy="3814763"/>
          </a:xfrm>
          <a:prstGeom prst="rect">
            <a:avLst/>
          </a:prstGeom>
          <a:noFill/>
          <a:ln>
            <a:noFill/>
          </a:ln>
        </p:spPr>
      </p:pic>
      <p:sp>
        <p:nvSpPr>
          <p:cNvPr id="3863" name="Google Shape;3863;p194"/>
          <p:cNvSpPr txBox="1"/>
          <p:nvPr/>
        </p:nvSpPr>
        <p:spPr>
          <a:xfrm>
            <a:off x="228600" y="5986463"/>
            <a:ext cx="8686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Goniotomie</a:t>
            </a:r>
            <a:endParaRPr/>
          </a:p>
        </p:txBody>
      </p:sp>
      <p:sp>
        <p:nvSpPr>
          <p:cNvPr id="3864" name="Google Shape;3864;p194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865" name="Google Shape;3865;p194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866" name="Google Shape;3866;p194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1" name="Google Shape;3871;p195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195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72" name="Google Shape;3872;p195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3873" name="Google Shape;3873;p195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874" name="Google Shape;3874;p195"/>
            <p:cNvCxnSpPr>
              <a:stCxn id="3873" idx="0"/>
              <a:endCxn id="3873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75" name="Google Shape;3875;p195"/>
            <p:cNvCxnSpPr>
              <a:stCxn id="3873" idx="1"/>
              <a:endCxn id="3873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876" name="Google Shape;3876;p195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3877" name="Google Shape;3877;p195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3878" name="Google Shape;3878;p195"/>
          <p:cNvSpPr txBox="1"/>
          <p:nvPr/>
        </p:nvSpPr>
        <p:spPr>
          <a:xfrm>
            <a:off x="2376488" y="3338513"/>
            <a:ext cx="7366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3879" name="Google Shape;3879;p195"/>
          <p:cNvSpPr txBox="1"/>
          <p:nvPr/>
        </p:nvSpPr>
        <p:spPr>
          <a:xfrm>
            <a:off x="173038" y="4937125"/>
            <a:ext cx="12466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3880" name="Google Shape;3880;p195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3881" name="Google Shape;3881;p195"/>
          <p:cNvSpPr txBox="1"/>
          <p:nvPr/>
        </p:nvSpPr>
        <p:spPr>
          <a:xfrm>
            <a:off x="709863" y="5672138"/>
            <a:ext cx="10316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cxnSp>
        <p:nvCxnSpPr>
          <p:cNvPr id="3882" name="Google Shape;3882;p195"/>
          <p:cNvCxnSpPr>
            <a:stCxn id="3873" idx="1"/>
            <a:endCxn id="3873" idx="2"/>
          </p:cNvCxnSpPr>
          <p:nvPr/>
        </p:nvCxnSpPr>
        <p:spPr>
          <a:xfrm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883" name="Google Shape;3883;p195"/>
          <p:cNvCxnSpPr/>
          <p:nvPr/>
        </p:nvCxnSpPr>
        <p:spPr>
          <a:xfrm flipH="1"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884" name="Google Shape;3884;p195"/>
          <p:cNvCxnSpPr/>
          <p:nvPr/>
        </p:nvCxnSpPr>
        <p:spPr>
          <a:xfrm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885" name="Google Shape;3885;p195"/>
          <p:cNvCxnSpPr/>
          <p:nvPr/>
        </p:nvCxnSpPr>
        <p:spPr>
          <a:xfrm flipH="1"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886" name="Google Shape;3886;p195"/>
          <p:cNvSpPr txBox="1"/>
          <p:nvPr/>
        </p:nvSpPr>
        <p:spPr>
          <a:xfrm>
            <a:off x="457200" y="1141412"/>
            <a:ext cx="7497763" cy="1225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Wort: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Wahl des </a:t>
            </a:r>
            <a:r>
              <a:rPr lang="en-US" sz="1200" b="1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Zugangs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Kammerwinkelhängt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Zustand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Auges in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Bezug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ab.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Transparenz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die Frage,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endParaRPr dirty="0"/>
          </a:p>
        </p:txBody>
      </p:sp>
      <p:sp>
        <p:nvSpPr>
          <p:cNvPr id="3887" name="Google Shape;3887;p195"/>
          <p:cNvSpPr txBox="1"/>
          <p:nvPr/>
        </p:nvSpPr>
        <p:spPr>
          <a:xfrm>
            <a:off x="2105025" y="3756025"/>
            <a:ext cx="1209675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 interno</a:t>
            </a:r>
            <a:endParaRPr/>
          </a:p>
        </p:txBody>
      </p:sp>
      <p:sp>
        <p:nvSpPr>
          <p:cNvPr id="3888" name="Google Shape;3888;p195"/>
          <p:cNvSpPr txBox="1"/>
          <p:nvPr/>
        </p:nvSpPr>
        <p:spPr>
          <a:xfrm>
            <a:off x="3811588" y="3760788"/>
            <a:ext cx="125412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 externo</a:t>
            </a:r>
            <a:endParaRPr sz="1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9" name="Google Shape;3889;p195"/>
          <p:cNvSpPr txBox="1"/>
          <p:nvPr/>
        </p:nvSpPr>
        <p:spPr>
          <a:xfrm>
            <a:off x="2112963" y="4279900"/>
            <a:ext cx="1176337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Goniotomie</a:t>
            </a:r>
            <a:endParaRPr/>
          </a:p>
        </p:txBody>
      </p:sp>
      <p:sp>
        <p:nvSpPr>
          <p:cNvPr id="3890" name="Google Shape;3890;p195"/>
          <p:cNvSpPr txBox="1"/>
          <p:nvPr/>
        </p:nvSpPr>
        <p:spPr>
          <a:xfrm>
            <a:off x="3678238" y="4291013"/>
            <a:ext cx="153352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endParaRPr dirty="0"/>
          </a:p>
        </p:txBody>
      </p:sp>
      <p:sp>
        <p:nvSpPr>
          <p:cNvPr id="3891" name="Google Shape;3891;p195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892" name="Google Shape;3892;p195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893" name="Google Shape;3893;p195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3894" name="Google Shape;3894;p195"/>
          <p:cNvSpPr txBox="1"/>
          <p:nvPr/>
        </p:nvSpPr>
        <p:spPr>
          <a:xfrm>
            <a:off x="457200" y="995363"/>
            <a:ext cx="6705600" cy="1749197"/>
          </a:xfrm>
          <a:prstGeom prst="rect">
            <a:avLst/>
          </a:prstGeom>
          <a:solidFill>
            <a:srgbClr val="FFFEC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Augeninnendruck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ausreichend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senken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kann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dann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nächste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Schritt?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weitere</a:t>
            </a:r>
            <a:r>
              <a:rPr lang="en-US" sz="1200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r>
              <a:rPr lang="en-US" sz="1200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. Es </a:t>
            </a:r>
            <a:r>
              <a:rPr lang="en-US" sz="1200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ungewöhnlich</a:t>
            </a:r>
            <a:r>
              <a:rPr lang="en-US" sz="1200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dass</a:t>
            </a:r>
            <a:r>
              <a:rPr lang="en-US" sz="1200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diesen</a:t>
            </a:r>
            <a:r>
              <a:rPr lang="en-US" sz="1200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mehrere</a:t>
            </a:r>
            <a:r>
              <a:rPr lang="en-US" sz="1200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Kammerwinkeloperationen</a:t>
            </a:r>
            <a:r>
              <a:rPr lang="en-US" sz="1200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erforderlich</a:t>
            </a:r>
            <a:r>
              <a:rPr lang="en-US" sz="1200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, um </a:t>
            </a:r>
            <a:r>
              <a:rPr lang="en-US" sz="1200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ausreichende</a:t>
            </a:r>
            <a:r>
              <a:rPr lang="en-US" sz="1200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Kontrolle</a:t>
            </a:r>
            <a:r>
              <a:rPr lang="en-US" sz="1200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r>
              <a:rPr lang="en-US" sz="1200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erreichen</a:t>
            </a:r>
            <a:r>
              <a:rPr lang="en-US" sz="1200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rgbClr val="FFFEC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wäre</a:t>
            </a:r>
            <a:r>
              <a:rPr lang="en-US" sz="1200" i="1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nächste</a:t>
            </a:r>
            <a:r>
              <a:rPr lang="en-US" sz="1200" i="1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Schritt, </a:t>
            </a:r>
            <a:r>
              <a:rPr lang="en-US" sz="1200" i="1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i="1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Augeninnendruck</a:t>
            </a:r>
            <a:r>
              <a:rPr lang="en-US" sz="1200" i="1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nach</a:t>
            </a:r>
            <a:r>
              <a:rPr lang="en-US" sz="1200" i="1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mehreren</a:t>
            </a:r>
            <a:r>
              <a:rPr lang="en-US" sz="1200" i="1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Kammerwinkeloperationen</a:t>
            </a:r>
            <a:r>
              <a:rPr lang="en-US" sz="1200" i="1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weiterhin</a:t>
            </a:r>
            <a:r>
              <a:rPr lang="en-US" sz="1200" i="1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unzureichend</a:t>
            </a:r>
            <a:r>
              <a:rPr lang="en-US" sz="1200" i="1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kontrolliert</a:t>
            </a:r>
            <a:r>
              <a:rPr lang="en-US" sz="1200" i="1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Trabekulektomie</a:t>
            </a:r>
            <a:r>
              <a:rPr lang="en-US" sz="1200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r>
              <a:rPr lang="en-US" sz="1200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-Shunt-Operation</a:t>
            </a:r>
            <a:endParaRPr dirty="0"/>
          </a:p>
        </p:txBody>
      </p:sp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9" name="Google Shape;3899;p196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196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00" name="Google Shape;3900;p196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3901" name="Google Shape;3901;p196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902" name="Google Shape;3902;p196"/>
            <p:cNvCxnSpPr>
              <a:stCxn id="3901" idx="0"/>
              <a:endCxn id="3901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03" name="Google Shape;3903;p196"/>
            <p:cNvCxnSpPr>
              <a:stCxn id="3901" idx="1"/>
              <a:endCxn id="3901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904" name="Google Shape;3904;p196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3905" name="Google Shape;3905;p196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3906" name="Google Shape;3906;p196"/>
          <p:cNvSpPr txBox="1"/>
          <p:nvPr/>
        </p:nvSpPr>
        <p:spPr>
          <a:xfrm>
            <a:off x="2376488" y="3338513"/>
            <a:ext cx="7366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3907" name="Google Shape;3907;p196"/>
          <p:cNvSpPr txBox="1"/>
          <p:nvPr/>
        </p:nvSpPr>
        <p:spPr>
          <a:xfrm>
            <a:off x="173038" y="4937125"/>
            <a:ext cx="1150436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3908" name="Google Shape;3908;p196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3909" name="Google Shape;3909;p196"/>
          <p:cNvSpPr txBox="1"/>
          <p:nvPr/>
        </p:nvSpPr>
        <p:spPr>
          <a:xfrm>
            <a:off x="591052" y="5672138"/>
            <a:ext cx="1150436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/>
          </a:p>
        </p:txBody>
      </p:sp>
      <p:cxnSp>
        <p:nvCxnSpPr>
          <p:cNvPr id="3910" name="Google Shape;3910;p196"/>
          <p:cNvCxnSpPr>
            <a:stCxn id="3901" idx="1"/>
            <a:endCxn id="3901" idx="2"/>
          </p:cNvCxnSpPr>
          <p:nvPr/>
        </p:nvCxnSpPr>
        <p:spPr>
          <a:xfrm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911" name="Google Shape;3911;p196"/>
          <p:cNvCxnSpPr/>
          <p:nvPr/>
        </p:nvCxnSpPr>
        <p:spPr>
          <a:xfrm flipH="1"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912" name="Google Shape;3912;p196"/>
          <p:cNvCxnSpPr/>
          <p:nvPr/>
        </p:nvCxnSpPr>
        <p:spPr>
          <a:xfrm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913" name="Google Shape;3913;p196"/>
          <p:cNvCxnSpPr/>
          <p:nvPr/>
        </p:nvCxnSpPr>
        <p:spPr>
          <a:xfrm flipH="1"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14" name="Google Shape;3914;p196"/>
          <p:cNvSpPr txBox="1"/>
          <p:nvPr/>
        </p:nvSpPr>
        <p:spPr>
          <a:xfrm>
            <a:off x="457200" y="1141412"/>
            <a:ext cx="7497763" cy="1225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Wort: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Wahl des </a:t>
            </a:r>
            <a:r>
              <a:rPr lang="en-US" sz="1200" b="1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Zugangs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Kammerwinkelhängt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Zustand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Auges in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Bezug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ab.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Transparenz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die Frage,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endParaRPr dirty="0"/>
          </a:p>
        </p:txBody>
      </p:sp>
      <p:sp>
        <p:nvSpPr>
          <p:cNvPr id="3915" name="Google Shape;3915;p196"/>
          <p:cNvSpPr txBox="1"/>
          <p:nvPr/>
        </p:nvSpPr>
        <p:spPr>
          <a:xfrm>
            <a:off x="2105025" y="3756025"/>
            <a:ext cx="1209675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 interno</a:t>
            </a:r>
            <a:endParaRPr/>
          </a:p>
        </p:txBody>
      </p:sp>
      <p:sp>
        <p:nvSpPr>
          <p:cNvPr id="3916" name="Google Shape;3916;p196"/>
          <p:cNvSpPr txBox="1"/>
          <p:nvPr/>
        </p:nvSpPr>
        <p:spPr>
          <a:xfrm>
            <a:off x="3811588" y="3760788"/>
            <a:ext cx="125412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 externo</a:t>
            </a:r>
            <a:endParaRPr sz="1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7" name="Google Shape;3917;p196"/>
          <p:cNvSpPr txBox="1"/>
          <p:nvPr/>
        </p:nvSpPr>
        <p:spPr>
          <a:xfrm>
            <a:off x="2112963" y="4279900"/>
            <a:ext cx="1176337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Goniotomie</a:t>
            </a:r>
            <a:endParaRPr/>
          </a:p>
        </p:txBody>
      </p:sp>
      <p:sp>
        <p:nvSpPr>
          <p:cNvPr id="3918" name="Google Shape;3918;p196"/>
          <p:cNvSpPr txBox="1"/>
          <p:nvPr/>
        </p:nvSpPr>
        <p:spPr>
          <a:xfrm>
            <a:off x="3678238" y="4291013"/>
            <a:ext cx="153352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endParaRPr dirty="0"/>
          </a:p>
        </p:txBody>
      </p:sp>
      <p:sp>
        <p:nvSpPr>
          <p:cNvPr id="3919" name="Google Shape;3919;p196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920" name="Google Shape;3920;p196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921" name="Google Shape;3921;p196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3922" name="Google Shape;3922;p196"/>
          <p:cNvSpPr txBox="1"/>
          <p:nvPr/>
        </p:nvSpPr>
        <p:spPr>
          <a:xfrm>
            <a:off x="457200" y="995363"/>
            <a:ext cx="6705600" cy="1749197"/>
          </a:xfrm>
          <a:prstGeom prst="rect">
            <a:avLst/>
          </a:prstGeom>
          <a:solidFill>
            <a:srgbClr val="FFFEC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Augeninnendruck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ausreichend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senken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kann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dann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nächste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Schritt?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weitere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ungewöhnlich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mehrere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Kammerwinkeloperationen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erforderlich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um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ausreichende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Kontrolle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erreichen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rgbClr val="FFFEC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wäre</a:t>
            </a:r>
            <a:r>
              <a:rPr lang="en-US" sz="1200" i="1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nächste</a:t>
            </a:r>
            <a:r>
              <a:rPr lang="en-US" sz="1200" i="1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Schritt, </a:t>
            </a:r>
            <a:r>
              <a:rPr lang="en-US" sz="1200" i="1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i="1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Augeninnendruck</a:t>
            </a:r>
            <a:r>
              <a:rPr lang="en-US" sz="1200" i="1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nach</a:t>
            </a:r>
            <a:r>
              <a:rPr lang="en-US" sz="1200" i="1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mehreren</a:t>
            </a:r>
            <a:r>
              <a:rPr lang="en-US" sz="1200" i="1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Kammerwinkeloperationen</a:t>
            </a:r>
            <a:r>
              <a:rPr lang="en-US" sz="1200" i="1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weiterhin</a:t>
            </a:r>
            <a:r>
              <a:rPr lang="en-US" sz="1200" i="1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unzureichend</a:t>
            </a:r>
            <a:r>
              <a:rPr lang="en-US" sz="1200" i="1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kontrolliert</a:t>
            </a:r>
            <a:r>
              <a:rPr lang="en-US" sz="1200" i="1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Trabekulektomie</a:t>
            </a:r>
            <a:r>
              <a:rPr lang="en-US" sz="1200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r>
              <a:rPr lang="en-US" sz="1200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-Shunt-Operation</a:t>
            </a:r>
            <a:endParaRPr dirty="0"/>
          </a:p>
        </p:txBody>
      </p:sp>
    </p:spTree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7" name="Google Shape;3927;p197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197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28" name="Google Shape;3928;p197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3929" name="Google Shape;3929;p197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930" name="Google Shape;3930;p197"/>
            <p:cNvCxnSpPr>
              <a:stCxn id="3929" idx="0"/>
              <a:endCxn id="3929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31" name="Google Shape;3931;p197"/>
            <p:cNvCxnSpPr>
              <a:stCxn id="3929" idx="1"/>
              <a:endCxn id="3929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932" name="Google Shape;3932;p197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3933" name="Google Shape;3933;p197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3934" name="Google Shape;3934;p197"/>
          <p:cNvSpPr txBox="1"/>
          <p:nvPr/>
        </p:nvSpPr>
        <p:spPr>
          <a:xfrm>
            <a:off x="2376488" y="3338513"/>
            <a:ext cx="7366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3935" name="Google Shape;3935;p197"/>
          <p:cNvSpPr txBox="1"/>
          <p:nvPr/>
        </p:nvSpPr>
        <p:spPr>
          <a:xfrm>
            <a:off x="173037" y="4937125"/>
            <a:ext cx="129481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3936" name="Google Shape;3936;p197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3937" name="Google Shape;3937;p197"/>
          <p:cNvSpPr txBox="1"/>
          <p:nvPr/>
        </p:nvSpPr>
        <p:spPr>
          <a:xfrm>
            <a:off x="757989" y="5672138"/>
            <a:ext cx="98349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cxnSp>
        <p:nvCxnSpPr>
          <p:cNvPr id="3938" name="Google Shape;3938;p197"/>
          <p:cNvCxnSpPr>
            <a:stCxn id="3929" idx="1"/>
            <a:endCxn id="3929" idx="2"/>
          </p:cNvCxnSpPr>
          <p:nvPr/>
        </p:nvCxnSpPr>
        <p:spPr>
          <a:xfrm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939" name="Google Shape;3939;p197"/>
          <p:cNvCxnSpPr/>
          <p:nvPr/>
        </p:nvCxnSpPr>
        <p:spPr>
          <a:xfrm flipH="1"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940" name="Google Shape;3940;p197"/>
          <p:cNvCxnSpPr/>
          <p:nvPr/>
        </p:nvCxnSpPr>
        <p:spPr>
          <a:xfrm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941" name="Google Shape;3941;p197"/>
          <p:cNvCxnSpPr/>
          <p:nvPr/>
        </p:nvCxnSpPr>
        <p:spPr>
          <a:xfrm flipH="1"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42" name="Google Shape;3942;p197"/>
          <p:cNvSpPr txBox="1"/>
          <p:nvPr/>
        </p:nvSpPr>
        <p:spPr>
          <a:xfrm>
            <a:off x="457200" y="1141412"/>
            <a:ext cx="7497763" cy="1225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Wort: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Wahl des </a:t>
            </a:r>
            <a:r>
              <a:rPr lang="en-US" sz="1200" b="1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Zugangs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Kammerwinkelhängt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Zustand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Auges in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Bezug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ab.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Transparenz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die Frage,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endParaRPr dirty="0"/>
          </a:p>
        </p:txBody>
      </p:sp>
      <p:sp>
        <p:nvSpPr>
          <p:cNvPr id="3943" name="Google Shape;3943;p197"/>
          <p:cNvSpPr txBox="1"/>
          <p:nvPr/>
        </p:nvSpPr>
        <p:spPr>
          <a:xfrm>
            <a:off x="2105025" y="3756025"/>
            <a:ext cx="1209675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 interno</a:t>
            </a:r>
            <a:endParaRPr/>
          </a:p>
        </p:txBody>
      </p:sp>
      <p:sp>
        <p:nvSpPr>
          <p:cNvPr id="3944" name="Google Shape;3944;p197"/>
          <p:cNvSpPr txBox="1"/>
          <p:nvPr/>
        </p:nvSpPr>
        <p:spPr>
          <a:xfrm>
            <a:off x="3811588" y="3760788"/>
            <a:ext cx="125412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 externo</a:t>
            </a:r>
            <a:endParaRPr sz="1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5" name="Google Shape;3945;p197"/>
          <p:cNvSpPr txBox="1"/>
          <p:nvPr/>
        </p:nvSpPr>
        <p:spPr>
          <a:xfrm>
            <a:off x="2112963" y="4279900"/>
            <a:ext cx="1176337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Goniotomie</a:t>
            </a:r>
            <a:endParaRPr/>
          </a:p>
        </p:txBody>
      </p:sp>
      <p:sp>
        <p:nvSpPr>
          <p:cNvPr id="3946" name="Google Shape;3946;p197"/>
          <p:cNvSpPr txBox="1"/>
          <p:nvPr/>
        </p:nvSpPr>
        <p:spPr>
          <a:xfrm>
            <a:off x="3678238" y="4291013"/>
            <a:ext cx="153352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endParaRPr dirty="0"/>
          </a:p>
        </p:txBody>
      </p:sp>
      <p:sp>
        <p:nvSpPr>
          <p:cNvPr id="3947" name="Google Shape;3947;p197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948" name="Google Shape;3948;p197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949" name="Google Shape;3949;p197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3950" name="Google Shape;3950;p197"/>
          <p:cNvSpPr txBox="1"/>
          <p:nvPr/>
        </p:nvSpPr>
        <p:spPr>
          <a:xfrm>
            <a:off x="457200" y="995363"/>
            <a:ext cx="6705600" cy="1749197"/>
          </a:xfrm>
          <a:prstGeom prst="rect">
            <a:avLst/>
          </a:prstGeom>
          <a:solidFill>
            <a:srgbClr val="FFFEC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Augeninnendruck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ausreichend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senken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kann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dann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nächste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Schritt?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weitere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ungewöhnlich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mehrere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Kammerwinkeloperationen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erforderlich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um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ausreichende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Kontrolle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erreichen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wäre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nächste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Schritt,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Augeninnendruck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mehreren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Kammerwinkeloperationen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09"/>
                  </a:ext>
                </a:extLst>
              </a:rPr>
              <a:t>weiterhin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unzureichend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kontrolliert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i="1" dirty="0">
              <a:solidFill>
                <a:srgbClr val="FFFEC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Trabekulektomie</a:t>
            </a:r>
            <a:r>
              <a:rPr lang="en-US" sz="1200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r>
              <a:rPr lang="en-US" sz="1200" dirty="0">
                <a:solidFill>
                  <a:srgbClr val="FFFEC1"/>
                </a:solidFill>
                <a:latin typeface="Arial"/>
                <a:ea typeface="Arial"/>
                <a:cs typeface="Arial"/>
                <a:sym typeface="Arial"/>
              </a:rPr>
              <a:t>-Shunt-Operation</a:t>
            </a:r>
            <a:endParaRPr dirty="0"/>
          </a:p>
        </p:txBody>
      </p:sp>
    </p:spTree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5" name="Google Shape;3955;p198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198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56" name="Google Shape;3956;p198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3957" name="Google Shape;3957;p198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958" name="Google Shape;3958;p198"/>
            <p:cNvCxnSpPr>
              <a:stCxn id="3957" idx="0"/>
              <a:endCxn id="3957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59" name="Google Shape;3959;p198"/>
            <p:cNvCxnSpPr>
              <a:stCxn id="3957" idx="1"/>
              <a:endCxn id="3957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960" name="Google Shape;3960;p198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3961" name="Google Shape;3961;p198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3962" name="Google Shape;3962;p198"/>
          <p:cNvSpPr txBox="1"/>
          <p:nvPr/>
        </p:nvSpPr>
        <p:spPr>
          <a:xfrm>
            <a:off x="2376488" y="3338513"/>
            <a:ext cx="7366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3963" name="Google Shape;3963;p198"/>
          <p:cNvSpPr txBox="1"/>
          <p:nvPr/>
        </p:nvSpPr>
        <p:spPr>
          <a:xfrm>
            <a:off x="173038" y="4937125"/>
            <a:ext cx="1138404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3964" name="Google Shape;3964;p198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3965" name="Google Shape;3965;p198"/>
          <p:cNvSpPr txBox="1"/>
          <p:nvPr/>
        </p:nvSpPr>
        <p:spPr>
          <a:xfrm>
            <a:off x="457200" y="5672138"/>
            <a:ext cx="12842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cxnSp>
        <p:nvCxnSpPr>
          <p:cNvPr id="3966" name="Google Shape;3966;p198"/>
          <p:cNvCxnSpPr>
            <a:stCxn id="3957" idx="1"/>
            <a:endCxn id="3957" idx="2"/>
          </p:cNvCxnSpPr>
          <p:nvPr/>
        </p:nvCxnSpPr>
        <p:spPr>
          <a:xfrm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967" name="Google Shape;3967;p198"/>
          <p:cNvCxnSpPr/>
          <p:nvPr/>
        </p:nvCxnSpPr>
        <p:spPr>
          <a:xfrm flipH="1"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968" name="Google Shape;3968;p198"/>
          <p:cNvCxnSpPr/>
          <p:nvPr/>
        </p:nvCxnSpPr>
        <p:spPr>
          <a:xfrm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969" name="Google Shape;3969;p198"/>
          <p:cNvCxnSpPr/>
          <p:nvPr/>
        </p:nvCxnSpPr>
        <p:spPr>
          <a:xfrm flipH="1"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70" name="Google Shape;3970;p198"/>
          <p:cNvSpPr txBox="1"/>
          <p:nvPr/>
        </p:nvSpPr>
        <p:spPr>
          <a:xfrm>
            <a:off x="457200" y="1141412"/>
            <a:ext cx="7497763" cy="1225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Wort: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Wahl des </a:t>
            </a:r>
            <a:r>
              <a:rPr lang="en-US" sz="1200" b="1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Zugangs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Kammerwinkelhängt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Zustand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Auges in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Bezug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ab.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Transparenz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die Frage,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endParaRPr dirty="0"/>
          </a:p>
        </p:txBody>
      </p:sp>
      <p:sp>
        <p:nvSpPr>
          <p:cNvPr id="3971" name="Google Shape;3971;p198"/>
          <p:cNvSpPr txBox="1"/>
          <p:nvPr/>
        </p:nvSpPr>
        <p:spPr>
          <a:xfrm>
            <a:off x="2105025" y="3756025"/>
            <a:ext cx="1209675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 interno</a:t>
            </a:r>
            <a:endParaRPr/>
          </a:p>
        </p:txBody>
      </p:sp>
      <p:sp>
        <p:nvSpPr>
          <p:cNvPr id="3972" name="Google Shape;3972;p198"/>
          <p:cNvSpPr txBox="1"/>
          <p:nvPr/>
        </p:nvSpPr>
        <p:spPr>
          <a:xfrm>
            <a:off x="3811588" y="3760788"/>
            <a:ext cx="125412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 externo</a:t>
            </a:r>
            <a:endParaRPr sz="1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3" name="Google Shape;3973;p198"/>
          <p:cNvSpPr txBox="1"/>
          <p:nvPr/>
        </p:nvSpPr>
        <p:spPr>
          <a:xfrm>
            <a:off x="2112963" y="4279900"/>
            <a:ext cx="1176337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Goniotomie</a:t>
            </a:r>
            <a:endParaRPr/>
          </a:p>
        </p:txBody>
      </p:sp>
      <p:sp>
        <p:nvSpPr>
          <p:cNvPr id="3974" name="Google Shape;3974;p198"/>
          <p:cNvSpPr txBox="1"/>
          <p:nvPr/>
        </p:nvSpPr>
        <p:spPr>
          <a:xfrm>
            <a:off x="3678238" y="4291013"/>
            <a:ext cx="153352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endParaRPr dirty="0"/>
          </a:p>
        </p:txBody>
      </p:sp>
      <p:sp>
        <p:nvSpPr>
          <p:cNvPr id="3975" name="Google Shape;3975;p198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976" name="Google Shape;3976;p198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3977" name="Google Shape;3977;p198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3978" name="Google Shape;3978;p198"/>
          <p:cNvSpPr txBox="1"/>
          <p:nvPr/>
        </p:nvSpPr>
        <p:spPr>
          <a:xfrm>
            <a:off x="457200" y="995363"/>
            <a:ext cx="6705600" cy="1749600"/>
          </a:xfrm>
          <a:prstGeom prst="rect">
            <a:avLst/>
          </a:prstGeom>
          <a:solidFill>
            <a:srgbClr val="FFFEC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Augeninnendruck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ausreichend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senken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kann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dann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nächste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Schritt?</a:t>
            </a:r>
            <a:endParaRPr dirty="0"/>
          </a:p>
          <a:p>
            <a:pPr lvl="0"/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weitere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ungewöhnlich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mehrere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Kammerwinkeloperationen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erforderlich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>
                <a:solidFill>
                  <a:schemeClr val="dk1"/>
                </a:solidFill>
              </a:rPr>
              <a:t>um </a:t>
            </a:r>
            <a:r>
              <a:rPr lang="en-US" sz="1200" dirty="0" err="1">
                <a:solidFill>
                  <a:schemeClr val="dk1"/>
                </a:solidFill>
              </a:rPr>
              <a:t>eine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ausreichende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Kontrolle</a:t>
            </a:r>
            <a:r>
              <a:rPr lang="en-US" sz="1200" dirty="0">
                <a:solidFill>
                  <a:schemeClr val="dk1"/>
                </a:solidFill>
              </a:rPr>
              <a:t> des </a:t>
            </a:r>
            <a:r>
              <a:rPr lang="en-US" sz="1200" dirty="0" err="1">
                <a:solidFill>
                  <a:schemeClr val="dk1"/>
                </a:solidFill>
              </a:rPr>
              <a:t>Augeninnendrucks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zu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erreichen</a:t>
            </a:r>
            <a:r>
              <a:rPr lang="en-US" sz="1200" dirty="0">
                <a:solidFill>
                  <a:schemeClr val="dk1"/>
                </a:solidFill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wäre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nächste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Schritt,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Augeninnendruck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mehreren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Kammerwinkeloperationen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weiterhin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unzureichend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kontrolliert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-Shunt-Operation</a:t>
            </a:r>
            <a:endParaRPr dirty="0"/>
          </a:p>
        </p:txBody>
      </p:sp>
    </p:spTree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" name="Google Shape;3983;p199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199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84" name="Google Shape;3984;p199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3985" name="Google Shape;3985;p199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986" name="Google Shape;3986;p199"/>
            <p:cNvCxnSpPr>
              <a:stCxn id="3985" idx="0"/>
              <a:endCxn id="3985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87" name="Google Shape;3987;p199"/>
            <p:cNvCxnSpPr>
              <a:stCxn id="3985" idx="1"/>
              <a:endCxn id="3985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988" name="Google Shape;3988;p199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3989" name="Google Shape;3989;p199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3990" name="Google Shape;3990;p199"/>
          <p:cNvSpPr txBox="1"/>
          <p:nvPr/>
        </p:nvSpPr>
        <p:spPr>
          <a:xfrm>
            <a:off x="2376488" y="3338513"/>
            <a:ext cx="7366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3991" name="Google Shape;3991;p199"/>
          <p:cNvSpPr txBox="1"/>
          <p:nvPr/>
        </p:nvSpPr>
        <p:spPr>
          <a:xfrm>
            <a:off x="173037" y="4937125"/>
            <a:ext cx="123465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3992" name="Google Shape;3992;p199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3993" name="Google Shape;3993;p199"/>
          <p:cNvSpPr txBox="1"/>
          <p:nvPr/>
        </p:nvSpPr>
        <p:spPr>
          <a:xfrm>
            <a:off x="506831" y="5672138"/>
            <a:ext cx="123465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cxnSp>
        <p:nvCxnSpPr>
          <p:cNvPr id="3994" name="Google Shape;3994;p199"/>
          <p:cNvCxnSpPr>
            <a:stCxn id="3985" idx="1"/>
            <a:endCxn id="3985" idx="2"/>
          </p:cNvCxnSpPr>
          <p:nvPr/>
        </p:nvCxnSpPr>
        <p:spPr>
          <a:xfrm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995" name="Google Shape;3995;p199"/>
          <p:cNvCxnSpPr/>
          <p:nvPr/>
        </p:nvCxnSpPr>
        <p:spPr>
          <a:xfrm flipH="1">
            <a:off x="18288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996" name="Google Shape;3996;p199"/>
          <p:cNvCxnSpPr/>
          <p:nvPr/>
        </p:nvCxnSpPr>
        <p:spPr>
          <a:xfrm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997" name="Google Shape;3997;p199"/>
          <p:cNvCxnSpPr/>
          <p:nvPr/>
        </p:nvCxnSpPr>
        <p:spPr>
          <a:xfrm flipH="1">
            <a:off x="3581400" y="5181600"/>
            <a:ext cx="1752600" cy="144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98" name="Google Shape;3998;p199"/>
          <p:cNvSpPr txBox="1"/>
          <p:nvPr/>
        </p:nvSpPr>
        <p:spPr>
          <a:xfrm>
            <a:off x="457200" y="1141412"/>
            <a:ext cx="7497763" cy="1225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Wort: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Wahl des </a:t>
            </a:r>
            <a:r>
              <a:rPr lang="en-US" sz="1200" b="1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Zugangs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Kammerwinkelhängt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Zustand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Auges in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Bezug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ab.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Merkmale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Transparenz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die Frage,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endParaRPr dirty="0"/>
          </a:p>
        </p:txBody>
      </p:sp>
      <p:sp>
        <p:nvSpPr>
          <p:cNvPr id="3999" name="Google Shape;3999;p199"/>
          <p:cNvSpPr txBox="1"/>
          <p:nvPr/>
        </p:nvSpPr>
        <p:spPr>
          <a:xfrm>
            <a:off x="2105025" y="3756025"/>
            <a:ext cx="1209675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 interno</a:t>
            </a:r>
            <a:endParaRPr/>
          </a:p>
        </p:txBody>
      </p:sp>
      <p:sp>
        <p:nvSpPr>
          <p:cNvPr id="4000" name="Google Shape;4000;p199"/>
          <p:cNvSpPr txBox="1"/>
          <p:nvPr/>
        </p:nvSpPr>
        <p:spPr>
          <a:xfrm>
            <a:off x="3811588" y="3760788"/>
            <a:ext cx="125412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 externo</a:t>
            </a:r>
            <a:endParaRPr sz="1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1" name="Google Shape;4001;p199"/>
          <p:cNvSpPr txBox="1"/>
          <p:nvPr/>
        </p:nvSpPr>
        <p:spPr>
          <a:xfrm>
            <a:off x="2112963" y="4279900"/>
            <a:ext cx="1176337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Goniotomie</a:t>
            </a:r>
            <a:endParaRPr/>
          </a:p>
        </p:txBody>
      </p:sp>
      <p:sp>
        <p:nvSpPr>
          <p:cNvPr id="4002" name="Google Shape;4002;p199"/>
          <p:cNvSpPr txBox="1"/>
          <p:nvPr/>
        </p:nvSpPr>
        <p:spPr>
          <a:xfrm>
            <a:off x="3678238" y="4291013"/>
            <a:ext cx="153352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endParaRPr dirty="0"/>
          </a:p>
        </p:txBody>
      </p:sp>
      <p:sp>
        <p:nvSpPr>
          <p:cNvPr id="4003" name="Google Shape;4003;p199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4004" name="Google Shape;4004;p199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005" name="Google Shape;4005;p199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006" name="Google Shape;4006;p199"/>
          <p:cNvSpPr txBox="1"/>
          <p:nvPr/>
        </p:nvSpPr>
        <p:spPr>
          <a:xfrm>
            <a:off x="457200" y="995363"/>
            <a:ext cx="6705600" cy="1749197"/>
          </a:xfrm>
          <a:prstGeom prst="rect">
            <a:avLst/>
          </a:prstGeom>
          <a:solidFill>
            <a:srgbClr val="FFFEC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Wenn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Augeninnendruck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ausreichend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senken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kann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was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dann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nächste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Schritt?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weitere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Kammerwinkeloperation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Es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ungewöhnlich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dass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diesen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mehrere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Kammerwinkeloperationen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erforderlich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um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ausreichende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Kontrolle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erreichen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wäre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nächste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Schritt,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Augeninnendruck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nach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mehreren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Kammerwinkeloperationen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weiterhin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unzureichend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kontrolliert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-Shunt-Operation</a:t>
            </a:r>
            <a:endParaRPr dirty="0"/>
          </a:p>
        </p:txBody>
      </p:sp>
      <p:sp>
        <p:nvSpPr>
          <p:cNvPr id="4007" name="Google Shape;4007;p199"/>
          <p:cNvSpPr/>
          <p:nvPr/>
        </p:nvSpPr>
        <p:spPr>
          <a:xfrm>
            <a:off x="4495799" y="1911350"/>
            <a:ext cx="3120189" cy="1278731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DCE8E8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lvl="0" algn="ctr"/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später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0"/>
                  </a:ext>
                </a:extLst>
              </a:rPr>
              <a:t>Folienreihe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sprechen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durchgeführt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"/>
          <p:cNvSpPr txBox="1"/>
          <p:nvPr/>
        </p:nvSpPr>
        <p:spPr>
          <a:xfrm>
            <a:off x="1603375" y="2028242"/>
            <a:ext cx="1157400" cy="2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primär</a:t>
            </a:r>
            <a:endParaRPr dirty="0"/>
          </a:p>
        </p:txBody>
      </p:sp>
      <p:sp>
        <p:nvSpPr>
          <p:cNvPr id="170" name="Google Shape;170;p2"/>
          <p:cNvSpPr txBox="1"/>
          <p:nvPr/>
        </p:nvSpPr>
        <p:spPr>
          <a:xfrm>
            <a:off x="4875213" y="2755900"/>
            <a:ext cx="153352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Sekundär</a:t>
            </a:r>
            <a:endParaRPr/>
          </a:p>
        </p:txBody>
      </p:sp>
      <p:cxnSp>
        <p:nvCxnSpPr>
          <p:cNvPr id="171" name="Google Shape;171;p2"/>
          <p:cNvCxnSpPr/>
          <p:nvPr/>
        </p:nvCxnSpPr>
        <p:spPr>
          <a:xfrm flipH="1">
            <a:off x="2743200" y="1570038"/>
            <a:ext cx="1822450" cy="485775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72" name="Google Shape;172;p2"/>
          <p:cNvCxnSpPr/>
          <p:nvPr/>
        </p:nvCxnSpPr>
        <p:spPr>
          <a:xfrm>
            <a:off x="4565650" y="1570038"/>
            <a:ext cx="935038" cy="126523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73" name="Google Shape;173;p2"/>
          <p:cNvSpPr txBox="1"/>
          <p:nvPr/>
        </p:nvSpPr>
        <p:spPr>
          <a:xfrm>
            <a:off x="2500313" y="361950"/>
            <a:ext cx="4143375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74" name="Google Shape;174;p2"/>
          <p:cNvSpPr txBox="1"/>
          <p:nvPr/>
        </p:nvSpPr>
        <p:spPr>
          <a:xfrm>
            <a:off x="3070225" y="1130300"/>
            <a:ext cx="30638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endParaRPr dirty="0"/>
          </a:p>
        </p:txBody>
      </p:sp>
      <p:sp>
        <p:nvSpPr>
          <p:cNvPr id="175" name="Google Shape;175;p2"/>
          <p:cNvSpPr txBox="1"/>
          <p:nvPr/>
        </p:nvSpPr>
        <p:spPr>
          <a:xfrm>
            <a:off x="998538" y="3552825"/>
            <a:ext cx="713422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nachdenken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unterteilen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in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große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Kategorien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20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20"/>
          <p:cNvSpPr txBox="1"/>
          <p:nvPr/>
        </p:nvSpPr>
        <p:spPr>
          <a:xfrm>
            <a:off x="1603375" y="2016125"/>
            <a:ext cx="11572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</a:t>
            </a:r>
            <a:endParaRPr dirty="0"/>
          </a:p>
        </p:txBody>
      </p:sp>
      <p:sp>
        <p:nvSpPr>
          <p:cNvPr id="728" name="Google Shape;728;p20"/>
          <p:cNvSpPr txBox="1"/>
          <p:nvPr/>
        </p:nvSpPr>
        <p:spPr>
          <a:xfrm>
            <a:off x="4875213" y="2755900"/>
            <a:ext cx="153352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Sekundär</a:t>
            </a:r>
            <a:endParaRPr/>
          </a:p>
        </p:txBody>
      </p:sp>
      <p:cxnSp>
        <p:nvCxnSpPr>
          <p:cNvPr id="729" name="Google Shape;729;p20"/>
          <p:cNvCxnSpPr/>
          <p:nvPr/>
        </p:nvCxnSpPr>
        <p:spPr>
          <a:xfrm flipH="1">
            <a:off x="2743200" y="1570038"/>
            <a:ext cx="1822450" cy="48577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30" name="Google Shape;730;p20"/>
          <p:cNvCxnSpPr/>
          <p:nvPr/>
        </p:nvCxnSpPr>
        <p:spPr>
          <a:xfrm>
            <a:off x="4565650" y="1570038"/>
            <a:ext cx="935038" cy="126523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31" name="Google Shape;731;p20"/>
          <p:cNvSpPr txBox="1"/>
          <p:nvPr/>
        </p:nvSpPr>
        <p:spPr>
          <a:xfrm>
            <a:off x="180975" y="2817813"/>
            <a:ext cx="1354138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Angeboren</a:t>
            </a:r>
            <a:endParaRPr/>
          </a:p>
        </p:txBody>
      </p:sp>
      <p:sp>
        <p:nvSpPr>
          <p:cNvPr id="732" name="Google Shape;732;p20"/>
          <p:cNvSpPr txBox="1"/>
          <p:nvPr/>
        </p:nvSpPr>
        <p:spPr>
          <a:xfrm>
            <a:off x="2717800" y="2825750"/>
            <a:ext cx="847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JOWG</a:t>
            </a:r>
            <a:endParaRPr dirty="0"/>
          </a:p>
        </p:txBody>
      </p:sp>
      <p:cxnSp>
        <p:nvCxnSpPr>
          <p:cNvPr id="733" name="Google Shape;733;p20"/>
          <p:cNvCxnSpPr>
            <a:stCxn id="727" idx="2"/>
          </p:cNvCxnSpPr>
          <p:nvPr/>
        </p:nvCxnSpPr>
        <p:spPr>
          <a:xfrm flipH="1">
            <a:off x="1562819" y="2226439"/>
            <a:ext cx="6192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34" name="Google Shape;734;p20"/>
          <p:cNvCxnSpPr>
            <a:stCxn id="727" idx="2"/>
          </p:cNvCxnSpPr>
          <p:nvPr/>
        </p:nvCxnSpPr>
        <p:spPr>
          <a:xfrm>
            <a:off x="2182019" y="2226439"/>
            <a:ext cx="5715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35" name="Google Shape;735;p20"/>
          <p:cNvSpPr txBox="1"/>
          <p:nvPr/>
        </p:nvSpPr>
        <p:spPr>
          <a:xfrm>
            <a:off x="552450" y="3238500"/>
            <a:ext cx="106045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Neugeborene</a:t>
            </a:r>
            <a:endParaRPr dirty="0"/>
          </a:p>
        </p:txBody>
      </p:sp>
      <p:sp>
        <p:nvSpPr>
          <p:cNvPr id="736" name="Google Shape;736;p20"/>
          <p:cNvSpPr txBox="1"/>
          <p:nvPr/>
        </p:nvSpPr>
        <p:spPr>
          <a:xfrm>
            <a:off x="565150" y="3671888"/>
            <a:ext cx="129222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Säuglingsalter</a:t>
            </a:r>
            <a:endParaRPr dirty="0"/>
          </a:p>
        </p:txBody>
      </p:sp>
      <p:cxnSp>
        <p:nvCxnSpPr>
          <p:cNvPr id="737" name="Google Shape;737;p20"/>
          <p:cNvCxnSpPr/>
          <p:nvPr/>
        </p:nvCxnSpPr>
        <p:spPr>
          <a:xfrm>
            <a:off x="374650" y="3162300"/>
            <a:ext cx="0" cy="113982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38" name="Google Shape;738;p20"/>
          <p:cNvCxnSpPr/>
          <p:nvPr/>
        </p:nvCxnSpPr>
        <p:spPr>
          <a:xfrm>
            <a:off x="374650" y="3417888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39" name="Google Shape;739;p20"/>
          <p:cNvCxnSpPr/>
          <p:nvPr/>
        </p:nvCxnSpPr>
        <p:spPr>
          <a:xfrm>
            <a:off x="363538" y="3854450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40" name="Google Shape;740;p20"/>
          <p:cNvCxnSpPr/>
          <p:nvPr/>
        </p:nvCxnSpPr>
        <p:spPr>
          <a:xfrm>
            <a:off x="363538" y="430212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41" name="Google Shape;741;p20"/>
          <p:cNvSpPr txBox="1"/>
          <p:nvPr/>
        </p:nvSpPr>
        <p:spPr>
          <a:xfrm>
            <a:off x="2133600" y="3756025"/>
            <a:ext cx="1770063" cy="554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Nicht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erworbene Augenerkrankung</a:t>
            </a:r>
            <a:endParaRPr/>
          </a:p>
        </p:txBody>
      </p:sp>
      <p:cxnSp>
        <p:nvCxnSpPr>
          <p:cNvPr id="742" name="Google Shape;742;p20"/>
          <p:cNvCxnSpPr/>
          <p:nvPr/>
        </p:nvCxnSpPr>
        <p:spPr>
          <a:xfrm flipH="1">
            <a:off x="3886200" y="3167063"/>
            <a:ext cx="1735138" cy="533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43" name="Google Shape;743;p20"/>
          <p:cNvCxnSpPr/>
          <p:nvPr/>
        </p:nvCxnSpPr>
        <p:spPr>
          <a:xfrm>
            <a:off x="5600700" y="3149600"/>
            <a:ext cx="2305050" cy="550863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44" name="Google Shape;744;p20"/>
          <p:cNvSpPr txBox="1"/>
          <p:nvPr/>
        </p:nvSpPr>
        <p:spPr>
          <a:xfrm>
            <a:off x="4179888" y="3757613"/>
            <a:ext cx="1947862" cy="55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Nicht erworbene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Erkrankung</a:t>
            </a:r>
            <a:endParaRPr/>
          </a:p>
        </p:txBody>
      </p:sp>
      <p:cxnSp>
        <p:nvCxnSpPr>
          <p:cNvPr id="745" name="Google Shape;745;p20"/>
          <p:cNvCxnSpPr/>
          <p:nvPr/>
        </p:nvCxnSpPr>
        <p:spPr>
          <a:xfrm flipH="1">
            <a:off x="5294313" y="3149600"/>
            <a:ext cx="317500" cy="550863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46" name="Google Shape;746;p20"/>
          <p:cNvCxnSpPr/>
          <p:nvPr/>
        </p:nvCxnSpPr>
        <p:spPr>
          <a:xfrm>
            <a:off x="5637213" y="3160713"/>
            <a:ext cx="847725" cy="5397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47" name="Google Shape;747;p20"/>
          <p:cNvSpPr txBox="1"/>
          <p:nvPr/>
        </p:nvSpPr>
        <p:spPr>
          <a:xfrm>
            <a:off x="2608263" y="4694238"/>
            <a:ext cx="1522412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Peters-Anomalie</a:t>
            </a:r>
            <a:endParaRPr/>
          </a:p>
        </p:txBody>
      </p:sp>
      <p:sp>
        <p:nvSpPr>
          <p:cNvPr id="748" name="Google Shape;748;p20"/>
          <p:cNvSpPr txBox="1"/>
          <p:nvPr/>
        </p:nvSpPr>
        <p:spPr>
          <a:xfrm>
            <a:off x="2630488" y="5060950"/>
            <a:ext cx="933450" cy="31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Aniridie</a:t>
            </a:r>
            <a:endParaRPr/>
          </a:p>
        </p:txBody>
      </p:sp>
      <p:cxnSp>
        <p:nvCxnSpPr>
          <p:cNvPr id="749" name="Google Shape;749;p20"/>
          <p:cNvCxnSpPr/>
          <p:nvPr/>
        </p:nvCxnSpPr>
        <p:spPr>
          <a:xfrm flipH="1">
            <a:off x="2416175" y="4284663"/>
            <a:ext cx="14288" cy="9588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50" name="Google Shape;750;p20"/>
          <p:cNvCxnSpPr/>
          <p:nvPr/>
        </p:nvCxnSpPr>
        <p:spPr>
          <a:xfrm>
            <a:off x="2430463" y="4513263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51" name="Google Shape;751;p20"/>
          <p:cNvCxnSpPr/>
          <p:nvPr/>
        </p:nvCxnSpPr>
        <p:spPr>
          <a:xfrm>
            <a:off x="2406650" y="4876800"/>
            <a:ext cx="220663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52" name="Google Shape;752;p20"/>
          <p:cNvCxnSpPr/>
          <p:nvPr/>
        </p:nvCxnSpPr>
        <p:spPr>
          <a:xfrm>
            <a:off x="2432050" y="5240338"/>
            <a:ext cx="220663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53" name="Google Shape;753;p20"/>
          <p:cNvSpPr txBox="1"/>
          <p:nvPr/>
        </p:nvSpPr>
        <p:spPr>
          <a:xfrm>
            <a:off x="4797424" y="4370388"/>
            <a:ext cx="1712913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Sturge-Weber-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Syndrom</a:t>
            </a:r>
            <a:endParaRPr dirty="0"/>
          </a:p>
        </p:txBody>
      </p:sp>
      <p:cxnSp>
        <p:nvCxnSpPr>
          <p:cNvPr id="754" name="Google Shape;754;p20"/>
          <p:cNvCxnSpPr/>
          <p:nvPr/>
        </p:nvCxnSpPr>
        <p:spPr>
          <a:xfrm>
            <a:off x="4602163" y="4281488"/>
            <a:ext cx="7937" cy="6032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55" name="Google Shape;755;p20"/>
          <p:cNvCxnSpPr/>
          <p:nvPr/>
        </p:nvCxnSpPr>
        <p:spPr>
          <a:xfrm>
            <a:off x="4602163" y="4549775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56" name="Google Shape;756;p20"/>
          <p:cNvCxnSpPr/>
          <p:nvPr/>
        </p:nvCxnSpPr>
        <p:spPr>
          <a:xfrm>
            <a:off x="4605338" y="4873625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57" name="Google Shape;757;p20"/>
          <p:cNvSpPr txBox="1"/>
          <p:nvPr/>
        </p:nvSpPr>
        <p:spPr>
          <a:xfrm>
            <a:off x="2500313" y="361950"/>
            <a:ext cx="4143375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758" name="Google Shape;758;p20"/>
          <p:cNvSpPr txBox="1"/>
          <p:nvPr/>
        </p:nvSpPr>
        <p:spPr>
          <a:xfrm>
            <a:off x="3070225" y="1130300"/>
            <a:ext cx="30638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endParaRPr dirty="0"/>
          </a:p>
        </p:txBody>
      </p:sp>
      <p:sp>
        <p:nvSpPr>
          <p:cNvPr id="759" name="Google Shape;759;p20"/>
          <p:cNvSpPr txBox="1"/>
          <p:nvPr/>
        </p:nvSpPr>
        <p:spPr>
          <a:xfrm>
            <a:off x="4806950" y="4718050"/>
            <a:ext cx="44132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NF</a:t>
            </a:r>
            <a:endParaRPr/>
          </a:p>
        </p:txBody>
      </p:sp>
      <p:sp>
        <p:nvSpPr>
          <p:cNvPr id="760" name="Google Shape;760;p20"/>
          <p:cNvSpPr txBox="1"/>
          <p:nvPr/>
        </p:nvSpPr>
        <p:spPr>
          <a:xfrm>
            <a:off x="565150" y="4144963"/>
            <a:ext cx="133985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Spät auftretend</a:t>
            </a:r>
            <a:endParaRPr/>
          </a:p>
        </p:txBody>
      </p:sp>
      <p:sp>
        <p:nvSpPr>
          <p:cNvPr id="761" name="Google Shape;761;p20"/>
          <p:cNvSpPr txBox="1"/>
          <p:nvPr/>
        </p:nvSpPr>
        <p:spPr>
          <a:xfrm>
            <a:off x="7851775" y="3730625"/>
            <a:ext cx="1189038" cy="57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Erworben nach CE</a:t>
            </a:r>
            <a:endParaRPr/>
          </a:p>
        </p:txBody>
      </p:sp>
      <p:sp>
        <p:nvSpPr>
          <p:cNvPr id="762" name="Google Shape;762;p20"/>
          <p:cNvSpPr txBox="1"/>
          <p:nvPr/>
        </p:nvSpPr>
        <p:spPr>
          <a:xfrm>
            <a:off x="1981200" y="5435600"/>
            <a:ext cx="4445000" cy="107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Ebenso gibt es viele </a:t>
            </a:r>
            <a:r>
              <a:rPr lang="en-US" sz="1200" b="1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erworbene </a:t>
            </a: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Erkrankungen im Zusammenhang mit dem kindlichen Glaukom, die im </a:t>
            </a: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"/>
                  </a:ext>
                </a:extLst>
              </a:rPr>
              <a:t>Glaukom</a:t>
            </a: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-Buch erwähnt werden. Können Sie dieselben vier nennen wie ich?</a:t>
            </a:r>
            <a:endParaRPr/>
          </a:p>
        </p:txBody>
      </p:sp>
      <p:sp>
        <p:nvSpPr>
          <p:cNvPr id="763" name="Google Shape;763;p20"/>
          <p:cNvSpPr txBox="1"/>
          <p:nvPr/>
        </p:nvSpPr>
        <p:spPr>
          <a:xfrm>
            <a:off x="2608263" y="4333875"/>
            <a:ext cx="129857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A-R-Anomalie</a:t>
            </a:r>
            <a:endParaRPr/>
          </a:p>
        </p:txBody>
      </p:sp>
      <p:sp>
        <p:nvSpPr>
          <p:cNvPr id="764" name="Google Shape;764;p20"/>
          <p:cNvSpPr txBox="1"/>
          <p:nvPr/>
        </p:nvSpPr>
        <p:spPr>
          <a:xfrm>
            <a:off x="6364288" y="3703638"/>
            <a:ext cx="1047750" cy="35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Erworben</a:t>
            </a:r>
            <a:endParaRPr/>
          </a:p>
        </p:txBody>
      </p:sp>
      <p:sp>
        <p:nvSpPr>
          <p:cNvPr id="765" name="Google Shape;765;p20"/>
          <p:cNvSpPr txBox="1"/>
          <p:nvPr/>
        </p:nvSpPr>
        <p:spPr>
          <a:xfrm>
            <a:off x="6665913" y="4090988"/>
            <a:ext cx="309562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766" name="Google Shape;766;p20"/>
          <p:cNvSpPr txBox="1"/>
          <p:nvPr/>
        </p:nvSpPr>
        <p:spPr>
          <a:xfrm>
            <a:off x="6665913" y="4449763"/>
            <a:ext cx="30162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cxnSp>
        <p:nvCxnSpPr>
          <p:cNvPr id="767" name="Google Shape;767;p20"/>
          <p:cNvCxnSpPr/>
          <p:nvPr/>
        </p:nvCxnSpPr>
        <p:spPr>
          <a:xfrm>
            <a:off x="6488113" y="4270375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68" name="Google Shape;768;p20"/>
          <p:cNvCxnSpPr/>
          <p:nvPr/>
        </p:nvCxnSpPr>
        <p:spPr>
          <a:xfrm>
            <a:off x="6491288" y="4632325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69" name="Google Shape;769;p20"/>
          <p:cNvCxnSpPr/>
          <p:nvPr/>
        </p:nvCxnSpPr>
        <p:spPr>
          <a:xfrm>
            <a:off x="6502400" y="4983163"/>
            <a:ext cx="220663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70" name="Google Shape;770;p20"/>
          <p:cNvSpPr txBox="1"/>
          <p:nvPr/>
        </p:nvSpPr>
        <p:spPr>
          <a:xfrm>
            <a:off x="6688138" y="5180013"/>
            <a:ext cx="30162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cxnSp>
        <p:nvCxnSpPr>
          <p:cNvPr id="771" name="Google Shape;771;p20"/>
          <p:cNvCxnSpPr/>
          <p:nvPr/>
        </p:nvCxnSpPr>
        <p:spPr>
          <a:xfrm>
            <a:off x="6510338" y="5337175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72" name="Google Shape;772;p20"/>
          <p:cNvCxnSpPr/>
          <p:nvPr/>
        </p:nvCxnSpPr>
        <p:spPr>
          <a:xfrm>
            <a:off x="6488113" y="4040188"/>
            <a:ext cx="3175" cy="129698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73" name="Google Shape;773;p20"/>
          <p:cNvSpPr txBox="1"/>
          <p:nvPr/>
        </p:nvSpPr>
        <p:spPr>
          <a:xfrm>
            <a:off x="6688139" y="4805363"/>
            <a:ext cx="357190" cy="319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</p:spTree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2" name="Google Shape;4012;p200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200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13" name="Google Shape;4013;p200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4014" name="Google Shape;4014;p200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015" name="Google Shape;4015;p200"/>
            <p:cNvCxnSpPr>
              <a:stCxn id="4014" idx="0"/>
              <a:endCxn id="4014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16" name="Google Shape;4016;p200"/>
            <p:cNvCxnSpPr>
              <a:stCxn id="4014" idx="1"/>
              <a:endCxn id="4014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017" name="Google Shape;4017;p200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4018" name="Google Shape;4018;p200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4019" name="Google Shape;4019;p200"/>
          <p:cNvSpPr txBox="1"/>
          <p:nvPr/>
        </p:nvSpPr>
        <p:spPr>
          <a:xfrm>
            <a:off x="2363915" y="3338513"/>
            <a:ext cx="76174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4020" name="Google Shape;4020;p200"/>
          <p:cNvSpPr txBox="1"/>
          <p:nvPr/>
        </p:nvSpPr>
        <p:spPr>
          <a:xfrm>
            <a:off x="173038" y="4937125"/>
            <a:ext cx="1210594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4021" name="Google Shape;4021;p200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4022" name="Google Shape;4022;p200"/>
          <p:cNvSpPr txBox="1"/>
          <p:nvPr/>
        </p:nvSpPr>
        <p:spPr>
          <a:xfrm>
            <a:off x="76201" y="5610116"/>
            <a:ext cx="1210594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sp>
        <p:nvSpPr>
          <p:cNvPr id="4023" name="Google Shape;4023;p200"/>
          <p:cNvSpPr txBox="1"/>
          <p:nvPr/>
        </p:nvSpPr>
        <p:spPr>
          <a:xfrm>
            <a:off x="2105025" y="3756025"/>
            <a:ext cx="1209675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Von innen</a:t>
            </a:r>
            <a:endParaRPr/>
          </a:p>
        </p:txBody>
      </p:sp>
      <p:sp>
        <p:nvSpPr>
          <p:cNvPr id="4024" name="Google Shape;4024;p200"/>
          <p:cNvSpPr txBox="1"/>
          <p:nvPr/>
        </p:nvSpPr>
        <p:spPr>
          <a:xfrm>
            <a:off x="3811588" y="3760788"/>
            <a:ext cx="125412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Ab externo</a:t>
            </a:r>
            <a:endParaRPr sz="16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5" name="Google Shape;4025;p200"/>
          <p:cNvSpPr txBox="1"/>
          <p:nvPr/>
        </p:nvSpPr>
        <p:spPr>
          <a:xfrm>
            <a:off x="2112963" y="4279900"/>
            <a:ext cx="1176337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Goniotomie</a:t>
            </a:r>
            <a:endParaRPr/>
          </a:p>
        </p:txBody>
      </p:sp>
      <p:sp>
        <p:nvSpPr>
          <p:cNvPr id="4026" name="Google Shape;4026;p200"/>
          <p:cNvSpPr txBox="1"/>
          <p:nvPr/>
        </p:nvSpPr>
        <p:spPr>
          <a:xfrm>
            <a:off x="3678238" y="4291013"/>
            <a:ext cx="153352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endParaRPr dirty="0"/>
          </a:p>
        </p:txBody>
      </p:sp>
      <p:sp>
        <p:nvSpPr>
          <p:cNvPr id="4027" name="Google Shape;4027;p200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4028" name="Google Shape;4028;p200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029" name="Google Shape;4029;p200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030" name="Google Shape;4030;p200"/>
          <p:cNvSpPr txBox="1"/>
          <p:nvPr/>
        </p:nvSpPr>
        <p:spPr>
          <a:xfrm>
            <a:off x="388938" y="1247884"/>
            <a:ext cx="754380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Tritt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1"/>
                  </a:ext>
                </a:extLst>
              </a:rPr>
              <a:t>Winkelblock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häufig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auf?</a:t>
            </a:r>
            <a:endParaRPr dirty="0"/>
          </a:p>
        </p:txBody>
      </p:sp>
    </p:spTree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5" name="Google Shape;4035;p201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36" name="Google Shape;4036;p201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4037" name="Google Shape;4037;p201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038" name="Google Shape;4038;p201"/>
            <p:cNvCxnSpPr>
              <a:stCxn id="4037" idx="0"/>
              <a:endCxn id="4037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39" name="Google Shape;4039;p201"/>
            <p:cNvCxnSpPr>
              <a:stCxn id="4037" idx="1"/>
              <a:endCxn id="4037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040" name="Google Shape;4040;p201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4041" name="Google Shape;4041;p201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4042" name="Google Shape;4042;p201"/>
          <p:cNvSpPr txBox="1"/>
          <p:nvPr/>
        </p:nvSpPr>
        <p:spPr>
          <a:xfrm>
            <a:off x="2363915" y="3338513"/>
            <a:ext cx="76174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4043" name="Google Shape;4043;p201"/>
          <p:cNvSpPr txBox="1"/>
          <p:nvPr/>
        </p:nvSpPr>
        <p:spPr>
          <a:xfrm>
            <a:off x="173037" y="4937125"/>
            <a:ext cx="120006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4044" name="Google Shape;4044;p201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4045" name="Google Shape;4045;p201"/>
          <p:cNvSpPr txBox="1"/>
          <p:nvPr/>
        </p:nvSpPr>
        <p:spPr>
          <a:xfrm>
            <a:off x="541421" y="5672138"/>
            <a:ext cx="120006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sp>
        <p:nvSpPr>
          <p:cNvPr id="4046" name="Google Shape;4046;p201"/>
          <p:cNvSpPr txBox="1"/>
          <p:nvPr/>
        </p:nvSpPr>
        <p:spPr>
          <a:xfrm>
            <a:off x="2105025" y="3756025"/>
            <a:ext cx="1209675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Von innen</a:t>
            </a:r>
            <a:endParaRPr/>
          </a:p>
        </p:txBody>
      </p:sp>
      <p:sp>
        <p:nvSpPr>
          <p:cNvPr id="4047" name="Google Shape;4047;p201"/>
          <p:cNvSpPr txBox="1"/>
          <p:nvPr/>
        </p:nvSpPr>
        <p:spPr>
          <a:xfrm>
            <a:off x="3811588" y="3760788"/>
            <a:ext cx="125412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Ab externo</a:t>
            </a:r>
            <a:endParaRPr sz="16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8" name="Google Shape;4048;p201"/>
          <p:cNvSpPr txBox="1"/>
          <p:nvPr/>
        </p:nvSpPr>
        <p:spPr>
          <a:xfrm>
            <a:off x="2112963" y="4279900"/>
            <a:ext cx="1176337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Goniotomie</a:t>
            </a:r>
            <a:endParaRPr/>
          </a:p>
        </p:txBody>
      </p:sp>
      <p:sp>
        <p:nvSpPr>
          <p:cNvPr id="4049" name="Google Shape;4049;p201"/>
          <p:cNvSpPr txBox="1"/>
          <p:nvPr/>
        </p:nvSpPr>
        <p:spPr>
          <a:xfrm>
            <a:off x="3678238" y="4291013"/>
            <a:ext cx="153352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endParaRPr dirty="0"/>
          </a:p>
        </p:txBody>
      </p:sp>
      <p:sp>
        <p:nvSpPr>
          <p:cNvPr id="4050" name="Google Shape;4050;p201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4051" name="Google Shape;4051;p201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052" name="Google Shape;4052;p201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053" name="Google Shape;4053;p201"/>
          <p:cNvSpPr txBox="1"/>
          <p:nvPr/>
        </p:nvSpPr>
        <p:spPr>
          <a:xfrm>
            <a:off x="388938" y="1247884"/>
            <a:ext cx="7543800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Tritt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Winkelblock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häufig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Nein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8" name="Google Shape;4058;p202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59" name="Google Shape;4059;p202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4060" name="Google Shape;4060;p202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061" name="Google Shape;4061;p202"/>
            <p:cNvCxnSpPr>
              <a:stCxn id="4060" idx="0"/>
              <a:endCxn id="4060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62" name="Google Shape;4062;p202"/>
            <p:cNvCxnSpPr>
              <a:stCxn id="4060" idx="1"/>
              <a:endCxn id="4060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063" name="Google Shape;4063;p202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4064" name="Google Shape;4064;p202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4065" name="Google Shape;4065;p202"/>
          <p:cNvSpPr txBox="1"/>
          <p:nvPr/>
        </p:nvSpPr>
        <p:spPr>
          <a:xfrm>
            <a:off x="2363915" y="3338513"/>
            <a:ext cx="76174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4066" name="Google Shape;4066;p202"/>
          <p:cNvSpPr txBox="1"/>
          <p:nvPr/>
        </p:nvSpPr>
        <p:spPr>
          <a:xfrm>
            <a:off x="173037" y="4937125"/>
            <a:ext cx="1270751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4067" name="Google Shape;4067;p202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4068" name="Google Shape;4068;p202"/>
          <p:cNvSpPr txBox="1"/>
          <p:nvPr/>
        </p:nvSpPr>
        <p:spPr>
          <a:xfrm>
            <a:off x="565484" y="5672138"/>
            <a:ext cx="1176004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sp>
        <p:nvSpPr>
          <p:cNvPr id="4069" name="Google Shape;4069;p202"/>
          <p:cNvSpPr txBox="1"/>
          <p:nvPr/>
        </p:nvSpPr>
        <p:spPr>
          <a:xfrm>
            <a:off x="2105025" y="3756025"/>
            <a:ext cx="1209675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Von innen</a:t>
            </a:r>
            <a:endParaRPr/>
          </a:p>
        </p:txBody>
      </p:sp>
      <p:sp>
        <p:nvSpPr>
          <p:cNvPr id="4070" name="Google Shape;4070;p202"/>
          <p:cNvSpPr txBox="1"/>
          <p:nvPr/>
        </p:nvSpPr>
        <p:spPr>
          <a:xfrm>
            <a:off x="3811588" y="3760788"/>
            <a:ext cx="125412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Ab externo</a:t>
            </a:r>
            <a:endParaRPr sz="16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1" name="Google Shape;4071;p202"/>
          <p:cNvSpPr txBox="1"/>
          <p:nvPr/>
        </p:nvSpPr>
        <p:spPr>
          <a:xfrm>
            <a:off x="2112963" y="4279900"/>
            <a:ext cx="1176337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Goniotomie</a:t>
            </a:r>
            <a:endParaRPr/>
          </a:p>
        </p:txBody>
      </p:sp>
      <p:sp>
        <p:nvSpPr>
          <p:cNvPr id="4072" name="Google Shape;4072;p202"/>
          <p:cNvSpPr txBox="1"/>
          <p:nvPr/>
        </p:nvSpPr>
        <p:spPr>
          <a:xfrm>
            <a:off x="3678238" y="4291013"/>
            <a:ext cx="153352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endParaRPr dirty="0"/>
          </a:p>
        </p:txBody>
      </p:sp>
      <p:sp>
        <p:nvSpPr>
          <p:cNvPr id="4073" name="Google Shape;4073;p202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4074" name="Google Shape;4074;p202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075" name="Google Shape;4075;p202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076" name="Google Shape;4076;p202"/>
          <p:cNvSpPr txBox="1"/>
          <p:nvPr/>
        </p:nvSpPr>
        <p:spPr>
          <a:xfrm>
            <a:off x="2487733" y="5541963"/>
            <a:ext cx="43473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4077" name="Google Shape;4077;p202"/>
          <p:cNvSpPr txBox="1"/>
          <p:nvPr/>
        </p:nvSpPr>
        <p:spPr>
          <a:xfrm>
            <a:off x="388938" y="1247884"/>
            <a:ext cx="7543800" cy="825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Tritt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Winkelblock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häufig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sieht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chirurgische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Ansatz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geschlossenen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klare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2"/>
                  </a:ext>
                </a:extLst>
              </a:rPr>
              <a:t>Hornhaut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Szenario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</p:spTree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2" name="Google Shape;4082;p203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203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83" name="Google Shape;4083;p203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4084" name="Google Shape;4084;p203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085" name="Google Shape;4085;p203"/>
            <p:cNvCxnSpPr>
              <a:stCxn id="4084" idx="0"/>
              <a:endCxn id="4084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86" name="Google Shape;4086;p203"/>
            <p:cNvCxnSpPr>
              <a:stCxn id="4084" idx="1"/>
              <a:endCxn id="4084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087" name="Google Shape;4087;p203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4088" name="Google Shape;4088;p203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4089" name="Google Shape;4089;p203"/>
          <p:cNvSpPr txBox="1"/>
          <p:nvPr/>
        </p:nvSpPr>
        <p:spPr>
          <a:xfrm>
            <a:off x="2363915" y="3338513"/>
            <a:ext cx="76174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4090" name="Google Shape;4090;p203"/>
          <p:cNvSpPr txBox="1"/>
          <p:nvPr/>
        </p:nvSpPr>
        <p:spPr>
          <a:xfrm>
            <a:off x="173037" y="4937125"/>
            <a:ext cx="12466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4091" name="Google Shape;4091;p203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4092" name="Google Shape;4092;p203"/>
          <p:cNvSpPr txBox="1"/>
          <p:nvPr/>
        </p:nvSpPr>
        <p:spPr>
          <a:xfrm>
            <a:off x="388938" y="5672138"/>
            <a:ext cx="135255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sp>
        <p:nvSpPr>
          <p:cNvPr id="4093" name="Google Shape;4093;p203"/>
          <p:cNvSpPr txBox="1"/>
          <p:nvPr/>
        </p:nvSpPr>
        <p:spPr>
          <a:xfrm>
            <a:off x="2105025" y="3756025"/>
            <a:ext cx="1209675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Von innen</a:t>
            </a:r>
            <a:endParaRPr/>
          </a:p>
        </p:txBody>
      </p:sp>
      <p:sp>
        <p:nvSpPr>
          <p:cNvPr id="4094" name="Google Shape;4094;p203"/>
          <p:cNvSpPr txBox="1"/>
          <p:nvPr/>
        </p:nvSpPr>
        <p:spPr>
          <a:xfrm>
            <a:off x="3811588" y="3760788"/>
            <a:ext cx="125412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Ab externo</a:t>
            </a:r>
            <a:endParaRPr sz="16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5" name="Google Shape;4095;p203"/>
          <p:cNvSpPr txBox="1"/>
          <p:nvPr/>
        </p:nvSpPr>
        <p:spPr>
          <a:xfrm>
            <a:off x="2112963" y="4279900"/>
            <a:ext cx="1176337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Goniotomie</a:t>
            </a:r>
            <a:endParaRPr/>
          </a:p>
        </p:txBody>
      </p:sp>
      <p:sp>
        <p:nvSpPr>
          <p:cNvPr id="4096" name="Google Shape;4096;p203"/>
          <p:cNvSpPr txBox="1"/>
          <p:nvPr/>
        </p:nvSpPr>
        <p:spPr>
          <a:xfrm>
            <a:off x="3678238" y="4291013"/>
            <a:ext cx="153352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endParaRPr dirty="0"/>
          </a:p>
        </p:txBody>
      </p:sp>
      <p:sp>
        <p:nvSpPr>
          <p:cNvPr id="4097" name="Google Shape;4097;p203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4098" name="Google Shape;4098;p203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099" name="Google Shape;4099;p203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100" name="Google Shape;4100;p203"/>
          <p:cNvSpPr txBox="1"/>
          <p:nvPr/>
        </p:nvSpPr>
        <p:spPr>
          <a:xfrm>
            <a:off x="388938" y="1247884"/>
            <a:ext cx="7543800" cy="1379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Tritt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Winkelblock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häufig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US" sz="1200" i="1" dirty="0">
                <a:solidFill>
                  <a:schemeClr val="dk1"/>
                </a:solidFill>
              </a:rPr>
              <a:t>Wie </a:t>
            </a:r>
            <a:r>
              <a:rPr lang="en-US" sz="1200" i="1" dirty="0" err="1">
                <a:solidFill>
                  <a:schemeClr val="dk1"/>
                </a:solidFill>
              </a:rPr>
              <a:t>sieht</a:t>
            </a:r>
            <a:r>
              <a:rPr lang="en-US" sz="1200" i="1" dirty="0">
                <a:solidFill>
                  <a:schemeClr val="dk1"/>
                </a:solidFill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</a:rPr>
              <a:t>chirurgische</a:t>
            </a:r>
            <a:r>
              <a:rPr lang="en-US" sz="1200" i="1" dirty="0">
                <a:solidFill>
                  <a:schemeClr val="dk1"/>
                </a:solidFill>
              </a:rPr>
              <a:t> Ansatz </a:t>
            </a:r>
            <a:r>
              <a:rPr lang="en-US" sz="1200" i="1" dirty="0" err="1">
                <a:solidFill>
                  <a:schemeClr val="dk1"/>
                </a:solidFill>
              </a:rPr>
              <a:t>bei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einem</a:t>
            </a:r>
            <a:r>
              <a:rPr lang="en-US" sz="1200" i="1" dirty="0">
                <a:solidFill>
                  <a:schemeClr val="dk1"/>
                </a:solidFill>
              </a:rPr>
              <a:t> „</a:t>
            </a:r>
            <a:r>
              <a:rPr lang="en-US" sz="1200" i="1" dirty="0" err="1">
                <a:solidFill>
                  <a:schemeClr val="dk1"/>
                </a:solidFill>
              </a:rPr>
              <a:t>geschlossenen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Kammerwinkel</a:t>
            </a:r>
            <a:r>
              <a:rPr lang="en-US" sz="1200" i="1" dirty="0">
                <a:solidFill>
                  <a:schemeClr val="dk1"/>
                </a:solidFill>
              </a:rPr>
              <a:t>, </a:t>
            </a:r>
            <a:r>
              <a:rPr lang="en-US" sz="1200" i="1" dirty="0" err="1">
                <a:solidFill>
                  <a:schemeClr val="dk1"/>
                </a:solidFill>
              </a:rPr>
              <a:t>klare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112"/>
                  </a:ext>
                </a:extLst>
              </a:rPr>
              <a:t>Hornhaut</a:t>
            </a:r>
            <a:r>
              <a:rPr lang="en-US" sz="1200" i="1" dirty="0">
                <a:solidFill>
                  <a:schemeClr val="dk1"/>
                </a:solidFill>
              </a:rPr>
              <a:t>“-</a:t>
            </a:r>
            <a:r>
              <a:rPr lang="en-US" sz="1200" i="1" dirty="0" err="1">
                <a:solidFill>
                  <a:schemeClr val="dk1"/>
                </a:solidFill>
              </a:rPr>
              <a:t>Szenario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aus</a:t>
            </a:r>
            <a:r>
              <a:rPr lang="en-US" sz="1200" i="1" dirty="0">
                <a:solidFill>
                  <a:schemeClr val="dk1"/>
                </a:solidFill>
              </a:rPr>
              <a:t>?</a:t>
            </a:r>
            <a:endParaRPr lang="en-US"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3"/>
                  </a:ext>
                </a:extLst>
              </a:rPr>
              <a:t>YAG-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3"/>
                  </a:ext>
                </a:extLst>
              </a:rPr>
              <a:t>Iridotomie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nicht gut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erforscht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kann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Betracht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gezogen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natürlich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nur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älteren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kooperativen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). 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1" name="Google Shape;4101;p203"/>
          <p:cNvSpPr txBox="1"/>
          <p:nvPr/>
        </p:nvSpPr>
        <p:spPr>
          <a:xfrm>
            <a:off x="2105026" y="5439438"/>
            <a:ext cx="1184256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YAG-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Iridotomie</a:t>
            </a:r>
            <a:endParaRPr dirty="0"/>
          </a:p>
        </p:txBody>
      </p:sp>
    </p:spTree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" name="Google Shape;4106;p204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204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07" name="Google Shape;4107;p204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4108" name="Google Shape;4108;p204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109" name="Google Shape;4109;p204"/>
            <p:cNvCxnSpPr>
              <a:stCxn id="4108" idx="0"/>
              <a:endCxn id="4108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10" name="Google Shape;4110;p204"/>
            <p:cNvCxnSpPr>
              <a:stCxn id="4108" idx="1"/>
              <a:endCxn id="4108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111" name="Google Shape;4111;p204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4112" name="Google Shape;4112;p204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4113" name="Google Shape;4113;p204"/>
          <p:cNvSpPr txBox="1"/>
          <p:nvPr/>
        </p:nvSpPr>
        <p:spPr>
          <a:xfrm>
            <a:off x="2363915" y="3338513"/>
            <a:ext cx="76174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4114" name="Google Shape;4114;p204"/>
          <p:cNvSpPr txBox="1"/>
          <p:nvPr/>
        </p:nvSpPr>
        <p:spPr>
          <a:xfrm>
            <a:off x="173038" y="4937125"/>
            <a:ext cx="12466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4115" name="Google Shape;4115;p204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4116" name="Google Shape;4116;p204"/>
          <p:cNvSpPr txBox="1"/>
          <p:nvPr/>
        </p:nvSpPr>
        <p:spPr>
          <a:xfrm>
            <a:off x="494800" y="5672138"/>
            <a:ext cx="12466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sp>
        <p:nvSpPr>
          <p:cNvPr id="4117" name="Google Shape;4117;p204"/>
          <p:cNvSpPr txBox="1"/>
          <p:nvPr/>
        </p:nvSpPr>
        <p:spPr>
          <a:xfrm>
            <a:off x="2105025" y="3756025"/>
            <a:ext cx="1209675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Von innen</a:t>
            </a:r>
            <a:endParaRPr/>
          </a:p>
        </p:txBody>
      </p:sp>
      <p:sp>
        <p:nvSpPr>
          <p:cNvPr id="4118" name="Google Shape;4118;p204"/>
          <p:cNvSpPr txBox="1"/>
          <p:nvPr/>
        </p:nvSpPr>
        <p:spPr>
          <a:xfrm>
            <a:off x="3811588" y="3760788"/>
            <a:ext cx="125412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Ab externo</a:t>
            </a:r>
            <a:endParaRPr sz="16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9" name="Google Shape;4119;p204"/>
          <p:cNvSpPr txBox="1"/>
          <p:nvPr/>
        </p:nvSpPr>
        <p:spPr>
          <a:xfrm>
            <a:off x="2112963" y="4279900"/>
            <a:ext cx="1176337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Goniotomie</a:t>
            </a:r>
            <a:endParaRPr/>
          </a:p>
        </p:txBody>
      </p:sp>
      <p:sp>
        <p:nvSpPr>
          <p:cNvPr id="4120" name="Google Shape;4120;p204"/>
          <p:cNvSpPr txBox="1"/>
          <p:nvPr/>
        </p:nvSpPr>
        <p:spPr>
          <a:xfrm>
            <a:off x="3678238" y="4291013"/>
            <a:ext cx="153352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endParaRPr dirty="0"/>
          </a:p>
        </p:txBody>
      </p:sp>
      <p:sp>
        <p:nvSpPr>
          <p:cNvPr id="4121" name="Google Shape;4121;p204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4122" name="Google Shape;4122;p204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123" name="Google Shape;4123;p204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124" name="Google Shape;4124;p204"/>
          <p:cNvSpPr txBox="1"/>
          <p:nvPr/>
        </p:nvSpPr>
        <p:spPr>
          <a:xfrm>
            <a:off x="388938" y="1247884"/>
            <a:ext cx="7543800" cy="1564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Tritt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Winkelblock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häufig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US" sz="1200" i="1" dirty="0">
                <a:solidFill>
                  <a:schemeClr val="dk1"/>
                </a:solidFill>
              </a:rPr>
              <a:t>Wie </a:t>
            </a:r>
            <a:r>
              <a:rPr lang="en-US" sz="1200" i="1" dirty="0" err="1">
                <a:solidFill>
                  <a:schemeClr val="dk1"/>
                </a:solidFill>
              </a:rPr>
              <a:t>sieht</a:t>
            </a:r>
            <a:r>
              <a:rPr lang="en-US" sz="1200" i="1" dirty="0">
                <a:solidFill>
                  <a:schemeClr val="dk1"/>
                </a:solidFill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</a:rPr>
              <a:t>chirurgische</a:t>
            </a:r>
            <a:r>
              <a:rPr lang="en-US" sz="1200" i="1" dirty="0">
                <a:solidFill>
                  <a:schemeClr val="dk1"/>
                </a:solidFill>
              </a:rPr>
              <a:t> Ansatz </a:t>
            </a:r>
            <a:r>
              <a:rPr lang="en-US" sz="1200" i="1" dirty="0" err="1">
                <a:solidFill>
                  <a:schemeClr val="dk1"/>
                </a:solidFill>
              </a:rPr>
              <a:t>bei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einem</a:t>
            </a:r>
            <a:r>
              <a:rPr lang="en-US" sz="1200" i="1" dirty="0">
                <a:solidFill>
                  <a:schemeClr val="dk1"/>
                </a:solidFill>
              </a:rPr>
              <a:t> „</a:t>
            </a:r>
            <a:r>
              <a:rPr lang="en-US" sz="1200" i="1" dirty="0" err="1">
                <a:solidFill>
                  <a:schemeClr val="dk1"/>
                </a:solidFill>
              </a:rPr>
              <a:t>geschlossenen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Kammerwinkel</a:t>
            </a:r>
            <a:r>
              <a:rPr lang="en-US" sz="1200" i="1" dirty="0">
                <a:solidFill>
                  <a:schemeClr val="dk1"/>
                </a:solidFill>
              </a:rPr>
              <a:t>, </a:t>
            </a:r>
            <a:r>
              <a:rPr lang="en-US" sz="1200" i="1" dirty="0" err="1">
                <a:solidFill>
                  <a:schemeClr val="dk1"/>
                </a:solidFill>
              </a:rPr>
              <a:t>klare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112"/>
                  </a:ext>
                </a:extLst>
              </a:rPr>
              <a:t>Hornhaut</a:t>
            </a:r>
            <a:r>
              <a:rPr lang="en-US" sz="1200" i="1" dirty="0">
                <a:solidFill>
                  <a:schemeClr val="dk1"/>
                </a:solidFill>
              </a:rPr>
              <a:t>“-</a:t>
            </a:r>
            <a:r>
              <a:rPr lang="en-US" sz="1200" i="1" dirty="0" err="1">
                <a:solidFill>
                  <a:schemeClr val="dk1"/>
                </a:solidFill>
              </a:rPr>
              <a:t>Szenario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aus</a:t>
            </a:r>
            <a:r>
              <a:rPr lang="en-US" sz="1200" i="1" dirty="0">
                <a:solidFill>
                  <a:schemeClr val="dk1"/>
                </a:solidFill>
              </a:rPr>
              <a:t>?</a:t>
            </a:r>
            <a:endParaRPr lang="en-US"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YAG-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Iridotomie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nicht gut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erforscht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kann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Betracht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gezogen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natürlich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nur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älteren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kooperativen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). </a:t>
            </a:r>
            <a:r>
              <a:rPr lang="en-US" sz="1200" dirty="0">
                <a:solidFill>
                  <a:srgbClr val="0000FF"/>
                </a:solidFill>
              </a:rPr>
              <a:t>Eine </a:t>
            </a:r>
            <a:r>
              <a:rPr lang="en-US" sz="1200" dirty="0" err="1">
                <a:solidFill>
                  <a:srgbClr val="0000FF"/>
                </a:solidFill>
              </a:rPr>
              <a:t>Linsentfernung</a:t>
            </a:r>
            <a:r>
              <a:rPr lang="en-US" sz="1200" dirty="0">
                <a:solidFill>
                  <a:srgbClr val="0000FF"/>
                </a:solidFill>
              </a:rPr>
              <a:t> in </a:t>
            </a:r>
            <a:r>
              <a:rPr lang="en-US" sz="1200" dirty="0" err="1">
                <a:solidFill>
                  <a:srgbClr val="0000FF"/>
                </a:solidFill>
              </a:rPr>
              <a:t>Kombination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mit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einer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Goniosynechiolyse</a:t>
            </a:r>
            <a:r>
              <a:rPr lang="en-US" sz="1200" dirty="0">
                <a:solidFill>
                  <a:srgbClr val="0000FF"/>
                </a:solidFill>
              </a:rPr>
              <a:t> hat </a:t>
            </a:r>
            <a:r>
              <a:rPr lang="en-US" sz="1200" dirty="0" err="1">
                <a:solidFill>
                  <a:srgbClr val="0000FF"/>
                </a:solidFill>
              </a:rPr>
              <a:t>sich</a:t>
            </a:r>
            <a:r>
              <a:rPr lang="en-US" sz="1200" dirty="0">
                <a:solidFill>
                  <a:srgbClr val="0000FF"/>
                </a:solidFill>
              </a:rPr>
              <a:t> in </a:t>
            </a:r>
            <a:r>
              <a:rPr lang="en-US" sz="1200" dirty="0" err="1">
                <a:solidFill>
                  <a:srgbClr val="0000FF"/>
                </a:solidFill>
              </a:rPr>
              <a:t>bestimmten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klinischen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Situationen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als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wirksam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erwiesen</a:t>
            </a:r>
            <a:r>
              <a:rPr lang="en-US" sz="1200" dirty="0">
                <a:solidFill>
                  <a:srgbClr val="0000FF"/>
                </a:solidFill>
              </a:rPr>
              <a:t>.</a:t>
            </a:r>
            <a:endParaRPr dirty="0"/>
          </a:p>
        </p:txBody>
      </p:sp>
      <p:sp>
        <p:nvSpPr>
          <p:cNvPr id="4125" name="Google Shape;4125;p204"/>
          <p:cNvSpPr txBox="1"/>
          <p:nvPr/>
        </p:nvSpPr>
        <p:spPr>
          <a:xfrm>
            <a:off x="2008188" y="5439438"/>
            <a:ext cx="147636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YAG-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Iridotomie</a:t>
            </a:r>
            <a:endParaRPr dirty="0"/>
          </a:p>
        </p:txBody>
      </p:sp>
      <p:sp>
        <p:nvSpPr>
          <p:cNvPr id="4126" name="Google Shape;4126;p204"/>
          <p:cNvSpPr txBox="1"/>
          <p:nvPr/>
        </p:nvSpPr>
        <p:spPr>
          <a:xfrm>
            <a:off x="1808094" y="5861755"/>
            <a:ext cx="1795472" cy="550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Linsenentfernung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plus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Goniosynechiolyse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1" name="Google Shape;4131;p205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205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32" name="Google Shape;4132;p205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4133" name="Google Shape;4133;p205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134" name="Google Shape;4134;p205"/>
            <p:cNvCxnSpPr>
              <a:stCxn id="4133" idx="0"/>
              <a:endCxn id="4133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35" name="Google Shape;4135;p205"/>
            <p:cNvCxnSpPr>
              <a:stCxn id="4133" idx="1"/>
              <a:endCxn id="4133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136" name="Google Shape;4136;p205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4137" name="Google Shape;4137;p205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4138" name="Google Shape;4138;p205"/>
          <p:cNvSpPr txBox="1"/>
          <p:nvPr/>
        </p:nvSpPr>
        <p:spPr>
          <a:xfrm>
            <a:off x="2363915" y="3338513"/>
            <a:ext cx="76174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4139" name="Google Shape;4139;p205"/>
          <p:cNvSpPr txBox="1"/>
          <p:nvPr/>
        </p:nvSpPr>
        <p:spPr>
          <a:xfrm>
            <a:off x="173038" y="4937125"/>
            <a:ext cx="125872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4140" name="Google Shape;4140;p205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4141" name="Google Shape;4141;p205"/>
          <p:cNvSpPr txBox="1"/>
          <p:nvPr/>
        </p:nvSpPr>
        <p:spPr>
          <a:xfrm>
            <a:off x="58947" y="5651441"/>
            <a:ext cx="125872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sp>
        <p:nvSpPr>
          <p:cNvPr id="4142" name="Google Shape;4142;p205"/>
          <p:cNvSpPr txBox="1"/>
          <p:nvPr/>
        </p:nvSpPr>
        <p:spPr>
          <a:xfrm>
            <a:off x="2105025" y="3756025"/>
            <a:ext cx="1209675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Von innen</a:t>
            </a:r>
            <a:endParaRPr/>
          </a:p>
        </p:txBody>
      </p:sp>
      <p:sp>
        <p:nvSpPr>
          <p:cNvPr id="4143" name="Google Shape;4143;p205"/>
          <p:cNvSpPr txBox="1"/>
          <p:nvPr/>
        </p:nvSpPr>
        <p:spPr>
          <a:xfrm>
            <a:off x="3811588" y="3760788"/>
            <a:ext cx="125412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Ab externo</a:t>
            </a:r>
            <a:endParaRPr sz="16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4" name="Google Shape;4144;p205"/>
          <p:cNvSpPr txBox="1"/>
          <p:nvPr/>
        </p:nvSpPr>
        <p:spPr>
          <a:xfrm>
            <a:off x="2112963" y="4279900"/>
            <a:ext cx="1176337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Goniotomie</a:t>
            </a:r>
            <a:endParaRPr/>
          </a:p>
        </p:txBody>
      </p:sp>
      <p:sp>
        <p:nvSpPr>
          <p:cNvPr id="4145" name="Google Shape;4145;p205"/>
          <p:cNvSpPr txBox="1"/>
          <p:nvPr/>
        </p:nvSpPr>
        <p:spPr>
          <a:xfrm>
            <a:off x="3678238" y="4291013"/>
            <a:ext cx="153352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endParaRPr dirty="0"/>
          </a:p>
        </p:txBody>
      </p:sp>
      <p:sp>
        <p:nvSpPr>
          <p:cNvPr id="4146" name="Google Shape;4146;p205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4147" name="Google Shape;4147;p205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148" name="Google Shape;4148;p205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149" name="Google Shape;4149;p205"/>
          <p:cNvSpPr txBox="1"/>
          <p:nvPr/>
        </p:nvSpPr>
        <p:spPr>
          <a:xfrm>
            <a:off x="388938" y="1247884"/>
            <a:ext cx="7543800" cy="1564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Tritt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Winkelblock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häufig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Nein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Wie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sieht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chirurgische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Vorgehen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klarer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“-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Szenario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lvl="0"/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YAG-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Iridotomie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noch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nicht gut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erforscht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kann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aber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Betracht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gezogen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natürlich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nur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älteren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kooperativen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). </a:t>
            </a:r>
            <a:r>
              <a:rPr lang="en-US" sz="1200" u="sng" dirty="0">
                <a:solidFill>
                  <a:srgbClr val="0000FF"/>
                </a:solidFill>
              </a:rPr>
              <a:t>Eine </a:t>
            </a:r>
            <a:r>
              <a:rPr lang="en-US" sz="1200" u="sng" dirty="0" err="1">
                <a:solidFill>
                  <a:srgbClr val="0000FF"/>
                </a:solidFill>
              </a:rPr>
              <a:t>Linsentfernung</a:t>
            </a:r>
            <a:r>
              <a:rPr lang="en-US" sz="1200" u="sng" dirty="0">
                <a:solidFill>
                  <a:srgbClr val="0000FF"/>
                </a:solidFill>
              </a:rPr>
              <a:t> in </a:t>
            </a:r>
            <a:r>
              <a:rPr lang="en-US" sz="1200" u="sng" dirty="0" err="1">
                <a:solidFill>
                  <a:srgbClr val="0000FF"/>
                </a:solidFill>
              </a:rPr>
              <a:t>Kombination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mit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einer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Goniosynechiolyse</a:t>
            </a:r>
            <a:r>
              <a:rPr lang="en-US" sz="1200" u="sng" dirty="0">
                <a:solidFill>
                  <a:srgbClr val="0000FF"/>
                </a:solidFill>
              </a:rPr>
              <a:t> hat </a:t>
            </a:r>
            <a:r>
              <a:rPr lang="en-US" sz="1200" u="sng" dirty="0" err="1">
                <a:solidFill>
                  <a:srgbClr val="0000FF"/>
                </a:solidFill>
              </a:rPr>
              <a:t>sich</a:t>
            </a:r>
            <a:r>
              <a:rPr lang="en-US" sz="1200" u="sng" dirty="0">
                <a:solidFill>
                  <a:srgbClr val="0000FF"/>
                </a:solidFill>
              </a:rPr>
              <a:t> in </a:t>
            </a:r>
            <a:r>
              <a:rPr lang="en-US" sz="1200" u="sng" dirty="0" err="1">
                <a:solidFill>
                  <a:srgbClr val="0000FF"/>
                </a:solidFill>
              </a:rPr>
              <a:t>bestimmten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klinischen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Situationen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als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wirksam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erwiesen</a:t>
            </a:r>
            <a:endParaRPr dirty="0"/>
          </a:p>
        </p:txBody>
      </p:sp>
      <p:sp>
        <p:nvSpPr>
          <p:cNvPr id="4150" name="Google Shape;4150;p205"/>
          <p:cNvSpPr txBox="1"/>
          <p:nvPr/>
        </p:nvSpPr>
        <p:spPr>
          <a:xfrm>
            <a:off x="3708055" y="5605463"/>
            <a:ext cx="4389120" cy="1133644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Fällen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5"/>
                  </a:ext>
                </a:extLst>
              </a:rPr>
              <a:t>Kammerwinkelblockes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erfolgreiche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mittels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Goniosynechiolyse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unwahrscheinlich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400" i="1" dirty="0">
              <a:solidFill>
                <a:srgbClr val="FFCC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Solche</a:t>
            </a:r>
            <a:r>
              <a:rPr lang="en-US" sz="1200" dirty="0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denen</a:t>
            </a:r>
            <a:r>
              <a:rPr lang="en-US" sz="1200" dirty="0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Winkelblock</a:t>
            </a:r>
            <a:r>
              <a:rPr lang="en-US" sz="1200" dirty="0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dirty="0" err="1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einen</a:t>
            </a:r>
            <a:r>
              <a:rPr lang="en-US" sz="1200" dirty="0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gestörten</a:t>
            </a:r>
            <a:r>
              <a:rPr lang="en-US" sz="1200" dirty="0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Mechanismus</a:t>
            </a:r>
            <a:r>
              <a:rPr lang="en-US" sz="1200" dirty="0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zurückzuführen</a:t>
            </a:r>
            <a:r>
              <a:rPr lang="en-US" sz="1200" dirty="0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; z. B. </a:t>
            </a:r>
            <a:r>
              <a:rPr lang="en-US" sz="1200" dirty="0" err="1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Aniridie</a:t>
            </a:r>
            <a:r>
              <a:rPr lang="en-US" sz="1200" dirty="0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 A-R-</a:t>
            </a:r>
            <a:r>
              <a:rPr lang="en-US" sz="1200" dirty="0" err="1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Syndrom</a:t>
            </a:r>
            <a:endParaRPr dirty="0"/>
          </a:p>
        </p:txBody>
      </p:sp>
      <p:sp>
        <p:nvSpPr>
          <p:cNvPr id="4151" name="Google Shape;4151;p205"/>
          <p:cNvSpPr txBox="1"/>
          <p:nvPr/>
        </p:nvSpPr>
        <p:spPr>
          <a:xfrm>
            <a:off x="2008188" y="5439438"/>
            <a:ext cx="130651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YAG-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Iridotomie</a:t>
            </a:r>
            <a:endParaRPr dirty="0"/>
          </a:p>
        </p:txBody>
      </p:sp>
      <p:sp>
        <p:nvSpPr>
          <p:cNvPr id="4152" name="Google Shape;4152;p205"/>
          <p:cNvSpPr txBox="1"/>
          <p:nvPr/>
        </p:nvSpPr>
        <p:spPr>
          <a:xfrm>
            <a:off x="1808094" y="5861755"/>
            <a:ext cx="1795472" cy="550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Linsenentfernung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plus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Goniosynechiolyse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" name="Google Shape;4157;p206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206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58" name="Google Shape;4158;p206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4159" name="Google Shape;4159;p206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160" name="Google Shape;4160;p206"/>
            <p:cNvCxnSpPr>
              <a:stCxn id="4159" idx="0"/>
              <a:endCxn id="4159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61" name="Google Shape;4161;p206"/>
            <p:cNvCxnSpPr>
              <a:stCxn id="4159" idx="1"/>
              <a:endCxn id="4159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162" name="Google Shape;4162;p206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4163" name="Google Shape;4163;p206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4164" name="Google Shape;4164;p206"/>
          <p:cNvSpPr txBox="1"/>
          <p:nvPr/>
        </p:nvSpPr>
        <p:spPr>
          <a:xfrm>
            <a:off x="2363915" y="3338513"/>
            <a:ext cx="76174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4165" name="Google Shape;4165;p206"/>
          <p:cNvSpPr txBox="1"/>
          <p:nvPr/>
        </p:nvSpPr>
        <p:spPr>
          <a:xfrm>
            <a:off x="173037" y="4937125"/>
            <a:ext cx="122413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4166" name="Google Shape;4166;p206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4167" name="Google Shape;4167;p206"/>
          <p:cNvSpPr txBox="1"/>
          <p:nvPr/>
        </p:nvSpPr>
        <p:spPr>
          <a:xfrm>
            <a:off x="76201" y="5662220"/>
            <a:ext cx="122413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sp>
        <p:nvSpPr>
          <p:cNvPr id="4168" name="Google Shape;4168;p206"/>
          <p:cNvSpPr txBox="1"/>
          <p:nvPr/>
        </p:nvSpPr>
        <p:spPr>
          <a:xfrm>
            <a:off x="2105025" y="3756025"/>
            <a:ext cx="1209675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Von innen</a:t>
            </a:r>
            <a:endParaRPr/>
          </a:p>
        </p:txBody>
      </p:sp>
      <p:sp>
        <p:nvSpPr>
          <p:cNvPr id="4169" name="Google Shape;4169;p206"/>
          <p:cNvSpPr txBox="1"/>
          <p:nvPr/>
        </p:nvSpPr>
        <p:spPr>
          <a:xfrm>
            <a:off x="3811588" y="3760788"/>
            <a:ext cx="125412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Ab externo</a:t>
            </a:r>
            <a:endParaRPr sz="16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0" name="Google Shape;4170;p206"/>
          <p:cNvSpPr txBox="1"/>
          <p:nvPr/>
        </p:nvSpPr>
        <p:spPr>
          <a:xfrm>
            <a:off x="2112963" y="4279900"/>
            <a:ext cx="1176337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Goniotomie</a:t>
            </a:r>
            <a:endParaRPr/>
          </a:p>
        </p:txBody>
      </p:sp>
      <p:sp>
        <p:nvSpPr>
          <p:cNvPr id="4171" name="Google Shape;4171;p206"/>
          <p:cNvSpPr txBox="1"/>
          <p:nvPr/>
        </p:nvSpPr>
        <p:spPr>
          <a:xfrm>
            <a:off x="3678238" y="4291013"/>
            <a:ext cx="153352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endParaRPr dirty="0"/>
          </a:p>
        </p:txBody>
      </p:sp>
      <p:sp>
        <p:nvSpPr>
          <p:cNvPr id="4172" name="Google Shape;4172;p206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4173" name="Google Shape;4173;p206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174" name="Google Shape;4174;p206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175" name="Google Shape;4175;p206"/>
          <p:cNvSpPr txBox="1"/>
          <p:nvPr/>
        </p:nvSpPr>
        <p:spPr>
          <a:xfrm>
            <a:off x="388938" y="1247884"/>
            <a:ext cx="7543800" cy="1564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Tritt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Winkelblock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häufig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Nein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Wie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sieht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chirurgische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Vorgehen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klarer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“-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Szenario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lvl="0"/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YAG-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Iridotomie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noch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nicht gut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erforscht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kann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aber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Betracht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gezogen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natürlich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nur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älteren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kooperativen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). </a:t>
            </a:r>
            <a:r>
              <a:rPr lang="en-US" sz="1200" u="sng" dirty="0">
                <a:solidFill>
                  <a:srgbClr val="0000FF"/>
                </a:solidFill>
              </a:rPr>
              <a:t>Eine </a:t>
            </a:r>
            <a:r>
              <a:rPr lang="en-US" sz="1200" u="sng" dirty="0" err="1">
                <a:solidFill>
                  <a:srgbClr val="0000FF"/>
                </a:solidFill>
              </a:rPr>
              <a:t>Linsentfernung</a:t>
            </a:r>
            <a:r>
              <a:rPr lang="en-US" sz="1200" u="sng" dirty="0">
                <a:solidFill>
                  <a:srgbClr val="0000FF"/>
                </a:solidFill>
              </a:rPr>
              <a:t> in </a:t>
            </a:r>
            <a:r>
              <a:rPr lang="en-US" sz="1200" u="sng" dirty="0" err="1">
                <a:solidFill>
                  <a:srgbClr val="0000FF"/>
                </a:solidFill>
              </a:rPr>
              <a:t>Kombination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mit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einer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Goniosynechiolyse</a:t>
            </a:r>
            <a:r>
              <a:rPr lang="en-US" sz="1200" u="sng" dirty="0">
                <a:solidFill>
                  <a:srgbClr val="0000FF"/>
                </a:solidFill>
              </a:rPr>
              <a:t> hat </a:t>
            </a:r>
            <a:r>
              <a:rPr lang="en-US" sz="1200" u="sng" dirty="0" err="1">
                <a:solidFill>
                  <a:srgbClr val="0000FF"/>
                </a:solidFill>
              </a:rPr>
              <a:t>sich</a:t>
            </a:r>
            <a:r>
              <a:rPr lang="en-US" sz="1200" u="sng" dirty="0">
                <a:solidFill>
                  <a:srgbClr val="0000FF"/>
                </a:solidFill>
              </a:rPr>
              <a:t> in </a:t>
            </a:r>
            <a:r>
              <a:rPr lang="en-US" sz="1200" u="sng" dirty="0" err="1">
                <a:solidFill>
                  <a:srgbClr val="0000FF"/>
                </a:solidFill>
              </a:rPr>
              <a:t>bestimmten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klinischen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Situationen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als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wirksam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erwiesen</a:t>
            </a:r>
            <a:endParaRPr dirty="0"/>
          </a:p>
        </p:txBody>
      </p:sp>
      <p:sp>
        <p:nvSpPr>
          <p:cNvPr id="4176" name="Google Shape;4176;p206"/>
          <p:cNvSpPr txBox="1"/>
          <p:nvPr/>
        </p:nvSpPr>
        <p:spPr>
          <a:xfrm>
            <a:off x="3708055" y="5605463"/>
            <a:ext cx="4389120" cy="1133644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Fällen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Kammerwinkelblockes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erfolgreiche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mittels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Goniosynechiolyse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unwahrscheinlich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lvl="0"/>
            <a:r>
              <a:rPr lang="en-US" sz="1200" dirty="0">
                <a:solidFill>
                  <a:schemeClr val="dk1"/>
                </a:solidFill>
              </a:rPr>
              <a:t>In </a:t>
            </a:r>
            <a:r>
              <a:rPr lang="en-US" sz="1200" dirty="0" err="1">
                <a:solidFill>
                  <a:schemeClr val="dk1"/>
                </a:solidFill>
              </a:rPr>
              <a:t>Fällen</a:t>
            </a:r>
            <a:r>
              <a:rPr lang="en-US" sz="1200" dirty="0">
                <a:solidFill>
                  <a:schemeClr val="dk1"/>
                </a:solidFill>
              </a:rPr>
              <a:t>, </a:t>
            </a:r>
            <a:r>
              <a:rPr lang="en-US" sz="1200" dirty="0" err="1">
                <a:solidFill>
                  <a:schemeClr val="dk1"/>
                </a:solidFill>
              </a:rPr>
              <a:t>bei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denen</a:t>
            </a:r>
            <a:r>
              <a:rPr lang="en-US" sz="1200" dirty="0">
                <a:solidFill>
                  <a:schemeClr val="dk1"/>
                </a:solidFill>
              </a:rPr>
              <a:t> der </a:t>
            </a:r>
            <a:r>
              <a:rPr lang="en-US" sz="1200" dirty="0" err="1">
                <a:solidFill>
                  <a:schemeClr val="dk1"/>
                </a:solidFill>
              </a:rPr>
              <a:t>Kammerwinkelverschluss</a:t>
            </a:r>
            <a:r>
              <a:rPr lang="en-US" sz="1200" dirty="0">
                <a:solidFill>
                  <a:schemeClr val="dk1"/>
                </a:solidFill>
              </a:rPr>
              <a:t> auf </a:t>
            </a:r>
            <a:r>
              <a:rPr lang="en-US" sz="1200" dirty="0" err="1">
                <a:solidFill>
                  <a:schemeClr val="dk1"/>
                </a:solidFill>
              </a:rPr>
              <a:t>einem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atypischen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zugrunde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liegenden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Mechanismus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beruht</a:t>
            </a:r>
            <a:r>
              <a:rPr lang="en-US" sz="1200" dirty="0">
                <a:solidFill>
                  <a:schemeClr val="dk1"/>
                </a:solidFill>
              </a:rPr>
              <a:t>. </a:t>
            </a:r>
            <a:r>
              <a:rPr lang="en-US" sz="1200" dirty="0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z. B. </a:t>
            </a:r>
            <a:r>
              <a:rPr lang="en-US" sz="1200" dirty="0" err="1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Aniridie</a:t>
            </a:r>
            <a:r>
              <a:rPr lang="en-US" sz="1200" dirty="0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 A-R-</a:t>
            </a:r>
            <a:r>
              <a:rPr lang="en-US" sz="1200" dirty="0" err="1">
                <a:solidFill>
                  <a:srgbClr val="FFCCFF"/>
                </a:solidFill>
                <a:latin typeface="Arial"/>
                <a:ea typeface="Arial"/>
                <a:cs typeface="Arial"/>
                <a:sym typeface="Arial"/>
              </a:rPr>
              <a:t>Syndrom</a:t>
            </a:r>
            <a:endParaRPr dirty="0"/>
          </a:p>
        </p:txBody>
      </p:sp>
      <p:sp>
        <p:nvSpPr>
          <p:cNvPr id="4177" name="Google Shape;4177;p206"/>
          <p:cNvSpPr txBox="1"/>
          <p:nvPr/>
        </p:nvSpPr>
        <p:spPr>
          <a:xfrm>
            <a:off x="2008188" y="5427406"/>
            <a:ext cx="1343024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YAG-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Iridotomie</a:t>
            </a:r>
            <a:endParaRPr dirty="0"/>
          </a:p>
        </p:txBody>
      </p:sp>
      <p:sp>
        <p:nvSpPr>
          <p:cNvPr id="4178" name="Google Shape;4178;p206"/>
          <p:cNvSpPr txBox="1"/>
          <p:nvPr/>
        </p:nvSpPr>
        <p:spPr>
          <a:xfrm>
            <a:off x="1808094" y="5861755"/>
            <a:ext cx="1795472" cy="550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Linsenentfernung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plus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Goniosynechiolyse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3" name="Google Shape;4183;p207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207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84" name="Google Shape;4184;p207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4185" name="Google Shape;4185;p207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186" name="Google Shape;4186;p207"/>
            <p:cNvCxnSpPr>
              <a:stCxn id="4185" idx="0"/>
              <a:endCxn id="4185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87" name="Google Shape;4187;p207"/>
            <p:cNvCxnSpPr>
              <a:stCxn id="4185" idx="1"/>
              <a:endCxn id="4185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188" name="Google Shape;4188;p207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4189" name="Google Shape;4189;p207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4190" name="Google Shape;4190;p207"/>
          <p:cNvSpPr txBox="1"/>
          <p:nvPr/>
        </p:nvSpPr>
        <p:spPr>
          <a:xfrm>
            <a:off x="2363915" y="3338513"/>
            <a:ext cx="76174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4191" name="Google Shape;4191;p207"/>
          <p:cNvSpPr txBox="1"/>
          <p:nvPr/>
        </p:nvSpPr>
        <p:spPr>
          <a:xfrm>
            <a:off x="173037" y="4937125"/>
            <a:ext cx="14255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4192" name="Google Shape;4192;p207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4193" name="Google Shape;4193;p207"/>
          <p:cNvSpPr txBox="1"/>
          <p:nvPr/>
        </p:nvSpPr>
        <p:spPr>
          <a:xfrm>
            <a:off x="244407" y="5651441"/>
            <a:ext cx="14255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sp>
        <p:nvSpPr>
          <p:cNvPr id="4194" name="Google Shape;4194;p207"/>
          <p:cNvSpPr txBox="1"/>
          <p:nvPr/>
        </p:nvSpPr>
        <p:spPr>
          <a:xfrm>
            <a:off x="2105025" y="3756025"/>
            <a:ext cx="1209675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Von innen</a:t>
            </a:r>
            <a:endParaRPr/>
          </a:p>
        </p:txBody>
      </p:sp>
      <p:sp>
        <p:nvSpPr>
          <p:cNvPr id="4195" name="Google Shape;4195;p207"/>
          <p:cNvSpPr txBox="1"/>
          <p:nvPr/>
        </p:nvSpPr>
        <p:spPr>
          <a:xfrm>
            <a:off x="3811588" y="3760788"/>
            <a:ext cx="125412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Ab externo</a:t>
            </a:r>
            <a:endParaRPr sz="16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6" name="Google Shape;4196;p207"/>
          <p:cNvSpPr txBox="1"/>
          <p:nvPr/>
        </p:nvSpPr>
        <p:spPr>
          <a:xfrm>
            <a:off x="2112963" y="4279900"/>
            <a:ext cx="1176337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Goniotomie</a:t>
            </a:r>
            <a:endParaRPr/>
          </a:p>
        </p:txBody>
      </p:sp>
      <p:sp>
        <p:nvSpPr>
          <p:cNvPr id="4197" name="Google Shape;4197;p207"/>
          <p:cNvSpPr txBox="1"/>
          <p:nvPr/>
        </p:nvSpPr>
        <p:spPr>
          <a:xfrm>
            <a:off x="3678238" y="4291013"/>
            <a:ext cx="153352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endParaRPr dirty="0"/>
          </a:p>
        </p:txBody>
      </p:sp>
      <p:sp>
        <p:nvSpPr>
          <p:cNvPr id="4198" name="Google Shape;4198;p207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4199" name="Google Shape;4199;p207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200" name="Google Shape;4200;p207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201" name="Google Shape;4201;p207"/>
          <p:cNvSpPr txBox="1"/>
          <p:nvPr/>
        </p:nvSpPr>
        <p:spPr>
          <a:xfrm>
            <a:off x="388938" y="1247884"/>
            <a:ext cx="7543800" cy="1564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Tritt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Winkelblock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häufig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Nein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Wie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sieht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chirurgische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Vorgehen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klarer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“-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Szenario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lvl="0"/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YAG-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Iridotomie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noch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nicht gut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erforscht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kann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aber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Betracht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gezogen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natürlich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nur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älteren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kooperativen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). </a:t>
            </a:r>
            <a:r>
              <a:rPr lang="en-US" sz="1200" u="sng" dirty="0">
                <a:solidFill>
                  <a:srgbClr val="0000FF"/>
                </a:solidFill>
              </a:rPr>
              <a:t>Eine </a:t>
            </a:r>
            <a:r>
              <a:rPr lang="en-US" sz="1200" u="sng" dirty="0" err="1">
                <a:solidFill>
                  <a:srgbClr val="0000FF"/>
                </a:solidFill>
              </a:rPr>
              <a:t>Linsentfernung</a:t>
            </a:r>
            <a:r>
              <a:rPr lang="en-US" sz="1200" u="sng" dirty="0">
                <a:solidFill>
                  <a:srgbClr val="0000FF"/>
                </a:solidFill>
              </a:rPr>
              <a:t> in </a:t>
            </a:r>
            <a:r>
              <a:rPr lang="en-US" sz="1200" u="sng" dirty="0" err="1">
                <a:solidFill>
                  <a:srgbClr val="0000FF"/>
                </a:solidFill>
              </a:rPr>
              <a:t>Kombination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mit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einer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Goniosynechiolyse</a:t>
            </a:r>
            <a:r>
              <a:rPr lang="en-US" sz="1200" u="sng" dirty="0">
                <a:solidFill>
                  <a:srgbClr val="0000FF"/>
                </a:solidFill>
              </a:rPr>
              <a:t> hat </a:t>
            </a:r>
            <a:r>
              <a:rPr lang="en-US" sz="1200" u="sng" dirty="0" err="1">
                <a:solidFill>
                  <a:srgbClr val="0000FF"/>
                </a:solidFill>
              </a:rPr>
              <a:t>sich</a:t>
            </a:r>
            <a:r>
              <a:rPr lang="en-US" sz="1200" u="sng" dirty="0">
                <a:solidFill>
                  <a:srgbClr val="0000FF"/>
                </a:solidFill>
              </a:rPr>
              <a:t> in </a:t>
            </a:r>
            <a:r>
              <a:rPr lang="en-US" sz="1200" u="sng" dirty="0" err="1">
                <a:solidFill>
                  <a:srgbClr val="0000FF"/>
                </a:solidFill>
              </a:rPr>
              <a:t>bestimmten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klinischen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Situationen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als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wirksam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erwiesen</a:t>
            </a:r>
            <a:endParaRPr dirty="0"/>
          </a:p>
        </p:txBody>
      </p:sp>
      <p:sp>
        <p:nvSpPr>
          <p:cNvPr id="4202" name="Google Shape;4202;p207"/>
          <p:cNvSpPr txBox="1"/>
          <p:nvPr/>
        </p:nvSpPr>
        <p:spPr>
          <a:xfrm>
            <a:off x="3708055" y="5605463"/>
            <a:ext cx="4389120" cy="1133644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Fällen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Kammerwinkelblockes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erfolgreiche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mittels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Goniosynechiolyse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unwahrscheinlich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Winkelblock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gestörten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Mechanismus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zurückzuführen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z. B.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Aniridie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A-R-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Syndrom</a:t>
            </a:r>
            <a:endParaRPr dirty="0"/>
          </a:p>
        </p:txBody>
      </p:sp>
      <p:sp>
        <p:nvSpPr>
          <p:cNvPr id="4203" name="Google Shape;4203;p207"/>
          <p:cNvSpPr/>
          <p:nvPr/>
        </p:nvSpPr>
        <p:spPr>
          <a:xfrm>
            <a:off x="6644169" y="6369211"/>
            <a:ext cx="473697" cy="146273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lnSpc>
                <a:spcPct val="58333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204" name="Google Shape;4204;p207"/>
          <p:cNvSpPr/>
          <p:nvPr/>
        </p:nvSpPr>
        <p:spPr>
          <a:xfrm>
            <a:off x="7502815" y="6304347"/>
            <a:ext cx="594360" cy="211137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lnSpc>
                <a:spcPct val="58333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205" name="Google Shape;4205;p207"/>
          <p:cNvSpPr txBox="1"/>
          <p:nvPr/>
        </p:nvSpPr>
        <p:spPr>
          <a:xfrm>
            <a:off x="2105024" y="5439438"/>
            <a:ext cx="118426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YAG-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Iridotomie</a:t>
            </a:r>
            <a:endParaRPr dirty="0"/>
          </a:p>
        </p:txBody>
      </p:sp>
      <p:sp>
        <p:nvSpPr>
          <p:cNvPr id="4206" name="Google Shape;4206;p207"/>
          <p:cNvSpPr txBox="1"/>
          <p:nvPr/>
        </p:nvSpPr>
        <p:spPr>
          <a:xfrm>
            <a:off x="1808094" y="5861755"/>
            <a:ext cx="1795472" cy="550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Linsenentfernung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plus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Goniosynechiolyse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1" name="Google Shape;4211;p208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208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12" name="Google Shape;4212;p208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4213" name="Google Shape;4213;p208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214" name="Google Shape;4214;p208"/>
            <p:cNvCxnSpPr>
              <a:stCxn id="4213" idx="0"/>
              <a:endCxn id="4213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15" name="Google Shape;4215;p208"/>
            <p:cNvCxnSpPr>
              <a:stCxn id="4213" idx="1"/>
              <a:endCxn id="4213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216" name="Google Shape;4216;p208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4217" name="Google Shape;4217;p208"/>
          <p:cNvSpPr txBox="1"/>
          <p:nvPr/>
        </p:nvSpPr>
        <p:spPr>
          <a:xfrm>
            <a:off x="3992563" y="3338513"/>
            <a:ext cx="9032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4218" name="Google Shape;4218;p208"/>
          <p:cNvSpPr txBox="1"/>
          <p:nvPr/>
        </p:nvSpPr>
        <p:spPr>
          <a:xfrm>
            <a:off x="2363915" y="3338513"/>
            <a:ext cx="76174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4219" name="Google Shape;4219;p208"/>
          <p:cNvSpPr txBox="1"/>
          <p:nvPr/>
        </p:nvSpPr>
        <p:spPr>
          <a:xfrm>
            <a:off x="173038" y="4937125"/>
            <a:ext cx="135255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4220" name="Google Shape;4220;p208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4221" name="Google Shape;4221;p208"/>
          <p:cNvSpPr txBox="1"/>
          <p:nvPr/>
        </p:nvSpPr>
        <p:spPr>
          <a:xfrm>
            <a:off x="388938" y="5672138"/>
            <a:ext cx="135255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sp>
        <p:nvSpPr>
          <p:cNvPr id="4222" name="Google Shape;4222;p208"/>
          <p:cNvSpPr txBox="1"/>
          <p:nvPr/>
        </p:nvSpPr>
        <p:spPr>
          <a:xfrm>
            <a:off x="2105025" y="3756025"/>
            <a:ext cx="1209675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Von innen</a:t>
            </a:r>
            <a:endParaRPr/>
          </a:p>
        </p:txBody>
      </p:sp>
      <p:sp>
        <p:nvSpPr>
          <p:cNvPr id="4223" name="Google Shape;4223;p208"/>
          <p:cNvSpPr txBox="1"/>
          <p:nvPr/>
        </p:nvSpPr>
        <p:spPr>
          <a:xfrm>
            <a:off x="3811588" y="3760788"/>
            <a:ext cx="125412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Ab externo</a:t>
            </a:r>
            <a:endParaRPr sz="16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4" name="Google Shape;4224;p208"/>
          <p:cNvSpPr txBox="1"/>
          <p:nvPr/>
        </p:nvSpPr>
        <p:spPr>
          <a:xfrm>
            <a:off x="2112963" y="4279900"/>
            <a:ext cx="1176337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Goniotomie</a:t>
            </a:r>
            <a:endParaRPr/>
          </a:p>
        </p:txBody>
      </p:sp>
      <p:sp>
        <p:nvSpPr>
          <p:cNvPr id="4225" name="Google Shape;4225;p208"/>
          <p:cNvSpPr txBox="1"/>
          <p:nvPr/>
        </p:nvSpPr>
        <p:spPr>
          <a:xfrm>
            <a:off x="3678238" y="4291013"/>
            <a:ext cx="153352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endParaRPr dirty="0"/>
          </a:p>
        </p:txBody>
      </p:sp>
      <p:sp>
        <p:nvSpPr>
          <p:cNvPr id="4226" name="Google Shape;4226;p208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4227" name="Google Shape;4227;p208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228" name="Google Shape;4228;p208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229" name="Google Shape;4229;p208"/>
          <p:cNvSpPr txBox="1"/>
          <p:nvPr/>
        </p:nvSpPr>
        <p:spPr>
          <a:xfrm>
            <a:off x="388938" y="1247884"/>
            <a:ext cx="7543800" cy="1564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Tritt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Winkelblock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häufig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Nein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Wie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sieht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chirurgische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Vorgehen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geschlossenen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klarer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“-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Szenario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lvl="0"/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YAG-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Iridotomie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noch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nicht gut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erforscht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kann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aber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Betracht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gezogen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natürlich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nur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älteren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kooperativen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). </a:t>
            </a:r>
            <a:r>
              <a:rPr lang="en-US" sz="1200" u="sng" dirty="0">
                <a:solidFill>
                  <a:srgbClr val="0000FF"/>
                </a:solidFill>
              </a:rPr>
              <a:t>Eine </a:t>
            </a:r>
            <a:r>
              <a:rPr lang="en-US" sz="1200" u="sng" dirty="0" err="1">
                <a:solidFill>
                  <a:srgbClr val="0000FF"/>
                </a:solidFill>
              </a:rPr>
              <a:t>Linsentfernung</a:t>
            </a:r>
            <a:r>
              <a:rPr lang="en-US" sz="1200" u="sng" dirty="0">
                <a:solidFill>
                  <a:srgbClr val="0000FF"/>
                </a:solidFill>
              </a:rPr>
              <a:t> in </a:t>
            </a:r>
            <a:r>
              <a:rPr lang="en-US" sz="1200" u="sng" dirty="0" err="1">
                <a:solidFill>
                  <a:srgbClr val="0000FF"/>
                </a:solidFill>
              </a:rPr>
              <a:t>Kombination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mit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einer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Goniosynechiolyse</a:t>
            </a:r>
            <a:r>
              <a:rPr lang="en-US" sz="1200" u="sng" dirty="0">
                <a:solidFill>
                  <a:srgbClr val="0000FF"/>
                </a:solidFill>
              </a:rPr>
              <a:t> hat </a:t>
            </a:r>
            <a:r>
              <a:rPr lang="en-US" sz="1200" u="sng" dirty="0" err="1">
                <a:solidFill>
                  <a:srgbClr val="0000FF"/>
                </a:solidFill>
              </a:rPr>
              <a:t>sich</a:t>
            </a:r>
            <a:r>
              <a:rPr lang="en-US" sz="1200" u="sng" dirty="0">
                <a:solidFill>
                  <a:srgbClr val="0000FF"/>
                </a:solidFill>
              </a:rPr>
              <a:t> in </a:t>
            </a:r>
            <a:r>
              <a:rPr lang="en-US" sz="1200" u="sng" dirty="0" err="1">
                <a:solidFill>
                  <a:srgbClr val="0000FF"/>
                </a:solidFill>
              </a:rPr>
              <a:t>bestimmten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klinischen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Situationen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als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wirksam</a:t>
            </a:r>
            <a:r>
              <a:rPr lang="en-US" sz="1200" u="sng" dirty="0">
                <a:solidFill>
                  <a:srgbClr val="0000FF"/>
                </a:solidFill>
              </a:rPr>
              <a:t> </a:t>
            </a:r>
            <a:r>
              <a:rPr lang="en-US" sz="1200" u="sng" dirty="0" err="1">
                <a:solidFill>
                  <a:srgbClr val="0000FF"/>
                </a:solidFill>
              </a:rPr>
              <a:t>erwiesen</a:t>
            </a:r>
            <a:endParaRPr dirty="0"/>
          </a:p>
        </p:txBody>
      </p:sp>
      <p:sp>
        <p:nvSpPr>
          <p:cNvPr id="4230" name="Google Shape;4230;p208"/>
          <p:cNvSpPr txBox="1"/>
          <p:nvPr/>
        </p:nvSpPr>
        <p:spPr>
          <a:xfrm>
            <a:off x="3708055" y="5605463"/>
            <a:ext cx="4389000" cy="1133644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Fällen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Kammerwinkelblockes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erfolgreiche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mittels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Goniosynechiolyse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unwahrscheinlich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Winkelblock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gestörten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Mechanismus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zurückzuführen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z. B.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Aniridie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A-R-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Syndrom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4231" name="Google Shape;4231;p208"/>
          <p:cNvSpPr txBox="1"/>
          <p:nvPr/>
        </p:nvSpPr>
        <p:spPr>
          <a:xfrm>
            <a:off x="2008188" y="5439438"/>
            <a:ext cx="111745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YAG-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Iridotomie</a:t>
            </a:r>
            <a:endParaRPr dirty="0"/>
          </a:p>
        </p:txBody>
      </p:sp>
      <p:sp>
        <p:nvSpPr>
          <p:cNvPr id="4232" name="Google Shape;4232;p208"/>
          <p:cNvSpPr txBox="1"/>
          <p:nvPr/>
        </p:nvSpPr>
        <p:spPr>
          <a:xfrm>
            <a:off x="1808094" y="5861755"/>
            <a:ext cx="1795472" cy="550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Linsenentfernung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plus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Goniosynechiolyse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7" name="Google Shape;4237;p209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209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38" name="Google Shape;4238;p209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4239" name="Google Shape;4239;p209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240" name="Google Shape;4240;p209"/>
            <p:cNvCxnSpPr>
              <a:stCxn id="4239" idx="0"/>
              <a:endCxn id="4239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41" name="Google Shape;4241;p209"/>
            <p:cNvCxnSpPr>
              <a:stCxn id="4239" idx="1"/>
              <a:endCxn id="4239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242" name="Google Shape;4242;p209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4243" name="Google Shape;4243;p209"/>
          <p:cNvSpPr txBox="1"/>
          <p:nvPr/>
        </p:nvSpPr>
        <p:spPr>
          <a:xfrm>
            <a:off x="3960741" y="3338513"/>
            <a:ext cx="96693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4244" name="Google Shape;4244;p209"/>
          <p:cNvSpPr txBox="1"/>
          <p:nvPr/>
        </p:nvSpPr>
        <p:spPr>
          <a:xfrm>
            <a:off x="2363915" y="3338513"/>
            <a:ext cx="76174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4245" name="Google Shape;4245;p209"/>
          <p:cNvSpPr txBox="1"/>
          <p:nvPr/>
        </p:nvSpPr>
        <p:spPr>
          <a:xfrm>
            <a:off x="173037" y="4937125"/>
            <a:ext cx="117449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4246" name="Google Shape;4246;p209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4247" name="Google Shape;4247;p209"/>
          <p:cNvSpPr txBox="1"/>
          <p:nvPr/>
        </p:nvSpPr>
        <p:spPr>
          <a:xfrm>
            <a:off x="388938" y="5672138"/>
            <a:ext cx="135255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sp>
        <p:nvSpPr>
          <p:cNvPr id="4248" name="Google Shape;4248;p209"/>
          <p:cNvSpPr txBox="1"/>
          <p:nvPr/>
        </p:nvSpPr>
        <p:spPr>
          <a:xfrm>
            <a:off x="2105025" y="3756025"/>
            <a:ext cx="1209675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Von innen</a:t>
            </a:r>
            <a:endParaRPr/>
          </a:p>
        </p:txBody>
      </p:sp>
      <p:sp>
        <p:nvSpPr>
          <p:cNvPr id="4249" name="Google Shape;4249;p209"/>
          <p:cNvSpPr txBox="1"/>
          <p:nvPr/>
        </p:nvSpPr>
        <p:spPr>
          <a:xfrm>
            <a:off x="3811588" y="3760788"/>
            <a:ext cx="125412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Ab externo</a:t>
            </a:r>
            <a:endParaRPr sz="16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0" name="Google Shape;4250;p209"/>
          <p:cNvSpPr txBox="1"/>
          <p:nvPr/>
        </p:nvSpPr>
        <p:spPr>
          <a:xfrm>
            <a:off x="2112963" y="4279900"/>
            <a:ext cx="1176337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Goniotomie</a:t>
            </a:r>
            <a:endParaRPr/>
          </a:p>
        </p:txBody>
      </p:sp>
      <p:sp>
        <p:nvSpPr>
          <p:cNvPr id="4251" name="Google Shape;4251;p209"/>
          <p:cNvSpPr txBox="1"/>
          <p:nvPr/>
        </p:nvSpPr>
        <p:spPr>
          <a:xfrm>
            <a:off x="3678238" y="4291013"/>
            <a:ext cx="153352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endParaRPr dirty="0"/>
          </a:p>
        </p:txBody>
      </p:sp>
      <p:sp>
        <p:nvSpPr>
          <p:cNvPr id="4252" name="Google Shape;4252;p209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4253" name="Google Shape;4253;p209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254" name="Google Shape;4254;p209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255" name="Google Shape;4255;p209"/>
          <p:cNvSpPr txBox="1"/>
          <p:nvPr/>
        </p:nvSpPr>
        <p:spPr>
          <a:xfrm>
            <a:off x="388938" y="1247884"/>
            <a:ext cx="754380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chemeClr val="dk1"/>
                </a:solidFill>
              </a:rPr>
              <a:t>Und </a:t>
            </a:r>
            <a:r>
              <a:rPr lang="en-US" sz="1200" i="1" dirty="0" err="1">
                <a:solidFill>
                  <a:schemeClr val="dk1"/>
                </a:solidFill>
              </a:rPr>
              <a:t>wie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sieht</a:t>
            </a:r>
            <a:r>
              <a:rPr lang="en-US" sz="1200" i="1" dirty="0">
                <a:solidFill>
                  <a:schemeClr val="dk1"/>
                </a:solidFill>
              </a:rPr>
              <a:t> es </a:t>
            </a:r>
            <a:r>
              <a:rPr lang="en-US" sz="1200" i="1" dirty="0" err="1">
                <a:solidFill>
                  <a:schemeClr val="dk1"/>
                </a:solidFill>
              </a:rPr>
              <a:t>schließlich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bei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118"/>
                  </a:ext>
                </a:extLst>
              </a:rPr>
              <a:t>„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118"/>
                  </a:ext>
                </a:extLst>
              </a:rPr>
              <a:t>Winkelblock</a:t>
            </a:r>
            <a:r>
              <a:rPr lang="en-US" sz="1200" i="1" dirty="0">
                <a:solidFill>
                  <a:schemeClr val="dk1"/>
                </a:solidFill>
              </a:rPr>
              <a:t>, </a:t>
            </a:r>
            <a:r>
              <a:rPr lang="en-US" sz="1200" i="1" dirty="0" err="1">
                <a:solidFill>
                  <a:schemeClr val="dk1"/>
                </a:solidFill>
              </a:rPr>
              <a:t>Hornhauttrübung</a:t>
            </a:r>
            <a:r>
              <a:rPr lang="en-US" sz="1200" i="1" dirty="0">
                <a:solidFill>
                  <a:schemeClr val="dk1"/>
                </a:solidFill>
              </a:rPr>
              <a:t>“ </a:t>
            </a:r>
            <a:r>
              <a:rPr lang="en-US" sz="1200" i="1" dirty="0" err="1">
                <a:solidFill>
                  <a:schemeClr val="dk1"/>
                </a:solidFill>
              </a:rPr>
              <a:t>aus</a:t>
            </a:r>
            <a:r>
              <a:rPr lang="en-US" sz="1200" i="1" dirty="0">
                <a:solidFill>
                  <a:schemeClr val="dk1"/>
                </a:solidFill>
              </a:rPr>
              <a:t>?</a:t>
            </a:r>
            <a:endParaRPr lang="en-US" sz="1600" dirty="0">
              <a:solidFill>
                <a:schemeClr val="dk1"/>
              </a:solidFill>
            </a:endParaRPr>
          </a:p>
        </p:txBody>
      </p:sp>
      <p:sp>
        <p:nvSpPr>
          <p:cNvPr id="4256" name="Google Shape;4256;p209"/>
          <p:cNvSpPr txBox="1"/>
          <p:nvPr/>
        </p:nvSpPr>
        <p:spPr>
          <a:xfrm>
            <a:off x="4227633" y="5541963"/>
            <a:ext cx="43473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4257" name="Google Shape;4257;p209"/>
          <p:cNvSpPr txBox="1"/>
          <p:nvPr/>
        </p:nvSpPr>
        <p:spPr>
          <a:xfrm>
            <a:off x="2148029" y="5437893"/>
            <a:ext cx="1106203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YAG-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Iridotomie</a:t>
            </a:r>
            <a:endParaRPr dirty="0"/>
          </a:p>
        </p:txBody>
      </p:sp>
      <p:sp>
        <p:nvSpPr>
          <p:cNvPr id="4258" name="Google Shape;4258;p209"/>
          <p:cNvSpPr txBox="1"/>
          <p:nvPr/>
        </p:nvSpPr>
        <p:spPr>
          <a:xfrm>
            <a:off x="1808094" y="5861755"/>
            <a:ext cx="1795472" cy="550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Linsenentfernung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plus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Goniosynechiolyse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21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21"/>
          <p:cNvSpPr txBox="1"/>
          <p:nvPr/>
        </p:nvSpPr>
        <p:spPr>
          <a:xfrm>
            <a:off x="1603375" y="2016125"/>
            <a:ext cx="11572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</a:t>
            </a:r>
            <a:endParaRPr dirty="0"/>
          </a:p>
        </p:txBody>
      </p:sp>
      <p:sp>
        <p:nvSpPr>
          <p:cNvPr id="780" name="Google Shape;780;p21"/>
          <p:cNvSpPr txBox="1"/>
          <p:nvPr/>
        </p:nvSpPr>
        <p:spPr>
          <a:xfrm>
            <a:off x="4875213" y="2755900"/>
            <a:ext cx="153352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Sekundär</a:t>
            </a:r>
            <a:endParaRPr/>
          </a:p>
        </p:txBody>
      </p:sp>
      <p:cxnSp>
        <p:nvCxnSpPr>
          <p:cNvPr id="781" name="Google Shape;781;p21"/>
          <p:cNvCxnSpPr/>
          <p:nvPr/>
        </p:nvCxnSpPr>
        <p:spPr>
          <a:xfrm flipH="1">
            <a:off x="2743200" y="1570038"/>
            <a:ext cx="1822450" cy="48577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82" name="Google Shape;782;p21"/>
          <p:cNvCxnSpPr/>
          <p:nvPr/>
        </p:nvCxnSpPr>
        <p:spPr>
          <a:xfrm>
            <a:off x="4565650" y="1570038"/>
            <a:ext cx="935038" cy="126523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83" name="Google Shape;783;p21"/>
          <p:cNvSpPr txBox="1"/>
          <p:nvPr/>
        </p:nvSpPr>
        <p:spPr>
          <a:xfrm>
            <a:off x="180975" y="2817813"/>
            <a:ext cx="1354138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Angeboren</a:t>
            </a:r>
            <a:endParaRPr/>
          </a:p>
        </p:txBody>
      </p:sp>
      <p:sp>
        <p:nvSpPr>
          <p:cNvPr id="784" name="Google Shape;784;p21"/>
          <p:cNvSpPr txBox="1"/>
          <p:nvPr/>
        </p:nvSpPr>
        <p:spPr>
          <a:xfrm>
            <a:off x="2717800" y="2825750"/>
            <a:ext cx="847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JOWG</a:t>
            </a:r>
            <a:endParaRPr dirty="0"/>
          </a:p>
        </p:txBody>
      </p:sp>
      <p:cxnSp>
        <p:nvCxnSpPr>
          <p:cNvPr id="785" name="Google Shape;785;p21"/>
          <p:cNvCxnSpPr>
            <a:stCxn id="779" idx="2"/>
          </p:cNvCxnSpPr>
          <p:nvPr/>
        </p:nvCxnSpPr>
        <p:spPr>
          <a:xfrm flipH="1">
            <a:off x="1562819" y="2226439"/>
            <a:ext cx="6192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86" name="Google Shape;786;p21"/>
          <p:cNvCxnSpPr>
            <a:stCxn id="779" idx="2"/>
          </p:cNvCxnSpPr>
          <p:nvPr/>
        </p:nvCxnSpPr>
        <p:spPr>
          <a:xfrm>
            <a:off x="2182019" y="2226439"/>
            <a:ext cx="5715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87" name="Google Shape;787;p21"/>
          <p:cNvSpPr txBox="1"/>
          <p:nvPr/>
        </p:nvSpPr>
        <p:spPr>
          <a:xfrm>
            <a:off x="552450" y="3238500"/>
            <a:ext cx="1060450" cy="354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Neugeborene</a:t>
            </a:r>
            <a:endParaRPr/>
          </a:p>
        </p:txBody>
      </p:sp>
      <p:sp>
        <p:nvSpPr>
          <p:cNvPr id="788" name="Google Shape;788;p21"/>
          <p:cNvSpPr txBox="1"/>
          <p:nvPr/>
        </p:nvSpPr>
        <p:spPr>
          <a:xfrm>
            <a:off x="565150" y="3671888"/>
            <a:ext cx="142715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Säuglingsalter</a:t>
            </a:r>
            <a:endParaRPr dirty="0"/>
          </a:p>
        </p:txBody>
      </p:sp>
      <p:cxnSp>
        <p:nvCxnSpPr>
          <p:cNvPr id="789" name="Google Shape;789;p21"/>
          <p:cNvCxnSpPr/>
          <p:nvPr/>
        </p:nvCxnSpPr>
        <p:spPr>
          <a:xfrm>
            <a:off x="374650" y="3162300"/>
            <a:ext cx="0" cy="113982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90" name="Google Shape;790;p21"/>
          <p:cNvCxnSpPr/>
          <p:nvPr/>
        </p:nvCxnSpPr>
        <p:spPr>
          <a:xfrm>
            <a:off x="374650" y="3417888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91" name="Google Shape;791;p21"/>
          <p:cNvCxnSpPr/>
          <p:nvPr/>
        </p:nvCxnSpPr>
        <p:spPr>
          <a:xfrm>
            <a:off x="363538" y="3854450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92" name="Google Shape;792;p21"/>
          <p:cNvCxnSpPr/>
          <p:nvPr/>
        </p:nvCxnSpPr>
        <p:spPr>
          <a:xfrm>
            <a:off x="363538" y="430212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93" name="Google Shape;793;p21"/>
          <p:cNvSpPr txBox="1"/>
          <p:nvPr/>
        </p:nvSpPr>
        <p:spPr>
          <a:xfrm>
            <a:off x="2133600" y="3756025"/>
            <a:ext cx="1770063" cy="554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Nicht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erworbene Augenerkrankung</a:t>
            </a:r>
            <a:endParaRPr/>
          </a:p>
        </p:txBody>
      </p:sp>
      <p:cxnSp>
        <p:nvCxnSpPr>
          <p:cNvPr id="794" name="Google Shape;794;p21"/>
          <p:cNvCxnSpPr/>
          <p:nvPr/>
        </p:nvCxnSpPr>
        <p:spPr>
          <a:xfrm flipH="1">
            <a:off x="3886200" y="3167063"/>
            <a:ext cx="1735138" cy="533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95" name="Google Shape;795;p21"/>
          <p:cNvCxnSpPr/>
          <p:nvPr/>
        </p:nvCxnSpPr>
        <p:spPr>
          <a:xfrm>
            <a:off x="5600700" y="3149600"/>
            <a:ext cx="2305050" cy="550863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96" name="Google Shape;796;p21"/>
          <p:cNvSpPr txBox="1"/>
          <p:nvPr/>
        </p:nvSpPr>
        <p:spPr>
          <a:xfrm>
            <a:off x="4179888" y="3757613"/>
            <a:ext cx="1947862" cy="55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Nicht erworbene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Erkrankung</a:t>
            </a:r>
            <a:endParaRPr/>
          </a:p>
        </p:txBody>
      </p:sp>
      <p:cxnSp>
        <p:nvCxnSpPr>
          <p:cNvPr id="797" name="Google Shape;797;p21"/>
          <p:cNvCxnSpPr/>
          <p:nvPr/>
        </p:nvCxnSpPr>
        <p:spPr>
          <a:xfrm flipH="1">
            <a:off x="5294313" y="3149600"/>
            <a:ext cx="317500" cy="550863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98" name="Google Shape;798;p21"/>
          <p:cNvCxnSpPr/>
          <p:nvPr/>
        </p:nvCxnSpPr>
        <p:spPr>
          <a:xfrm>
            <a:off x="5637213" y="3160713"/>
            <a:ext cx="847725" cy="5397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99" name="Google Shape;799;p21"/>
          <p:cNvSpPr txBox="1"/>
          <p:nvPr/>
        </p:nvSpPr>
        <p:spPr>
          <a:xfrm>
            <a:off x="2608263" y="4694238"/>
            <a:ext cx="1522412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Peters-Anomalie</a:t>
            </a:r>
            <a:endParaRPr/>
          </a:p>
        </p:txBody>
      </p:sp>
      <p:sp>
        <p:nvSpPr>
          <p:cNvPr id="800" name="Google Shape;800;p21"/>
          <p:cNvSpPr txBox="1"/>
          <p:nvPr/>
        </p:nvSpPr>
        <p:spPr>
          <a:xfrm>
            <a:off x="2630488" y="5060950"/>
            <a:ext cx="933450" cy="31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Aniridie</a:t>
            </a:r>
            <a:endParaRPr/>
          </a:p>
        </p:txBody>
      </p:sp>
      <p:cxnSp>
        <p:nvCxnSpPr>
          <p:cNvPr id="801" name="Google Shape;801;p21"/>
          <p:cNvCxnSpPr/>
          <p:nvPr/>
        </p:nvCxnSpPr>
        <p:spPr>
          <a:xfrm flipH="1">
            <a:off x="2416175" y="4284663"/>
            <a:ext cx="14288" cy="9588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02" name="Google Shape;802;p21"/>
          <p:cNvCxnSpPr/>
          <p:nvPr/>
        </p:nvCxnSpPr>
        <p:spPr>
          <a:xfrm>
            <a:off x="2430463" y="4513263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03" name="Google Shape;803;p21"/>
          <p:cNvCxnSpPr/>
          <p:nvPr/>
        </p:nvCxnSpPr>
        <p:spPr>
          <a:xfrm>
            <a:off x="2406650" y="4876800"/>
            <a:ext cx="220663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04" name="Google Shape;804;p21"/>
          <p:cNvCxnSpPr/>
          <p:nvPr/>
        </p:nvCxnSpPr>
        <p:spPr>
          <a:xfrm>
            <a:off x="2432050" y="5240338"/>
            <a:ext cx="220663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05" name="Google Shape;805;p21"/>
          <p:cNvSpPr txBox="1"/>
          <p:nvPr/>
        </p:nvSpPr>
        <p:spPr>
          <a:xfrm>
            <a:off x="4797425" y="4370388"/>
            <a:ext cx="18684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Sturge-Weber-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Syndrom</a:t>
            </a:r>
            <a:endParaRPr dirty="0"/>
          </a:p>
        </p:txBody>
      </p:sp>
      <p:cxnSp>
        <p:nvCxnSpPr>
          <p:cNvPr id="806" name="Google Shape;806;p21"/>
          <p:cNvCxnSpPr/>
          <p:nvPr/>
        </p:nvCxnSpPr>
        <p:spPr>
          <a:xfrm>
            <a:off x="4602163" y="4281488"/>
            <a:ext cx="7937" cy="6032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07" name="Google Shape;807;p21"/>
          <p:cNvCxnSpPr/>
          <p:nvPr/>
        </p:nvCxnSpPr>
        <p:spPr>
          <a:xfrm>
            <a:off x="4602163" y="4549775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08" name="Google Shape;808;p21"/>
          <p:cNvCxnSpPr/>
          <p:nvPr/>
        </p:nvCxnSpPr>
        <p:spPr>
          <a:xfrm>
            <a:off x="4605338" y="4873625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09" name="Google Shape;809;p21"/>
          <p:cNvSpPr txBox="1"/>
          <p:nvPr/>
        </p:nvSpPr>
        <p:spPr>
          <a:xfrm>
            <a:off x="2500313" y="361950"/>
            <a:ext cx="4143375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810" name="Google Shape;810;p21"/>
          <p:cNvSpPr txBox="1"/>
          <p:nvPr/>
        </p:nvSpPr>
        <p:spPr>
          <a:xfrm>
            <a:off x="3070225" y="1130300"/>
            <a:ext cx="30638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endParaRPr dirty="0"/>
          </a:p>
        </p:txBody>
      </p:sp>
      <p:sp>
        <p:nvSpPr>
          <p:cNvPr id="811" name="Google Shape;811;p21"/>
          <p:cNvSpPr txBox="1"/>
          <p:nvPr/>
        </p:nvSpPr>
        <p:spPr>
          <a:xfrm>
            <a:off x="4806950" y="4718050"/>
            <a:ext cx="44132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NF</a:t>
            </a:r>
            <a:endParaRPr/>
          </a:p>
        </p:txBody>
      </p:sp>
      <p:sp>
        <p:nvSpPr>
          <p:cNvPr id="812" name="Google Shape;812;p21"/>
          <p:cNvSpPr txBox="1"/>
          <p:nvPr/>
        </p:nvSpPr>
        <p:spPr>
          <a:xfrm>
            <a:off x="565150" y="4144963"/>
            <a:ext cx="133985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Spät auftretend</a:t>
            </a:r>
            <a:endParaRPr/>
          </a:p>
        </p:txBody>
      </p:sp>
      <p:sp>
        <p:nvSpPr>
          <p:cNvPr id="813" name="Google Shape;813;p21"/>
          <p:cNvSpPr txBox="1"/>
          <p:nvPr/>
        </p:nvSpPr>
        <p:spPr>
          <a:xfrm>
            <a:off x="7851775" y="3730625"/>
            <a:ext cx="1189038" cy="57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Erworben nach CE</a:t>
            </a:r>
            <a:endParaRPr/>
          </a:p>
        </p:txBody>
      </p:sp>
      <p:sp>
        <p:nvSpPr>
          <p:cNvPr id="814" name="Google Shape;814;p21"/>
          <p:cNvSpPr txBox="1"/>
          <p:nvPr/>
        </p:nvSpPr>
        <p:spPr>
          <a:xfrm>
            <a:off x="2608263" y="4333875"/>
            <a:ext cx="129857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A-R-Anomalie</a:t>
            </a:r>
            <a:endParaRPr/>
          </a:p>
        </p:txBody>
      </p:sp>
      <p:sp>
        <p:nvSpPr>
          <p:cNvPr id="815" name="Google Shape;815;p21"/>
          <p:cNvSpPr txBox="1"/>
          <p:nvPr/>
        </p:nvSpPr>
        <p:spPr>
          <a:xfrm>
            <a:off x="1981200" y="5435600"/>
            <a:ext cx="4445000" cy="107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Ebenso gibt es viele </a:t>
            </a:r>
            <a:r>
              <a:rPr lang="en-US" sz="1200" b="1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erworbene </a:t>
            </a: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Erkrankungen im Zusammenhang mit dem kindlichen Glaukom, die im Glaukom-Buch erwähnt werden. Können Sie dieselben vier nennen wie ich?</a:t>
            </a:r>
            <a:endParaRPr/>
          </a:p>
        </p:txBody>
      </p:sp>
      <p:sp>
        <p:nvSpPr>
          <p:cNvPr id="816" name="Google Shape;816;p21"/>
          <p:cNvSpPr txBox="1"/>
          <p:nvPr/>
        </p:nvSpPr>
        <p:spPr>
          <a:xfrm>
            <a:off x="6364288" y="3703638"/>
            <a:ext cx="1047750" cy="35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Erworben</a:t>
            </a:r>
            <a:endParaRPr/>
          </a:p>
        </p:txBody>
      </p:sp>
      <p:sp>
        <p:nvSpPr>
          <p:cNvPr id="817" name="Google Shape;817;p21"/>
          <p:cNvSpPr txBox="1"/>
          <p:nvPr/>
        </p:nvSpPr>
        <p:spPr>
          <a:xfrm>
            <a:off x="6665913" y="4090988"/>
            <a:ext cx="84137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Trauma</a:t>
            </a:r>
            <a:endParaRPr/>
          </a:p>
        </p:txBody>
      </p:sp>
      <p:sp>
        <p:nvSpPr>
          <p:cNvPr id="818" name="Google Shape;818;p21"/>
          <p:cNvSpPr txBox="1"/>
          <p:nvPr/>
        </p:nvSpPr>
        <p:spPr>
          <a:xfrm>
            <a:off x="6665913" y="4449763"/>
            <a:ext cx="1287462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Entzündung</a:t>
            </a:r>
            <a:endParaRPr/>
          </a:p>
        </p:txBody>
      </p:sp>
      <p:sp>
        <p:nvSpPr>
          <p:cNvPr id="819" name="Google Shape;819;p21"/>
          <p:cNvSpPr txBox="1"/>
          <p:nvPr/>
        </p:nvSpPr>
        <p:spPr>
          <a:xfrm>
            <a:off x="6700837" y="4805363"/>
            <a:ext cx="1665287" cy="319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Medikamenteninduziert</a:t>
            </a:r>
            <a:endParaRPr dirty="0"/>
          </a:p>
        </p:txBody>
      </p:sp>
      <p:cxnSp>
        <p:nvCxnSpPr>
          <p:cNvPr id="820" name="Google Shape;820;p21"/>
          <p:cNvCxnSpPr/>
          <p:nvPr/>
        </p:nvCxnSpPr>
        <p:spPr>
          <a:xfrm>
            <a:off x="6488113" y="4040188"/>
            <a:ext cx="3175" cy="129698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21" name="Google Shape;821;p21"/>
          <p:cNvCxnSpPr/>
          <p:nvPr/>
        </p:nvCxnSpPr>
        <p:spPr>
          <a:xfrm>
            <a:off x="6488113" y="4270375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22" name="Google Shape;822;p21"/>
          <p:cNvCxnSpPr/>
          <p:nvPr/>
        </p:nvCxnSpPr>
        <p:spPr>
          <a:xfrm>
            <a:off x="6491288" y="4632325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23" name="Google Shape;823;p21"/>
          <p:cNvCxnSpPr/>
          <p:nvPr/>
        </p:nvCxnSpPr>
        <p:spPr>
          <a:xfrm>
            <a:off x="6502400" y="4983163"/>
            <a:ext cx="220663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24" name="Google Shape;824;p21"/>
          <p:cNvSpPr txBox="1"/>
          <p:nvPr/>
        </p:nvSpPr>
        <p:spPr>
          <a:xfrm>
            <a:off x="6697663" y="5181600"/>
            <a:ext cx="666750" cy="31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2"/>
                  </a:ext>
                </a:extLst>
              </a:rPr>
              <a:t>ROP</a:t>
            </a:r>
            <a:endParaRPr/>
          </a:p>
        </p:txBody>
      </p:sp>
      <p:cxnSp>
        <p:nvCxnSpPr>
          <p:cNvPr id="825" name="Google Shape;825;p21"/>
          <p:cNvCxnSpPr/>
          <p:nvPr/>
        </p:nvCxnSpPr>
        <p:spPr>
          <a:xfrm>
            <a:off x="6510338" y="5337175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3" name="Google Shape;4263;p210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210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64" name="Google Shape;4264;p210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4265" name="Google Shape;4265;p210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266" name="Google Shape;4266;p210"/>
            <p:cNvCxnSpPr>
              <a:stCxn id="4265" idx="0"/>
              <a:endCxn id="4265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67" name="Google Shape;4267;p210"/>
            <p:cNvCxnSpPr>
              <a:stCxn id="4265" idx="1"/>
              <a:endCxn id="4265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268" name="Google Shape;4268;p210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4269" name="Google Shape;4269;p210"/>
          <p:cNvSpPr txBox="1"/>
          <p:nvPr/>
        </p:nvSpPr>
        <p:spPr>
          <a:xfrm>
            <a:off x="3960741" y="3338513"/>
            <a:ext cx="96693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4270" name="Google Shape;4270;p210"/>
          <p:cNvSpPr txBox="1"/>
          <p:nvPr/>
        </p:nvSpPr>
        <p:spPr>
          <a:xfrm>
            <a:off x="2363915" y="3338513"/>
            <a:ext cx="76174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4271" name="Google Shape;4271;p210"/>
          <p:cNvSpPr txBox="1"/>
          <p:nvPr/>
        </p:nvSpPr>
        <p:spPr>
          <a:xfrm>
            <a:off x="173038" y="4937125"/>
            <a:ext cx="125872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4272" name="Google Shape;4272;p210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4273" name="Google Shape;4273;p210"/>
          <p:cNvSpPr txBox="1"/>
          <p:nvPr/>
        </p:nvSpPr>
        <p:spPr>
          <a:xfrm>
            <a:off x="388938" y="5672138"/>
            <a:ext cx="135255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sp>
        <p:nvSpPr>
          <p:cNvPr id="4274" name="Google Shape;4274;p210"/>
          <p:cNvSpPr txBox="1"/>
          <p:nvPr/>
        </p:nvSpPr>
        <p:spPr>
          <a:xfrm>
            <a:off x="2105025" y="3756025"/>
            <a:ext cx="1209675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Von innen</a:t>
            </a:r>
            <a:endParaRPr/>
          </a:p>
        </p:txBody>
      </p:sp>
      <p:sp>
        <p:nvSpPr>
          <p:cNvPr id="4275" name="Google Shape;4275;p210"/>
          <p:cNvSpPr txBox="1"/>
          <p:nvPr/>
        </p:nvSpPr>
        <p:spPr>
          <a:xfrm>
            <a:off x="3811588" y="3760788"/>
            <a:ext cx="125412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Ab externo</a:t>
            </a:r>
            <a:endParaRPr sz="16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6" name="Google Shape;4276;p210"/>
          <p:cNvSpPr txBox="1"/>
          <p:nvPr/>
        </p:nvSpPr>
        <p:spPr>
          <a:xfrm>
            <a:off x="2112963" y="4279900"/>
            <a:ext cx="1176337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Goniotomie</a:t>
            </a:r>
            <a:endParaRPr/>
          </a:p>
        </p:txBody>
      </p:sp>
      <p:sp>
        <p:nvSpPr>
          <p:cNvPr id="4277" name="Google Shape;4277;p210"/>
          <p:cNvSpPr txBox="1"/>
          <p:nvPr/>
        </p:nvSpPr>
        <p:spPr>
          <a:xfrm>
            <a:off x="3678238" y="4291013"/>
            <a:ext cx="153352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endParaRPr dirty="0"/>
          </a:p>
        </p:txBody>
      </p:sp>
      <p:sp>
        <p:nvSpPr>
          <p:cNvPr id="4278" name="Google Shape;4278;p210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4279" name="Google Shape;4279;p210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280" name="Google Shape;4280;p210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281" name="Google Shape;4281;p210"/>
          <p:cNvSpPr txBox="1"/>
          <p:nvPr/>
        </p:nvSpPr>
        <p:spPr>
          <a:xfrm>
            <a:off x="388938" y="1247884"/>
            <a:ext cx="7543800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chemeClr val="dk1"/>
                </a:solidFill>
              </a:rPr>
              <a:t>Und </a:t>
            </a:r>
            <a:r>
              <a:rPr lang="en-US" sz="1200" i="1" dirty="0" err="1">
                <a:solidFill>
                  <a:schemeClr val="dk1"/>
                </a:solidFill>
              </a:rPr>
              <a:t>wie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sieht</a:t>
            </a:r>
            <a:r>
              <a:rPr lang="en-US" sz="1200" i="1" dirty="0">
                <a:solidFill>
                  <a:schemeClr val="dk1"/>
                </a:solidFill>
              </a:rPr>
              <a:t> es </a:t>
            </a:r>
            <a:r>
              <a:rPr lang="en-US" sz="1200" i="1" dirty="0" err="1">
                <a:solidFill>
                  <a:schemeClr val="dk1"/>
                </a:solidFill>
              </a:rPr>
              <a:t>schließlich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bei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118"/>
                  </a:ext>
                </a:extLst>
              </a:rPr>
              <a:t>„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118"/>
                  </a:ext>
                </a:extLst>
              </a:rPr>
              <a:t>Winkelblock</a:t>
            </a:r>
            <a:r>
              <a:rPr lang="en-US" sz="1200" i="1" dirty="0">
                <a:solidFill>
                  <a:schemeClr val="dk1"/>
                </a:solidFill>
              </a:rPr>
              <a:t>, </a:t>
            </a:r>
            <a:r>
              <a:rPr lang="en-US" sz="1200" i="1" dirty="0" err="1">
                <a:solidFill>
                  <a:schemeClr val="dk1"/>
                </a:solidFill>
              </a:rPr>
              <a:t>Hornhauttrübung</a:t>
            </a:r>
            <a:r>
              <a:rPr lang="en-US" sz="1200" i="1" dirty="0">
                <a:solidFill>
                  <a:schemeClr val="dk1"/>
                </a:solidFill>
              </a:rPr>
              <a:t>“ </a:t>
            </a:r>
            <a:r>
              <a:rPr lang="en-US" sz="1200" i="1" dirty="0" err="1">
                <a:solidFill>
                  <a:schemeClr val="dk1"/>
                </a:solidFill>
              </a:rPr>
              <a:t>aus</a:t>
            </a:r>
            <a:r>
              <a:rPr lang="en-US" sz="1200" i="1" dirty="0">
                <a:solidFill>
                  <a:schemeClr val="dk1"/>
                </a:solidFill>
              </a:rPr>
              <a:t>?</a:t>
            </a:r>
            <a:endParaRPr lang="en-US" sz="16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Oh je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Fälle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seltensten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schwierigsten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2" name="Google Shape;4282;p210"/>
          <p:cNvSpPr txBox="1"/>
          <p:nvPr/>
        </p:nvSpPr>
        <p:spPr>
          <a:xfrm>
            <a:off x="4227633" y="5541963"/>
            <a:ext cx="43473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4283" name="Google Shape;4283;p210"/>
          <p:cNvSpPr txBox="1"/>
          <p:nvPr/>
        </p:nvSpPr>
        <p:spPr>
          <a:xfrm>
            <a:off x="2008188" y="5439438"/>
            <a:ext cx="1117463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YAG-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Iridotomie</a:t>
            </a:r>
            <a:endParaRPr dirty="0"/>
          </a:p>
        </p:txBody>
      </p:sp>
      <p:sp>
        <p:nvSpPr>
          <p:cNvPr id="4284" name="Google Shape;4284;p210"/>
          <p:cNvSpPr txBox="1"/>
          <p:nvPr/>
        </p:nvSpPr>
        <p:spPr>
          <a:xfrm>
            <a:off x="1808094" y="5861755"/>
            <a:ext cx="1795472" cy="550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Linsenentfernung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plus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Goniosynechiolyse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9" name="Google Shape;4289;p211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211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90" name="Google Shape;4290;p211"/>
          <p:cNvGrpSpPr/>
          <p:nvPr/>
        </p:nvGrpSpPr>
        <p:grpSpPr>
          <a:xfrm>
            <a:off x="1828800" y="3733800"/>
            <a:ext cx="3505200" cy="2895600"/>
            <a:chOff x="2832100" y="3078162"/>
            <a:chExt cx="3505200" cy="2895600"/>
          </a:xfrm>
        </p:grpSpPr>
        <p:sp>
          <p:nvSpPr>
            <p:cNvPr id="4291" name="Google Shape;4291;p211"/>
            <p:cNvSpPr/>
            <p:nvPr/>
          </p:nvSpPr>
          <p:spPr>
            <a:xfrm>
              <a:off x="2832100" y="3078162"/>
              <a:ext cx="3505200" cy="2895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292" name="Google Shape;4292;p211"/>
            <p:cNvCxnSpPr>
              <a:stCxn id="4291" idx="0"/>
              <a:endCxn id="4291" idx="2"/>
            </p:cNvCxnSpPr>
            <p:nvPr/>
          </p:nvCxnSpPr>
          <p:spPr>
            <a:xfrm>
              <a:off x="4584700" y="3078162"/>
              <a:ext cx="0" cy="289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93" name="Google Shape;4293;p211"/>
            <p:cNvCxnSpPr>
              <a:stCxn id="4291" idx="1"/>
              <a:endCxn id="4291" idx="3"/>
            </p:cNvCxnSpPr>
            <p:nvPr/>
          </p:nvCxnSpPr>
          <p:spPr>
            <a:xfrm>
              <a:off x="2832100" y="4525962"/>
              <a:ext cx="3505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294" name="Google Shape;4294;p211"/>
          <p:cNvSpPr txBox="1"/>
          <p:nvPr/>
        </p:nvSpPr>
        <p:spPr>
          <a:xfrm>
            <a:off x="3001963" y="2879725"/>
            <a:ext cx="115887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Hornhaut</a:t>
            </a:r>
            <a:endParaRPr/>
          </a:p>
        </p:txBody>
      </p:sp>
      <p:sp>
        <p:nvSpPr>
          <p:cNvPr id="4295" name="Google Shape;4295;p211"/>
          <p:cNvSpPr txBox="1"/>
          <p:nvPr/>
        </p:nvSpPr>
        <p:spPr>
          <a:xfrm>
            <a:off x="3960741" y="3338513"/>
            <a:ext cx="96693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Trüb</a:t>
            </a:r>
            <a:endParaRPr/>
          </a:p>
        </p:txBody>
      </p:sp>
      <p:sp>
        <p:nvSpPr>
          <p:cNvPr id="4296" name="Google Shape;4296;p211"/>
          <p:cNvSpPr txBox="1"/>
          <p:nvPr/>
        </p:nvSpPr>
        <p:spPr>
          <a:xfrm>
            <a:off x="2363915" y="3338513"/>
            <a:ext cx="76174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endParaRPr/>
          </a:p>
        </p:txBody>
      </p:sp>
      <p:sp>
        <p:nvSpPr>
          <p:cNvPr id="4297" name="Google Shape;4297;p211"/>
          <p:cNvSpPr txBox="1"/>
          <p:nvPr/>
        </p:nvSpPr>
        <p:spPr>
          <a:xfrm>
            <a:off x="173038" y="4937125"/>
            <a:ext cx="134616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Kammerwinkel</a:t>
            </a:r>
            <a:endParaRPr dirty="0"/>
          </a:p>
        </p:txBody>
      </p:sp>
      <p:sp>
        <p:nvSpPr>
          <p:cNvPr id="4298" name="Google Shape;4298;p211"/>
          <p:cNvSpPr txBox="1"/>
          <p:nvPr/>
        </p:nvSpPr>
        <p:spPr>
          <a:xfrm>
            <a:off x="973138" y="4279900"/>
            <a:ext cx="749300" cy="36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Offen</a:t>
            </a:r>
            <a:endParaRPr/>
          </a:p>
        </p:txBody>
      </p:sp>
      <p:sp>
        <p:nvSpPr>
          <p:cNvPr id="4299" name="Google Shape;4299;p211"/>
          <p:cNvSpPr txBox="1"/>
          <p:nvPr/>
        </p:nvSpPr>
        <p:spPr>
          <a:xfrm>
            <a:off x="173038" y="5672138"/>
            <a:ext cx="156845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Geschlossen</a:t>
            </a:r>
            <a:endParaRPr dirty="0"/>
          </a:p>
        </p:txBody>
      </p:sp>
      <p:sp>
        <p:nvSpPr>
          <p:cNvPr id="4300" name="Google Shape;4300;p211"/>
          <p:cNvSpPr txBox="1"/>
          <p:nvPr/>
        </p:nvSpPr>
        <p:spPr>
          <a:xfrm>
            <a:off x="2105025" y="3756025"/>
            <a:ext cx="1209675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Von innen</a:t>
            </a:r>
            <a:endParaRPr/>
          </a:p>
        </p:txBody>
      </p:sp>
      <p:sp>
        <p:nvSpPr>
          <p:cNvPr id="4301" name="Google Shape;4301;p211"/>
          <p:cNvSpPr txBox="1"/>
          <p:nvPr/>
        </p:nvSpPr>
        <p:spPr>
          <a:xfrm>
            <a:off x="3811588" y="3760788"/>
            <a:ext cx="1254125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Ab externo</a:t>
            </a:r>
            <a:endParaRPr sz="1600" b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2" name="Google Shape;4302;p211"/>
          <p:cNvSpPr txBox="1"/>
          <p:nvPr/>
        </p:nvSpPr>
        <p:spPr>
          <a:xfrm>
            <a:off x="2112963" y="4279900"/>
            <a:ext cx="1176337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Goniotomie</a:t>
            </a:r>
            <a:endParaRPr/>
          </a:p>
        </p:txBody>
      </p:sp>
      <p:sp>
        <p:nvSpPr>
          <p:cNvPr id="4303" name="Google Shape;4303;p211"/>
          <p:cNvSpPr txBox="1"/>
          <p:nvPr/>
        </p:nvSpPr>
        <p:spPr>
          <a:xfrm>
            <a:off x="3678238" y="4291013"/>
            <a:ext cx="153352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endParaRPr dirty="0"/>
          </a:p>
        </p:txBody>
      </p:sp>
      <p:sp>
        <p:nvSpPr>
          <p:cNvPr id="4304" name="Google Shape;4304;p211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4305" name="Google Shape;4305;p211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306" name="Google Shape;4306;p211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307" name="Google Shape;4307;p211"/>
          <p:cNvSpPr txBox="1"/>
          <p:nvPr/>
        </p:nvSpPr>
        <p:spPr>
          <a:xfrm>
            <a:off x="388938" y="1247884"/>
            <a:ext cx="7543800" cy="76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chemeClr val="dk1"/>
                </a:solidFill>
              </a:rPr>
              <a:t>Und </a:t>
            </a:r>
            <a:r>
              <a:rPr lang="en-US" sz="1200" i="1" dirty="0" err="1">
                <a:solidFill>
                  <a:schemeClr val="dk1"/>
                </a:solidFill>
              </a:rPr>
              <a:t>wie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sieht</a:t>
            </a:r>
            <a:r>
              <a:rPr lang="en-US" sz="1200" i="1" dirty="0">
                <a:solidFill>
                  <a:schemeClr val="dk1"/>
                </a:solidFill>
              </a:rPr>
              <a:t> es </a:t>
            </a:r>
            <a:r>
              <a:rPr lang="en-US" sz="1200" i="1" dirty="0" err="1">
                <a:solidFill>
                  <a:schemeClr val="dk1"/>
                </a:solidFill>
              </a:rPr>
              <a:t>schließlich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bei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118"/>
                  </a:ext>
                </a:extLst>
              </a:rPr>
              <a:t>„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118"/>
                  </a:ext>
                </a:extLst>
              </a:rPr>
              <a:t>Winkelblock</a:t>
            </a:r>
            <a:r>
              <a:rPr lang="en-US" sz="1200" i="1" dirty="0">
                <a:solidFill>
                  <a:schemeClr val="dk1"/>
                </a:solidFill>
              </a:rPr>
              <a:t>, </a:t>
            </a:r>
            <a:r>
              <a:rPr lang="en-US" sz="1200" i="1" dirty="0" err="1">
                <a:solidFill>
                  <a:schemeClr val="dk1"/>
                </a:solidFill>
              </a:rPr>
              <a:t>Hornhauttrübung</a:t>
            </a:r>
            <a:r>
              <a:rPr lang="en-US" sz="1200" i="1" dirty="0">
                <a:solidFill>
                  <a:schemeClr val="dk1"/>
                </a:solidFill>
              </a:rPr>
              <a:t>“ </a:t>
            </a:r>
            <a:r>
              <a:rPr lang="en-US" sz="1200" i="1" dirty="0" err="1">
                <a:solidFill>
                  <a:schemeClr val="dk1"/>
                </a:solidFill>
              </a:rPr>
              <a:t>aus</a:t>
            </a:r>
            <a:r>
              <a:rPr lang="en-US" sz="1200" i="1" dirty="0">
                <a:solidFill>
                  <a:schemeClr val="dk1"/>
                </a:solidFill>
              </a:rPr>
              <a:t>?</a:t>
            </a:r>
            <a:endParaRPr lang="en-US" sz="1600" dirty="0">
              <a:solidFill>
                <a:schemeClr val="dk1"/>
              </a:solidFill>
            </a:endParaRPr>
          </a:p>
          <a:p>
            <a:pPr lvl="0"/>
            <a:r>
              <a:rPr lang="en-US" sz="1200" dirty="0">
                <a:solidFill>
                  <a:schemeClr val="dk1"/>
                </a:solidFill>
              </a:rPr>
              <a:t>Oh je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Fälle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seltensten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schwierigsten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Das Peds-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Buch </a:t>
            </a:r>
            <a:r>
              <a:rPr lang="en-US" sz="1200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enthält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 </a:t>
            </a:r>
            <a:r>
              <a:rPr lang="en-US" sz="1200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keine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 </a:t>
            </a:r>
            <a:r>
              <a:rPr lang="en-US" sz="1200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konkreten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 </a:t>
            </a:r>
            <a:r>
              <a:rPr lang="en-US" sz="1200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Leitlinien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 und </a:t>
            </a:r>
            <a:r>
              <a:rPr lang="en-US" sz="1200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betont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 </a:t>
            </a:r>
            <a:r>
              <a:rPr lang="en-US" sz="1200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lediglich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, </a:t>
            </a:r>
            <a:r>
              <a:rPr lang="en-US" sz="1200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dass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 die Wahl des </a:t>
            </a:r>
            <a:r>
              <a:rPr lang="en-US" sz="1200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Vorgehens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 von der </a:t>
            </a:r>
            <a:r>
              <a:rPr lang="en-US" sz="1200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Mobilität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 der </a:t>
            </a:r>
            <a:r>
              <a:rPr lang="en-US" sz="1200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Bindehaut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, der </a:t>
            </a:r>
            <a:r>
              <a:rPr lang="en-US" sz="1200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Erfahrung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 des </a:t>
            </a:r>
            <a:r>
              <a:rPr lang="en-US" sz="1200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Chirurgen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 und der </a:t>
            </a:r>
            <a:r>
              <a:rPr lang="en-US" sz="1200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langfristigen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 </a:t>
            </a:r>
            <a:r>
              <a:rPr lang="en-US" sz="1200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Sehprognose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 </a:t>
            </a:r>
            <a:r>
              <a:rPr lang="en-US" sz="1200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abhängt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9"/>
                  </a:ext>
                </a:extLst>
              </a:rPr>
              <a:t>.</a:t>
            </a:r>
            <a:endParaRPr dirty="0"/>
          </a:p>
        </p:txBody>
      </p:sp>
      <p:sp>
        <p:nvSpPr>
          <p:cNvPr id="4308" name="Google Shape;4308;p211"/>
          <p:cNvSpPr txBox="1"/>
          <p:nvPr/>
        </p:nvSpPr>
        <p:spPr>
          <a:xfrm>
            <a:off x="3891001" y="5687527"/>
            <a:ext cx="110799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Viel Glück</a:t>
            </a:r>
            <a:endParaRPr/>
          </a:p>
        </p:txBody>
      </p:sp>
      <p:sp>
        <p:nvSpPr>
          <p:cNvPr id="4309" name="Google Shape;4309;p211"/>
          <p:cNvSpPr txBox="1"/>
          <p:nvPr/>
        </p:nvSpPr>
        <p:spPr>
          <a:xfrm>
            <a:off x="2112964" y="5439438"/>
            <a:ext cx="123824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YAG-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Iridotomie</a:t>
            </a:r>
            <a:endParaRPr dirty="0"/>
          </a:p>
        </p:txBody>
      </p:sp>
      <p:sp>
        <p:nvSpPr>
          <p:cNvPr id="4310" name="Google Shape;4310;p211"/>
          <p:cNvSpPr txBox="1"/>
          <p:nvPr/>
        </p:nvSpPr>
        <p:spPr>
          <a:xfrm>
            <a:off x="1808094" y="5861755"/>
            <a:ext cx="1795472" cy="550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Linsenentfernung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plus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Goniosynechiolyse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5" name="Google Shape;4315;p212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212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6" name="Google Shape;4316;p212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4317" name="Google Shape;4317;p212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318" name="Google Shape;4318;p212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319" name="Google Shape;4319;p212"/>
          <p:cNvSpPr txBox="1"/>
          <p:nvPr/>
        </p:nvSpPr>
        <p:spPr>
          <a:xfrm>
            <a:off x="388938" y="1247884"/>
            <a:ext cx="7543800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Lassen Sie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21"/>
                  </a:ext>
                </a:extLst>
              </a:rPr>
              <a:t>sprechen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22"/>
                  </a:ext>
                </a:extLst>
              </a:rPr>
              <a:t>Glaukom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-Buch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Methode, die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deutlich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0" name="Google Shape;4320;p212"/>
          <p:cNvSpPr txBox="1"/>
          <p:nvPr/>
        </p:nvSpPr>
        <p:spPr>
          <a:xfrm>
            <a:off x="5312537" y="6357610"/>
            <a:ext cx="370165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*Das Pädiatriebuch geht auf diese Verfahren nicht ein</a:t>
            </a:r>
            <a:endParaRPr/>
          </a:p>
        </p:txBody>
      </p:sp>
    </p:spTree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5" name="Google Shape;4325;p213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213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6" name="Google Shape;4326;p213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4327" name="Google Shape;4327;p213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328" name="Google Shape;4328;p213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329" name="Google Shape;4329;p213"/>
          <p:cNvSpPr txBox="1"/>
          <p:nvPr/>
        </p:nvSpPr>
        <p:spPr>
          <a:xfrm>
            <a:off x="388938" y="1247884"/>
            <a:ext cx="75438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Lassen Sie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sprechen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Buch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Methode, die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deutlich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Nein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Vor-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4330" name="Google Shape;4330;p213"/>
          <p:cNvSpPr txBox="1"/>
          <p:nvPr/>
        </p:nvSpPr>
        <p:spPr>
          <a:xfrm>
            <a:off x="5312537" y="6357610"/>
            <a:ext cx="370165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*Das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Peds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-Buch geht auf diese Verfahren nicht ein</a:t>
            </a:r>
            <a:endParaRPr/>
          </a:p>
        </p:txBody>
      </p:sp>
    </p:spTree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5" name="Google Shape;4335;p214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214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6" name="Google Shape;4336;p214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 im Kindesalter: Behandlung</a:t>
            </a:r>
            <a:endParaRPr/>
          </a:p>
        </p:txBody>
      </p:sp>
      <p:sp>
        <p:nvSpPr>
          <p:cNvPr id="4337" name="Google Shape;4337;p214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338" name="Google Shape;4338;p214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339" name="Google Shape;4339;p214"/>
          <p:cNvSpPr txBox="1"/>
          <p:nvPr/>
        </p:nvSpPr>
        <p:spPr>
          <a:xfrm>
            <a:off x="388938" y="1247884"/>
            <a:ext cx="7543800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Lassen Sie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sprechen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Glaukom-Lehrbuch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Methode, die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deutlich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Nein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Vor-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Nachteile</a:t>
            </a:r>
            <a:endParaRPr dirty="0"/>
          </a:p>
        </p:txBody>
      </p:sp>
      <p:sp>
        <p:nvSpPr>
          <p:cNvPr id="4340" name="Google Shape;4340;p214"/>
          <p:cNvSpPr txBox="1"/>
          <p:nvPr/>
        </p:nvSpPr>
        <p:spPr>
          <a:xfrm>
            <a:off x="1826928" y="2344573"/>
            <a:ext cx="142159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</a:t>
            </a:r>
            <a:endParaRPr sz="2000" b="1" i="1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1" name="Google Shape;4341;p214"/>
          <p:cNvSpPr txBox="1"/>
          <p:nvPr/>
        </p:nvSpPr>
        <p:spPr>
          <a:xfrm>
            <a:off x="6070226" y="2356335"/>
            <a:ext cx="1702174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endParaRPr dirty="0"/>
          </a:p>
        </p:txBody>
      </p:sp>
      <p:sp>
        <p:nvSpPr>
          <p:cNvPr id="4342" name="Google Shape;4342;p214"/>
          <p:cNvSpPr txBox="1"/>
          <p:nvPr/>
        </p:nvSpPr>
        <p:spPr>
          <a:xfrm>
            <a:off x="1228777" y="5552542"/>
            <a:ext cx="6686446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Geben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für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jede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Aussage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an,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Trabekulektomien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zutrifft</a:t>
            </a:r>
            <a:endParaRPr dirty="0"/>
          </a:p>
        </p:txBody>
      </p:sp>
      <p:sp>
        <p:nvSpPr>
          <p:cNvPr id="4343" name="Google Shape;4343;p214"/>
          <p:cNvSpPr txBox="1"/>
          <p:nvPr/>
        </p:nvSpPr>
        <p:spPr>
          <a:xfrm>
            <a:off x="2350150" y="2784196"/>
            <a:ext cx="466025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                                                                                                       ?</a:t>
            </a:r>
            <a:endParaRPr dirty="0"/>
          </a:p>
        </p:txBody>
      </p:sp>
      <p:cxnSp>
        <p:nvCxnSpPr>
          <p:cNvPr id="4344" name="Google Shape;4344;p214"/>
          <p:cNvCxnSpPr/>
          <p:nvPr/>
        </p:nvCxnSpPr>
        <p:spPr>
          <a:xfrm>
            <a:off x="1826928" y="5552542"/>
            <a:ext cx="5410169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345" name="Google Shape;4345;p214"/>
          <p:cNvSpPr txBox="1"/>
          <p:nvPr/>
        </p:nvSpPr>
        <p:spPr>
          <a:xfrm>
            <a:off x="2774072" y="5200838"/>
            <a:ext cx="359585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Weist eine höhere Gesamterfolgsrate auf</a:t>
            </a:r>
            <a:endParaRPr/>
          </a:p>
        </p:txBody>
      </p:sp>
      <p:sp>
        <p:nvSpPr>
          <p:cNvPr id="4346" name="Google Shape;4346;p214"/>
          <p:cNvSpPr/>
          <p:nvPr/>
        </p:nvSpPr>
        <p:spPr>
          <a:xfrm rot="-1447105">
            <a:off x="7092418" y="5134828"/>
            <a:ext cx="996880" cy="710667"/>
          </a:xfrm>
          <a:custGeom>
            <a:avLst/>
            <a:gdLst/>
            <a:ahLst/>
            <a:cxnLst/>
            <a:rect l="l" t="t" r="r" b="b"/>
            <a:pathLst>
              <a:path w="996880" h="710667" extrusionOk="0">
                <a:moveTo>
                  <a:pt x="675861" y="689113"/>
                </a:moveTo>
                <a:cubicBezTo>
                  <a:pt x="767522" y="711200"/>
                  <a:pt x="859183" y="733287"/>
                  <a:pt x="901148" y="662609"/>
                </a:cubicBezTo>
                <a:cubicBezTo>
                  <a:pt x="943113" y="591931"/>
                  <a:pt x="1077843" y="375478"/>
                  <a:pt x="927652" y="265043"/>
                </a:cubicBezTo>
                <a:cubicBezTo>
                  <a:pt x="777461" y="154608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1" name="Google Shape;4351;p215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215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2" name="Google Shape;4352;p215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4353" name="Google Shape;4353;p215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354" name="Google Shape;4354;p215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355" name="Google Shape;4355;p215"/>
          <p:cNvSpPr txBox="1"/>
          <p:nvPr/>
        </p:nvSpPr>
        <p:spPr>
          <a:xfrm>
            <a:off x="388938" y="1247884"/>
            <a:ext cx="7543800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Lassen Sie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sprechen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Glaukom-Lehrbuch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Methode, die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deutlich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Nein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Vor-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Nachteile</a:t>
            </a:r>
            <a:endParaRPr dirty="0"/>
          </a:p>
        </p:txBody>
      </p:sp>
      <p:sp>
        <p:nvSpPr>
          <p:cNvPr id="4356" name="Google Shape;4356;p215"/>
          <p:cNvSpPr txBox="1"/>
          <p:nvPr/>
        </p:nvSpPr>
        <p:spPr>
          <a:xfrm>
            <a:off x="1826927" y="2344573"/>
            <a:ext cx="1457693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</a:t>
            </a:r>
            <a:endParaRPr sz="2000" b="1" i="1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7" name="Google Shape;4357;p215"/>
          <p:cNvSpPr txBox="1"/>
          <p:nvPr/>
        </p:nvSpPr>
        <p:spPr>
          <a:xfrm>
            <a:off x="6070225" y="2356335"/>
            <a:ext cx="184499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endParaRPr dirty="0"/>
          </a:p>
        </p:txBody>
      </p:sp>
      <p:sp>
        <p:nvSpPr>
          <p:cNvPr id="4358" name="Google Shape;4358;p215"/>
          <p:cNvSpPr txBox="1"/>
          <p:nvPr/>
        </p:nvSpPr>
        <p:spPr>
          <a:xfrm>
            <a:off x="4858450" y="2743193"/>
            <a:ext cx="3595855" cy="302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23"/>
                  </a:ext>
                </a:extLst>
              </a:rPr>
              <a:t>Weis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24"/>
                  </a:ext>
                </a:extLst>
              </a:rPr>
              <a:t>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insgesamt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höhere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Erfolgsquote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auf</a:t>
            </a:r>
            <a:endParaRPr dirty="0"/>
          </a:p>
        </p:txBody>
      </p:sp>
      <p:sp>
        <p:nvSpPr>
          <p:cNvPr id="4359" name="Google Shape;4359;p215"/>
          <p:cNvSpPr txBox="1"/>
          <p:nvPr/>
        </p:nvSpPr>
        <p:spPr>
          <a:xfrm>
            <a:off x="1228777" y="5552542"/>
            <a:ext cx="6686446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Geben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für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jede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Aussage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an,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Trabekulektomien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25"/>
                  </a:ext>
                </a:extLst>
              </a:rPr>
              <a:t>Drainageimplantate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zutrifft</a:t>
            </a:r>
            <a:endParaRPr dirty="0"/>
          </a:p>
        </p:txBody>
      </p:sp>
      <p:cxnSp>
        <p:nvCxnSpPr>
          <p:cNvPr id="4360" name="Google Shape;4360;p215"/>
          <p:cNvCxnSpPr/>
          <p:nvPr/>
        </p:nvCxnSpPr>
        <p:spPr>
          <a:xfrm>
            <a:off x="1826928" y="5552542"/>
            <a:ext cx="5410169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361" name="Google Shape;4361;p215"/>
          <p:cNvSpPr txBox="1"/>
          <p:nvPr/>
        </p:nvSpPr>
        <p:spPr>
          <a:xfrm>
            <a:off x="2774072" y="5200838"/>
            <a:ext cx="359585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Weist eine höhere Gesamterfolgsrate auf</a:t>
            </a:r>
            <a:endParaRPr/>
          </a:p>
        </p:txBody>
      </p:sp>
      <p:sp>
        <p:nvSpPr>
          <p:cNvPr id="4362" name="Google Shape;4362;p215"/>
          <p:cNvSpPr/>
          <p:nvPr/>
        </p:nvSpPr>
        <p:spPr>
          <a:xfrm rot="-1447105">
            <a:off x="7092418" y="5134828"/>
            <a:ext cx="996880" cy="710667"/>
          </a:xfrm>
          <a:custGeom>
            <a:avLst/>
            <a:gdLst/>
            <a:ahLst/>
            <a:cxnLst/>
            <a:rect l="l" t="t" r="r" b="b"/>
            <a:pathLst>
              <a:path w="996880" h="710667" extrusionOk="0">
                <a:moveTo>
                  <a:pt x="675861" y="689113"/>
                </a:moveTo>
                <a:cubicBezTo>
                  <a:pt x="767522" y="711200"/>
                  <a:pt x="859183" y="733287"/>
                  <a:pt x="901148" y="662609"/>
                </a:cubicBezTo>
                <a:cubicBezTo>
                  <a:pt x="943113" y="591931"/>
                  <a:pt x="1077843" y="375478"/>
                  <a:pt x="927652" y="265043"/>
                </a:cubicBezTo>
                <a:cubicBezTo>
                  <a:pt x="777461" y="154608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7" name="Google Shape;4367;p216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216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8" name="Google Shape;4368;p216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 im Kindesalter: Behandlung</a:t>
            </a:r>
            <a:endParaRPr/>
          </a:p>
        </p:txBody>
      </p:sp>
      <p:sp>
        <p:nvSpPr>
          <p:cNvPr id="4369" name="Google Shape;4369;p216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370" name="Google Shape;4370;p216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371" name="Google Shape;4371;p216"/>
          <p:cNvSpPr txBox="1"/>
          <p:nvPr/>
        </p:nvSpPr>
        <p:spPr>
          <a:xfrm>
            <a:off x="388938" y="1247884"/>
            <a:ext cx="7543800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Lassen Sie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sprechen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Glaukom-Lehrbuch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Methode, die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deutlich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Nein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Vor-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Nachteile</a:t>
            </a:r>
            <a:endParaRPr dirty="0"/>
          </a:p>
        </p:txBody>
      </p:sp>
      <p:sp>
        <p:nvSpPr>
          <p:cNvPr id="4372" name="Google Shape;4372;p216"/>
          <p:cNvSpPr txBox="1"/>
          <p:nvPr/>
        </p:nvSpPr>
        <p:spPr>
          <a:xfrm>
            <a:off x="1826928" y="2344573"/>
            <a:ext cx="136144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</a:t>
            </a:r>
            <a:endParaRPr sz="2000" b="1" i="1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3" name="Google Shape;4373;p216"/>
          <p:cNvSpPr txBox="1"/>
          <p:nvPr/>
        </p:nvSpPr>
        <p:spPr>
          <a:xfrm>
            <a:off x="6070225" y="2356335"/>
            <a:ext cx="1605921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endParaRPr dirty="0"/>
          </a:p>
        </p:txBody>
      </p:sp>
      <p:sp>
        <p:nvSpPr>
          <p:cNvPr id="4374" name="Google Shape;4374;p216"/>
          <p:cNvSpPr txBox="1"/>
          <p:nvPr/>
        </p:nvSpPr>
        <p:spPr>
          <a:xfrm>
            <a:off x="4858451" y="2743193"/>
            <a:ext cx="3527560" cy="302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Weisen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insgesamt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höhere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Erfolgsquote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auf</a:t>
            </a:r>
            <a:endParaRPr dirty="0"/>
          </a:p>
        </p:txBody>
      </p:sp>
      <p:sp>
        <p:nvSpPr>
          <p:cNvPr id="4375" name="Google Shape;4375;p216"/>
          <p:cNvSpPr txBox="1"/>
          <p:nvPr/>
        </p:nvSpPr>
        <p:spPr>
          <a:xfrm>
            <a:off x="1228777" y="5552542"/>
            <a:ext cx="6686446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Geben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für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jede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Aussage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an,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Trabekulektomien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zutrifft</a:t>
            </a:r>
            <a:endParaRPr dirty="0"/>
          </a:p>
        </p:txBody>
      </p:sp>
      <p:cxnSp>
        <p:nvCxnSpPr>
          <p:cNvPr id="4377" name="Google Shape;4377;p216"/>
          <p:cNvCxnSpPr/>
          <p:nvPr/>
        </p:nvCxnSpPr>
        <p:spPr>
          <a:xfrm>
            <a:off x="1826928" y="5552542"/>
            <a:ext cx="5410169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378" name="Google Shape;4378;p216"/>
          <p:cNvSpPr txBox="1"/>
          <p:nvPr/>
        </p:nvSpPr>
        <p:spPr>
          <a:xfrm>
            <a:off x="3481477" y="5200838"/>
            <a:ext cx="3233494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Bessere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Senkung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endParaRPr dirty="0"/>
          </a:p>
        </p:txBody>
      </p:sp>
      <p:sp>
        <p:nvSpPr>
          <p:cNvPr id="4379" name="Google Shape;4379;p216"/>
          <p:cNvSpPr/>
          <p:nvPr/>
        </p:nvSpPr>
        <p:spPr>
          <a:xfrm rot="-1447105">
            <a:off x="7092418" y="5134828"/>
            <a:ext cx="996880" cy="710667"/>
          </a:xfrm>
          <a:custGeom>
            <a:avLst/>
            <a:gdLst/>
            <a:ahLst/>
            <a:cxnLst/>
            <a:rect l="l" t="t" r="r" b="b"/>
            <a:pathLst>
              <a:path w="996880" h="710667" extrusionOk="0">
                <a:moveTo>
                  <a:pt x="675861" y="689113"/>
                </a:moveTo>
                <a:cubicBezTo>
                  <a:pt x="767522" y="711200"/>
                  <a:pt x="859183" y="733287"/>
                  <a:pt x="901148" y="662609"/>
                </a:cubicBezTo>
                <a:cubicBezTo>
                  <a:pt x="943113" y="591931"/>
                  <a:pt x="1077843" y="375478"/>
                  <a:pt x="927652" y="265043"/>
                </a:cubicBezTo>
                <a:cubicBezTo>
                  <a:pt x="777461" y="154608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4343;p214">
            <a:extLst>
              <a:ext uri="{FF2B5EF4-FFF2-40B4-BE49-F238E27FC236}">
                <a16:creationId xmlns:a16="http://schemas.microsoft.com/office/drawing/2014/main" id="{120EB31F-E545-515B-3A4E-FD7069143DD4}"/>
              </a:ext>
            </a:extLst>
          </p:cNvPr>
          <p:cNvSpPr txBox="1"/>
          <p:nvPr/>
        </p:nvSpPr>
        <p:spPr>
          <a:xfrm>
            <a:off x="2350150" y="3206995"/>
            <a:ext cx="466025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                                                                                                       ?</a:t>
            </a:r>
            <a:endParaRPr dirty="0"/>
          </a:p>
        </p:txBody>
      </p:sp>
    </p:spTree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4" name="Google Shape;4384;p217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217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5" name="Google Shape;4385;p217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 im Kindesalter: Behandlung</a:t>
            </a:r>
            <a:endParaRPr/>
          </a:p>
        </p:txBody>
      </p:sp>
      <p:sp>
        <p:nvSpPr>
          <p:cNvPr id="4386" name="Google Shape;4386;p217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387" name="Google Shape;4387;p217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388" name="Google Shape;4388;p217"/>
          <p:cNvSpPr txBox="1"/>
          <p:nvPr/>
        </p:nvSpPr>
        <p:spPr>
          <a:xfrm>
            <a:off x="388938" y="1247884"/>
            <a:ext cx="7543800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Lassen Sie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sprechen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Glaukom-Lehrbuch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Methode, die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deutlich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Nein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Vor-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Nachteile</a:t>
            </a:r>
            <a:endParaRPr dirty="0"/>
          </a:p>
        </p:txBody>
      </p:sp>
      <p:sp>
        <p:nvSpPr>
          <p:cNvPr id="4389" name="Google Shape;4389;p217"/>
          <p:cNvSpPr txBox="1"/>
          <p:nvPr/>
        </p:nvSpPr>
        <p:spPr>
          <a:xfrm>
            <a:off x="1826927" y="2344573"/>
            <a:ext cx="1445661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</a:t>
            </a:r>
            <a:endParaRPr sz="2000" b="1" i="1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0" name="Google Shape;4390;p217"/>
          <p:cNvSpPr txBox="1"/>
          <p:nvPr/>
        </p:nvSpPr>
        <p:spPr>
          <a:xfrm>
            <a:off x="6070226" y="2356335"/>
            <a:ext cx="1714206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endParaRPr dirty="0"/>
          </a:p>
        </p:txBody>
      </p:sp>
      <p:sp>
        <p:nvSpPr>
          <p:cNvPr id="4391" name="Google Shape;4391;p217"/>
          <p:cNvSpPr txBox="1"/>
          <p:nvPr/>
        </p:nvSpPr>
        <p:spPr>
          <a:xfrm>
            <a:off x="4858451" y="2743193"/>
            <a:ext cx="3623812" cy="302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Weisen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insgesamt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höhere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Erfolgsquote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auf</a:t>
            </a:r>
            <a:endParaRPr dirty="0"/>
          </a:p>
        </p:txBody>
      </p:sp>
      <p:sp>
        <p:nvSpPr>
          <p:cNvPr id="4392" name="Google Shape;4392;p217"/>
          <p:cNvSpPr txBox="1"/>
          <p:nvPr/>
        </p:nvSpPr>
        <p:spPr>
          <a:xfrm>
            <a:off x="1228777" y="5552542"/>
            <a:ext cx="6686446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Geben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für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jede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Aussage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an,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Trabekulektomien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zutrifft</a:t>
            </a:r>
            <a:endParaRPr dirty="0"/>
          </a:p>
        </p:txBody>
      </p:sp>
      <p:cxnSp>
        <p:nvCxnSpPr>
          <p:cNvPr id="4393" name="Google Shape;4393;p217"/>
          <p:cNvCxnSpPr/>
          <p:nvPr/>
        </p:nvCxnSpPr>
        <p:spPr>
          <a:xfrm>
            <a:off x="1826928" y="5552542"/>
            <a:ext cx="5410169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394" name="Google Shape;4394;p217"/>
          <p:cNvSpPr txBox="1"/>
          <p:nvPr/>
        </p:nvSpPr>
        <p:spPr>
          <a:xfrm>
            <a:off x="3037010" y="5192091"/>
            <a:ext cx="3233494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Bessere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Senkung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endParaRPr dirty="0"/>
          </a:p>
        </p:txBody>
      </p:sp>
      <p:sp>
        <p:nvSpPr>
          <p:cNvPr id="4395" name="Google Shape;4395;p217"/>
          <p:cNvSpPr txBox="1"/>
          <p:nvPr/>
        </p:nvSpPr>
        <p:spPr>
          <a:xfrm>
            <a:off x="1214932" y="2743193"/>
            <a:ext cx="2899867" cy="302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Bessere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Senkung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endParaRPr dirty="0"/>
          </a:p>
        </p:txBody>
      </p:sp>
      <p:sp>
        <p:nvSpPr>
          <p:cNvPr id="4396" name="Google Shape;4396;p217"/>
          <p:cNvSpPr/>
          <p:nvPr/>
        </p:nvSpPr>
        <p:spPr>
          <a:xfrm rot="-1447105">
            <a:off x="7092418" y="5134828"/>
            <a:ext cx="996880" cy="710667"/>
          </a:xfrm>
          <a:custGeom>
            <a:avLst/>
            <a:gdLst/>
            <a:ahLst/>
            <a:cxnLst/>
            <a:rect l="l" t="t" r="r" b="b"/>
            <a:pathLst>
              <a:path w="996880" h="710667" extrusionOk="0">
                <a:moveTo>
                  <a:pt x="675861" y="689113"/>
                </a:moveTo>
                <a:cubicBezTo>
                  <a:pt x="767522" y="711200"/>
                  <a:pt x="859183" y="733287"/>
                  <a:pt x="901148" y="662609"/>
                </a:cubicBezTo>
                <a:cubicBezTo>
                  <a:pt x="943113" y="591931"/>
                  <a:pt x="1077843" y="375478"/>
                  <a:pt x="927652" y="265043"/>
                </a:cubicBezTo>
                <a:cubicBezTo>
                  <a:pt x="777461" y="154608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4343;p214">
            <a:extLst>
              <a:ext uri="{FF2B5EF4-FFF2-40B4-BE49-F238E27FC236}">
                <a16:creationId xmlns:a16="http://schemas.microsoft.com/office/drawing/2014/main" id="{6522B2C1-5340-BC2F-6FF3-82262029255A}"/>
              </a:ext>
            </a:extLst>
          </p:cNvPr>
          <p:cNvSpPr txBox="1"/>
          <p:nvPr/>
        </p:nvSpPr>
        <p:spPr>
          <a:xfrm>
            <a:off x="2350150" y="3231439"/>
            <a:ext cx="466025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                                                                                                       ?</a:t>
            </a:r>
            <a:endParaRPr dirty="0"/>
          </a:p>
        </p:txBody>
      </p:sp>
    </p:spTree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1" name="Google Shape;4401;p218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218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2" name="Google Shape;4402;p218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4403" name="Google Shape;4403;p218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404" name="Google Shape;4404;p218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405" name="Google Shape;4405;p218"/>
          <p:cNvSpPr txBox="1"/>
          <p:nvPr/>
        </p:nvSpPr>
        <p:spPr>
          <a:xfrm>
            <a:off x="388938" y="1247884"/>
            <a:ext cx="7543800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Lassen Sie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sprechen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Glaukom-Lehrbuch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Methode, die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deutlich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Nein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Vor-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Nachteile</a:t>
            </a:r>
            <a:endParaRPr dirty="0"/>
          </a:p>
        </p:txBody>
      </p:sp>
      <p:sp>
        <p:nvSpPr>
          <p:cNvPr id="4406" name="Google Shape;4406;p218"/>
          <p:cNvSpPr txBox="1"/>
          <p:nvPr/>
        </p:nvSpPr>
        <p:spPr>
          <a:xfrm>
            <a:off x="1214932" y="2743193"/>
            <a:ext cx="2960025" cy="302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Bessere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Senkung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endParaRPr dirty="0"/>
          </a:p>
        </p:txBody>
      </p:sp>
      <p:sp>
        <p:nvSpPr>
          <p:cNvPr id="4407" name="Google Shape;4407;p218"/>
          <p:cNvSpPr txBox="1"/>
          <p:nvPr/>
        </p:nvSpPr>
        <p:spPr>
          <a:xfrm>
            <a:off x="1826927" y="2344573"/>
            <a:ext cx="1469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</a:t>
            </a:r>
            <a:endParaRPr sz="2000" b="1" i="1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8" name="Google Shape;4408;p218"/>
          <p:cNvSpPr txBox="1"/>
          <p:nvPr/>
        </p:nvSpPr>
        <p:spPr>
          <a:xfrm>
            <a:off x="6070226" y="2356335"/>
            <a:ext cx="1469724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endParaRPr dirty="0"/>
          </a:p>
        </p:txBody>
      </p:sp>
      <p:sp>
        <p:nvSpPr>
          <p:cNvPr id="4409" name="Google Shape;4409;p218"/>
          <p:cNvSpPr txBox="1"/>
          <p:nvPr/>
        </p:nvSpPr>
        <p:spPr>
          <a:xfrm>
            <a:off x="4858451" y="2743193"/>
            <a:ext cx="3217547" cy="302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Weist eine höhere Gesamterfolgsrate auf</a:t>
            </a:r>
            <a:endParaRPr/>
          </a:p>
        </p:txBody>
      </p:sp>
      <p:sp>
        <p:nvSpPr>
          <p:cNvPr id="4410" name="Google Shape;4410;p218"/>
          <p:cNvSpPr txBox="1"/>
          <p:nvPr/>
        </p:nvSpPr>
        <p:spPr>
          <a:xfrm>
            <a:off x="1228777" y="5552542"/>
            <a:ext cx="6686446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Geben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für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jede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Aussage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an,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Trabekulektomien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Drainageimplantateimplantate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zutrifft</a:t>
            </a:r>
            <a:endParaRPr dirty="0"/>
          </a:p>
        </p:txBody>
      </p:sp>
      <p:cxnSp>
        <p:nvCxnSpPr>
          <p:cNvPr id="4412" name="Google Shape;4412;p218"/>
          <p:cNvCxnSpPr/>
          <p:nvPr/>
        </p:nvCxnSpPr>
        <p:spPr>
          <a:xfrm>
            <a:off x="1826928" y="5552542"/>
            <a:ext cx="5410169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13" name="Google Shape;4413;p218"/>
          <p:cNvSpPr txBox="1"/>
          <p:nvPr/>
        </p:nvSpPr>
        <p:spPr>
          <a:xfrm>
            <a:off x="2751629" y="5200838"/>
            <a:ext cx="3745424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Geringe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Erfolgsquote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unter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2 Jahren</a:t>
            </a:r>
            <a:endParaRPr dirty="0"/>
          </a:p>
        </p:txBody>
      </p:sp>
      <p:sp>
        <p:nvSpPr>
          <p:cNvPr id="4414" name="Google Shape;4414;p218"/>
          <p:cNvSpPr/>
          <p:nvPr/>
        </p:nvSpPr>
        <p:spPr>
          <a:xfrm rot="-1447105">
            <a:off x="7092418" y="5134828"/>
            <a:ext cx="996880" cy="710667"/>
          </a:xfrm>
          <a:custGeom>
            <a:avLst/>
            <a:gdLst/>
            <a:ahLst/>
            <a:cxnLst/>
            <a:rect l="l" t="t" r="r" b="b"/>
            <a:pathLst>
              <a:path w="996880" h="710667" extrusionOk="0">
                <a:moveTo>
                  <a:pt x="675861" y="689113"/>
                </a:moveTo>
                <a:cubicBezTo>
                  <a:pt x="767522" y="711200"/>
                  <a:pt x="859183" y="733287"/>
                  <a:pt x="901148" y="662609"/>
                </a:cubicBezTo>
                <a:cubicBezTo>
                  <a:pt x="943113" y="591931"/>
                  <a:pt x="1077843" y="375478"/>
                  <a:pt x="927652" y="265043"/>
                </a:cubicBezTo>
                <a:cubicBezTo>
                  <a:pt x="777461" y="154608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4343;p214">
            <a:extLst>
              <a:ext uri="{FF2B5EF4-FFF2-40B4-BE49-F238E27FC236}">
                <a16:creationId xmlns:a16="http://schemas.microsoft.com/office/drawing/2014/main" id="{740B5CE7-5803-BDC7-2B5F-0EA6731C1213}"/>
              </a:ext>
            </a:extLst>
          </p:cNvPr>
          <p:cNvSpPr txBox="1"/>
          <p:nvPr/>
        </p:nvSpPr>
        <p:spPr>
          <a:xfrm>
            <a:off x="2323632" y="3573677"/>
            <a:ext cx="466025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                                                                                                       ?</a:t>
            </a:r>
            <a:endParaRPr dirty="0"/>
          </a:p>
        </p:txBody>
      </p:sp>
    </p:spTree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9" name="Google Shape;4419;p219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219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0" name="Google Shape;4420;p219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4421" name="Google Shape;4421;p219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422" name="Google Shape;4422;p219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423" name="Google Shape;4423;p219"/>
          <p:cNvSpPr txBox="1"/>
          <p:nvPr/>
        </p:nvSpPr>
        <p:spPr>
          <a:xfrm>
            <a:off x="388938" y="1247884"/>
            <a:ext cx="7543800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Lassen Sie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sprechen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Glaukom-Lehrbuch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Methode, die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deutlich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Nein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Vor-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Nachteile</a:t>
            </a:r>
            <a:endParaRPr dirty="0"/>
          </a:p>
        </p:txBody>
      </p:sp>
      <p:sp>
        <p:nvSpPr>
          <p:cNvPr id="4424" name="Google Shape;4424;p219"/>
          <p:cNvSpPr txBox="1"/>
          <p:nvPr/>
        </p:nvSpPr>
        <p:spPr>
          <a:xfrm>
            <a:off x="565460" y="2743193"/>
            <a:ext cx="3259226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Bessere Senkung des Augeninnendrucks</a:t>
            </a:r>
            <a:endParaRPr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Geringe Erfolgsrate bei Kindern unter 2 Jahren</a:t>
            </a:r>
            <a:endParaRPr/>
          </a:p>
        </p:txBody>
      </p:sp>
      <p:sp>
        <p:nvSpPr>
          <p:cNvPr id="4425" name="Google Shape;4425;p219"/>
          <p:cNvSpPr txBox="1"/>
          <p:nvPr/>
        </p:nvSpPr>
        <p:spPr>
          <a:xfrm>
            <a:off x="1826927" y="2344573"/>
            <a:ext cx="156597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</a:t>
            </a:r>
            <a:endParaRPr sz="2000" b="1" i="1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6" name="Google Shape;4426;p219"/>
          <p:cNvSpPr txBox="1"/>
          <p:nvPr/>
        </p:nvSpPr>
        <p:spPr>
          <a:xfrm>
            <a:off x="6070226" y="2356335"/>
            <a:ext cx="1473574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endParaRPr dirty="0"/>
          </a:p>
        </p:txBody>
      </p:sp>
      <p:sp>
        <p:nvSpPr>
          <p:cNvPr id="4427" name="Google Shape;4427;p219"/>
          <p:cNvSpPr txBox="1"/>
          <p:nvPr/>
        </p:nvSpPr>
        <p:spPr>
          <a:xfrm>
            <a:off x="4858451" y="2743193"/>
            <a:ext cx="3217547" cy="302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Weist eine höhere Gesamterfolgsrate auf</a:t>
            </a:r>
            <a:endParaRPr/>
          </a:p>
        </p:txBody>
      </p:sp>
      <p:sp>
        <p:nvSpPr>
          <p:cNvPr id="4428" name="Google Shape;4428;p219"/>
          <p:cNvSpPr txBox="1"/>
          <p:nvPr/>
        </p:nvSpPr>
        <p:spPr>
          <a:xfrm>
            <a:off x="1228777" y="5552542"/>
            <a:ext cx="6686446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Geben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für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jede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Aussage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an,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gilt</a:t>
            </a:r>
            <a:endParaRPr dirty="0"/>
          </a:p>
        </p:txBody>
      </p:sp>
      <p:cxnSp>
        <p:nvCxnSpPr>
          <p:cNvPr id="4429" name="Google Shape;4429;p219"/>
          <p:cNvCxnSpPr/>
          <p:nvPr/>
        </p:nvCxnSpPr>
        <p:spPr>
          <a:xfrm>
            <a:off x="1826928" y="5552542"/>
            <a:ext cx="5410169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30" name="Google Shape;4430;p219"/>
          <p:cNvSpPr txBox="1"/>
          <p:nvPr/>
        </p:nvSpPr>
        <p:spPr>
          <a:xfrm>
            <a:off x="2751629" y="5200838"/>
            <a:ext cx="36407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Geringe Erfolgsquote bei Kindern unter 2 Jahren</a:t>
            </a:r>
            <a:endParaRPr/>
          </a:p>
        </p:txBody>
      </p:sp>
      <p:sp>
        <p:nvSpPr>
          <p:cNvPr id="4431" name="Google Shape;4431;p219"/>
          <p:cNvSpPr/>
          <p:nvPr/>
        </p:nvSpPr>
        <p:spPr>
          <a:xfrm rot="-1447105">
            <a:off x="7092418" y="5134828"/>
            <a:ext cx="996880" cy="710667"/>
          </a:xfrm>
          <a:custGeom>
            <a:avLst/>
            <a:gdLst/>
            <a:ahLst/>
            <a:cxnLst/>
            <a:rect l="l" t="t" r="r" b="b"/>
            <a:pathLst>
              <a:path w="996880" h="710667" extrusionOk="0">
                <a:moveTo>
                  <a:pt x="675861" y="689113"/>
                </a:moveTo>
                <a:cubicBezTo>
                  <a:pt x="767522" y="711200"/>
                  <a:pt x="859183" y="733287"/>
                  <a:pt x="901148" y="662609"/>
                </a:cubicBezTo>
                <a:cubicBezTo>
                  <a:pt x="943113" y="591931"/>
                  <a:pt x="1077843" y="375478"/>
                  <a:pt x="927652" y="265043"/>
                </a:cubicBezTo>
                <a:cubicBezTo>
                  <a:pt x="777461" y="154608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22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22"/>
          <p:cNvSpPr txBox="1"/>
          <p:nvPr/>
        </p:nvSpPr>
        <p:spPr>
          <a:xfrm>
            <a:off x="1603375" y="2016125"/>
            <a:ext cx="11572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</a:t>
            </a:r>
            <a:endParaRPr dirty="0"/>
          </a:p>
        </p:txBody>
      </p:sp>
      <p:sp>
        <p:nvSpPr>
          <p:cNvPr id="832" name="Google Shape;832;p22"/>
          <p:cNvSpPr txBox="1"/>
          <p:nvPr/>
        </p:nvSpPr>
        <p:spPr>
          <a:xfrm>
            <a:off x="4875213" y="2755900"/>
            <a:ext cx="153352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Sekundär</a:t>
            </a:r>
            <a:endParaRPr/>
          </a:p>
        </p:txBody>
      </p:sp>
      <p:cxnSp>
        <p:nvCxnSpPr>
          <p:cNvPr id="833" name="Google Shape;833;p22"/>
          <p:cNvCxnSpPr/>
          <p:nvPr/>
        </p:nvCxnSpPr>
        <p:spPr>
          <a:xfrm flipH="1">
            <a:off x="2743200" y="1570038"/>
            <a:ext cx="1822450" cy="48577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834" name="Google Shape;834;p22"/>
          <p:cNvCxnSpPr/>
          <p:nvPr/>
        </p:nvCxnSpPr>
        <p:spPr>
          <a:xfrm>
            <a:off x="4565650" y="1570038"/>
            <a:ext cx="935038" cy="1265237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835" name="Google Shape;835;p22"/>
          <p:cNvSpPr txBox="1"/>
          <p:nvPr/>
        </p:nvSpPr>
        <p:spPr>
          <a:xfrm>
            <a:off x="180975" y="2817813"/>
            <a:ext cx="1354138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Angeboren</a:t>
            </a:r>
            <a:endParaRPr/>
          </a:p>
        </p:txBody>
      </p:sp>
      <p:sp>
        <p:nvSpPr>
          <p:cNvPr id="836" name="Google Shape;836;p22"/>
          <p:cNvSpPr txBox="1"/>
          <p:nvPr/>
        </p:nvSpPr>
        <p:spPr>
          <a:xfrm>
            <a:off x="2717800" y="2825750"/>
            <a:ext cx="847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JOWG</a:t>
            </a:r>
            <a:endParaRPr dirty="0"/>
          </a:p>
        </p:txBody>
      </p:sp>
      <p:cxnSp>
        <p:nvCxnSpPr>
          <p:cNvPr id="837" name="Google Shape;837;p22"/>
          <p:cNvCxnSpPr>
            <a:stCxn id="831" idx="2"/>
          </p:cNvCxnSpPr>
          <p:nvPr/>
        </p:nvCxnSpPr>
        <p:spPr>
          <a:xfrm flipH="1">
            <a:off x="1562819" y="2226439"/>
            <a:ext cx="6192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838" name="Google Shape;838;p22"/>
          <p:cNvCxnSpPr>
            <a:stCxn id="831" idx="2"/>
          </p:cNvCxnSpPr>
          <p:nvPr/>
        </p:nvCxnSpPr>
        <p:spPr>
          <a:xfrm>
            <a:off x="2182019" y="2226439"/>
            <a:ext cx="5715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839" name="Google Shape;839;p22"/>
          <p:cNvSpPr txBox="1"/>
          <p:nvPr/>
        </p:nvSpPr>
        <p:spPr>
          <a:xfrm>
            <a:off x="552450" y="3238500"/>
            <a:ext cx="1060450" cy="354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Neugeborene</a:t>
            </a:r>
            <a:endParaRPr/>
          </a:p>
        </p:txBody>
      </p:sp>
      <p:sp>
        <p:nvSpPr>
          <p:cNvPr id="840" name="Google Shape;840;p22"/>
          <p:cNvSpPr txBox="1"/>
          <p:nvPr/>
        </p:nvSpPr>
        <p:spPr>
          <a:xfrm>
            <a:off x="565150" y="3671888"/>
            <a:ext cx="135890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Säuglingsalter</a:t>
            </a:r>
            <a:endParaRPr dirty="0"/>
          </a:p>
        </p:txBody>
      </p:sp>
      <p:cxnSp>
        <p:nvCxnSpPr>
          <p:cNvPr id="841" name="Google Shape;841;p22"/>
          <p:cNvCxnSpPr/>
          <p:nvPr/>
        </p:nvCxnSpPr>
        <p:spPr>
          <a:xfrm>
            <a:off x="374650" y="3162300"/>
            <a:ext cx="0" cy="113982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42" name="Google Shape;842;p22"/>
          <p:cNvCxnSpPr/>
          <p:nvPr/>
        </p:nvCxnSpPr>
        <p:spPr>
          <a:xfrm>
            <a:off x="374650" y="3417888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43" name="Google Shape;843;p22"/>
          <p:cNvCxnSpPr/>
          <p:nvPr/>
        </p:nvCxnSpPr>
        <p:spPr>
          <a:xfrm>
            <a:off x="363538" y="3854450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44" name="Google Shape;844;p22"/>
          <p:cNvCxnSpPr/>
          <p:nvPr/>
        </p:nvCxnSpPr>
        <p:spPr>
          <a:xfrm>
            <a:off x="363538" y="430212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45" name="Google Shape;845;p22"/>
          <p:cNvSpPr txBox="1"/>
          <p:nvPr/>
        </p:nvSpPr>
        <p:spPr>
          <a:xfrm>
            <a:off x="2133600" y="3756025"/>
            <a:ext cx="1770063" cy="554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</a:t>
            </a: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erworbene Augenerkrankung</a:t>
            </a:r>
            <a:endParaRPr/>
          </a:p>
        </p:txBody>
      </p:sp>
      <p:cxnSp>
        <p:nvCxnSpPr>
          <p:cNvPr id="846" name="Google Shape;846;p22"/>
          <p:cNvCxnSpPr/>
          <p:nvPr/>
        </p:nvCxnSpPr>
        <p:spPr>
          <a:xfrm flipH="1">
            <a:off x="3886200" y="3167063"/>
            <a:ext cx="1735138" cy="5334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847" name="Google Shape;847;p22"/>
          <p:cNvCxnSpPr/>
          <p:nvPr/>
        </p:nvCxnSpPr>
        <p:spPr>
          <a:xfrm>
            <a:off x="5600700" y="3149600"/>
            <a:ext cx="2305050" cy="550863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848" name="Google Shape;848;p22"/>
          <p:cNvSpPr txBox="1"/>
          <p:nvPr/>
        </p:nvSpPr>
        <p:spPr>
          <a:xfrm>
            <a:off x="4179888" y="3757613"/>
            <a:ext cx="1947862" cy="55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 erworbene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</a:t>
            </a: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Erkrankung</a:t>
            </a:r>
            <a:endParaRPr/>
          </a:p>
        </p:txBody>
      </p:sp>
      <p:cxnSp>
        <p:nvCxnSpPr>
          <p:cNvPr id="849" name="Google Shape;849;p22"/>
          <p:cNvCxnSpPr/>
          <p:nvPr/>
        </p:nvCxnSpPr>
        <p:spPr>
          <a:xfrm flipH="1">
            <a:off x="5294313" y="3149600"/>
            <a:ext cx="317500" cy="550863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850" name="Google Shape;850;p22"/>
          <p:cNvCxnSpPr/>
          <p:nvPr/>
        </p:nvCxnSpPr>
        <p:spPr>
          <a:xfrm>
            <a:off x="5637213" y="3160713"/>
            <a:ext cx="847725" cy="53975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851" name="Google Shape;851;p22"/>
          <p:cNvSpPr txBox="1"/>
          <p:nvPr/>
        </p:nvSpPr>
        <p:spPr>
          <a:xfrm>
            <a:off x="2608263" y="4694238"/>
            <a:ext cx="1522412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Peters-Anomalie</a:t>
            </a:r>
            <a:endParaRPr/>
          </a:p>
        </p:txBody>
      </p:sp>
      <p:sp>
        <p:nvSpPr>
          <p:cNvPr id="852" name="Google Shape;852;p22"/>
          <p:cNvSpPr txBox="1"/>
          <p:nvPr/>
        </p:nvSpPr>
        <p:spPr>
          <a:xfrm>
            <a:off x="2630488" y="5060950"/>
            <a:ext cx="874712" cy="31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Aniridie</a:t>
            </a:r>
            <a:endParaRPr/>
          </a:p>
        </p:txBody>
      </p:sp>
      <p:cxnSp>
        <p:nvCxnSpPr>
          <p:cNvPr id="853" name="Google Shape;853;p22"/>
          <p:cNvCxnSpPr/>
          <p:nvPr/>
        </p:nvCxnSpPr>
        <p:spPr>
          <a:xfrm flipH="1">
            <a:off x="2416175" y="4284663"/>
            <a:ext cx="14288" cy="95885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54" name="Google Shape;854;p22"/>
          <p:cNvCxnSpPr/>
          <p:nvPr/>
        </p:nvCxnSpPr>
        <p:spPr>
          <a:xfrm>
            <a:off x="2430463" y="4513263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55" name="Google Shape;855;p22"/>
          <p:cNvCxnSpPr/>
          <p:nvPr/>
        </p:nvCxnSpPr>
        <p:spPr>
          <a:xfrm>
            <a:off x="2406650" y="4876800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56" name="Google Shape;856;p22"/>
          <p:cNvCxnSpPr/>
          <p:nvPr/>
        </p:nvCxnSpPr>
        <p:spPr>
          <a:xfrm>
            <a:off x="2432050" y="5240338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57" name="Google Shape;857;p22"/>
          <p:cNvCxnSpPr/>
          <p:nvPr/>
        </p:nvCxnSpPr>
        <p:spPr>
          <a:xfrm>
            <a:off x="4602163" y="4281488"/>
            <a:ext cx="7937" cy="60325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58" name="Google Shape;858;p22"/>
          <p:cNvCxnSpPr/>
          <p:nvPr/>
        </p:nvCxnSpPr>
        <p:spPr>
          <a:xfrm>
            <a:off x="4605338" y="487362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59" name="Google Shape;859;p22"/>
          <p:cNvSpPr txBox="1"/>
          <p:nvPr/>
        </p:nvSpPr>
        <p:spPr>
          <a:xfrm>
            <a:off x="2500313" y="361950"/>
            <a:ext cx="4143375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860" name="Google Shape;860;p22"/>
          <p:cNvSpPr txBox="1"/>
          <p:nvPr/>
        </p:nvSpPr>
        <p:spPr>
          <a:xfrm>
            <a:off x="3070225" y="1130300"/>
            <a:ext cx="30638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endParaRPr dirty="0"/>
          </a:p>
        </p:txBody>
      </p:sp>
      <p:sp>
        <p:nvSpPr>
          <p:cNvPr id="861" name="Google Shape;861;p22"/>
          <p:cNvSpPr txBox="1"/>
          <p:nvPr/>
        </p:nvSpPr>
        <p:spPr>
          <a:xfrm>
            <a:off x="4806950" y="4718050"/>
            <a:ext cx="44132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NF</a:t>
            </a:r>
            <a:endParaRPr/>
          </a:p>
        </p:txBody>
      </p:sp>
      <p:sp>
        <p:nvSpPr>
          <p:cNvPr id="862" name="Google Shape;862;p22"/>
          <p:cNvSpPr txBox="1"/>
          <p:nvPr/>
        </p:nvSpPr>
        <p:spPr>
          <a:xfrm>
            <a:off x="565150" y="4144963"/>
            <a:ext cx="133985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Spät auftretend</a:t>
            </a:r>
            <a:endParaRPr/>
          </a:p>
        </p:txBody>
      </p:sp>
      <p:sp>
        <p:nvSpPr>
          <p:cNvPr id="863" name="Google Shape;863;p22"/>
          <p:cNvSpPr txBox="1"/>
          <p:nvPr/>
        </p:nvSpPr>
        <p:spPr>
          <a:xfrm>
            <a:off x="7851775" y="3730625"/>
            <a:ext cx="1189038" cy="57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Erworben nach CE</a:t>
            </a:r>
            <a:endParaRPr/>
          </a:p>
        </p:txBody>
      </p:sp>
      <p:sp>
        <p:nvSpPr>
          <p:cNvPr id="864" name="Google Shape;864;p22"/>
          <p:cNvSpPr txBox="1"/>
          <p:nvPr/>
        </p:nvSpPr>
        <p:spPr>
          <a:xfrm>
            <a:off x="4797425" y="4370388"/>
            <a:ext cx="1379538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Sturge-Weber</a:t>
            </a:r>
            <a:endParaRPr/>
          </a:p>
        </p:txBody>
      </p:sp>
      <p:cxnSp>
        <p:nvCxnSpPr>
          <p:cNvPr id="865" name="Google Shape;865;p22"/>
          <p:cNvCxnSpPr/>
          <p:nvPr/>
        </p:nvCxnSpPr>
        <p:spPr>
          <a:xfrm>
            <a:off x="4602163" y="454977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66" name="Google Shape;866;p22"/>
          <p:cNvSpPr txBox="1"/>
          <p:nvPr/>
        </p:nvSpPr>
        <p:spPr>
          <a:xfrm>
            <a:off x="2608263" y="4333875"/>
            <a:ext cx="129857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A-R-Anomalie</a:t>
            </a:r>
            <a:endParaRPr/>
          </a:p>
        </p:txBody>
      </p:sp>
      <p:sp>
        <p:nvSpPr>
          <p:cNvPr id="867" name="Google Shape;867;p22"/>
          <p:cNvSpPr txBox="1"/>
          <p:nvPr/>
        </p:nvSpPr>
        <p:spPr>
          <a:xfrm>
            <a:off x="221936" y="5390667"/>
            <a:ext cx="6904350" cy="36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Einige allgemeine Hinweise zur Behandlung:</a:t>
            </a:r>
            <a:endParaRPr/>
          </a:p>
        </p:txBody>
      </p:sp>
      <p:sp>
        <p:nvSpPr>
          <p:cNvPr id="868" name="Google Shape;868;p22"/>
          <p:cNvSpPr txBox="1"/>
          <p:nvPr/>
        </p:nvSpPr>
        <p:spPr>
          <a:xfrm>
            <a:off x="6364288" y="3703638"/>
            <a:ext cx="1047750" cy="35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Erworben</a:t>
            </a:r>
            <a:endParaRPr/>
          </a:p>
        </p:txBody>
      </p:sp>
      <p:sp>
        <p:nvSpPr>
          <p:cNvPr id="869" name="Google Shape;869;p22"/>
          <p:cNvSpPr txBox="1"/>
          <p:nvPr/>
        </p:nvSpPr>
        <p:spPr>
          <a:xfrm>
            <a:off x="6665913" y="4090988"/>
            <a:ext cx="84137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Trauma</a:t>
            </a:r>
            <a:endParaRPr/>
          </a:p>
        </p:txBody>
      </p:sp>
      <p:sp>
        <p:nvSpPr>
          <p:cNvPr id="870" name="Google Shape;870;p22"/>
          <p:cNvSpPr txBox="1"/>
          <p:nvPr/>
        </p:nvSpPr>
        <p:spPr>
          <a:xfrm>
            <a:off x="6665913" y="4449763"/>
            <a:ext cx="1287462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Entzündung</a:t>
            </a:r>
            <a:endParaRPr/>
          </a:p>
        </p:txBody>
      </p:sp>
      <p:sp>
        <p:nvSpPr>
          <p:cNvPr id="871" name="Google Shape;871;p22"/>
          <p:cNvSpPr txBox="1"/>
          <p:nvPr/>
        </p:nvSpPr>
        <p:spPr>
          <a:xfrm>
            <a:off x="6700837" y="4805363"/>
            <a:ext cx="1668463" cy="319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Medikamenteninduziert</a:t>
            </a:r>
            <a:endParaRPr dirty="0"/>
          </a:p>
        </p:txBody>
      </p:sp>
      <p:cxnSp>
        <p:nvCxnSpPr>
          <p:cNvPr id="872" name="Google Shape;872;p22"/>
          <p:cNvCxnSpPr/>
          <p:nvPr/>
        </p:nvCxnSpPr>
        <p:spPr>
          <a:xfrm>
            <a:off x="6488113" y="4040188"/>
            <a:ext cx="3175" cy="1296987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73" name="Google Shape;873;p22"/>
          <p:cNvCxnSpPr/>
          <p:nvPr/>
        </p:nvCxnSpPr>
        <p:spPr>
          <a:xfrm>
            <a:off x="6488113" y="427037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74" name="Google Shape;874;p22"/>
          <p:cNvCxnSpPr/>
          <p:nvPr/>
        </p:nvCxnSpPr>
        <p:spPr>
          <a:xfrm>
            <a:off x="6491288" y="463232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75" name="Google Shape;875;p22"/>
          <p:cNvCxnSpPr/>
          <p:nvPr/>
        </p:nvCxnSpPr>
        <p:spPr>
          <a:xfrm>
            <a:off x="6502400" y="4983163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76" name="Google Shape;876;p22"/>
          <p:cNvSpPr txBox="1"/>
          <p:nvPr/>
        </p:nvSpPr>
        <p:spPr>
          <a:xfrm>
            <a:off x="6697663" y="5181600"/>
            <a:ext cx="666750" cy="31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ROP</a:t>
            </a:r>
            <a:endParaRPr dirty="0"/>
          </a:p>
        </p:txBody>
      </p:sp>
      <p:cxnSp>
        <p:nvCxnSpPr>
          <p:cNvPr id="877" name="Google Shape;877;p22"/>
          <p:cNvCxnSpPr/>
          <p:nvPr/>
        </p:nvCxnSpPr>
        <p:spPr>
          <a:xfrm>
            <a:off x="6510338" y="533717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6" name="Google Shape;4436;p220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220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7" name="Google Shape;4437;p220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 im Kindesalter: Behandlung</a:t>
            </a:r>
            <a:endParaRPr/>
          </a:p>
        </p:txBody>
      </p:sp>
      <p:sp>
        <p:nvSpPr>
          <p:cNvPr id="4438" name="Google Shape;4438;p220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439" name="Google Shape;4439;p220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440" name="Google Shape;4440;p220"/>
          <p:cNvSpPr txBox="1"/>
          <p:nvPr/>
        </p:nvSpPr>
        <p:spPr>
          <a:xfrm>
            <a:off x="388938" y="1247884"/>
            <a:ext cx="7543800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Lassen Sie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sprechen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Glaukom-Lehrbuch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Methode, die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deutlich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Nein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Vor-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Nachteile</a:t>
            </a:r>
            <a:endParaRPr dirty="0"/>
          </a:p>
        </p:txBody>
      </p:sp>
      <p:sp>
        <p:nvSpPr>
          <p:cNvPr id="4441" name="Google Shape;4441;p220"/>
          <p:cNvSpPr txBox="1"/>
          <p:nvPr/>
        </p:nvSpPr>
        <p:spPr>
          <a:xfrm>
            <a:off x="565460" y="2743193"/>
            <a:ext cx="3259226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Bessere Senkung des Augeninnendrucks</a:t>
            </a:r>
            <a:endParaRPr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Geringe Erfolgsrate bei Kindern unter 2 Jahren</a:t>
            </a:r>
            <a:endParaRPr/>
          </a:p>
        </p:txBody>
      </p:sp>
      <p:sp>
        <p:nvSpPr>
          <p:cNvPr id="4442" name="Google Shape;4442;p220"/>
          <p:cNvSpPr txBox="1"/>
          <p:nvPr/>
        </p:nvSpPr>
        <p:spPr>
          <a:xfrm>
            <a:off x="1826927" y="2344573"/>
            <a:ext cx="161410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</a:t>
            </a:r>
            <a:endParaRPr sz="2000" b="1" i="1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3" name="Google Shape;4443;p220"/>
          <p:cNvSpPr txBox="1"/>
          <p:nvPr/>
        </p:nvSpPr>
        <p:spPr>
          <a:xfrm>
            <a:off x="6070226" y="2356335"/>
            <a:ext cx="1614104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endParaRPr dirty="0"/>
          </a:p>
        </p:txBody>
      </p:sp>
      <p:sp>
        <p:nvSpPr>
          <p:cNvPr id="4444" name="Google Shape;4444;p220"/>
          <p:cNvSpPr txBox="1"/>
          <p:nvPr/>
        </p:nvSpPr>
        <p:spPr>
          <a:xfrm>
            <a:off x="4858451" y="2743193"/>
            <a:ext cx="3217547" cy="302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Weist eine höhere Gesamterfolgsrate auf</a:t>
            </a:r>
            <a:endParaRPr/>
          </a:p>
        </p:txBody>
      </p:sp>
      <p:sp>
        <p:nvSpPr>
          <p:cNvPr id="4445" name="Google Shape;4445;p220"/>
          <p:cNvSpPr txBox="1"/>
          <p:nvPr/>
        </p:nvSpPr>
        <p:spPr>
          <a:xfrm>
            <a:off x="1228777" y="5552542"/>
            <a:ext cx="6686446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Geben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für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jede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Aussage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an,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Trabekulektomieekulotomie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gilt</a:t>
            </a:r>
            <a:endParaRPr dirty="0"/>
          </a:p>
        </p:txBody>
      </p:sp>
      <p:cxnSp>
        <p:nvCxnSpPr>
          <p:cNvPr id="4447" name="Google Shape;4447;p220"/>
          <p:cNvCxnSpPr/>
          <p:nvPr/>
        </p:nvCxnSpPr>
        <p:spPr>
          <a:xfrm>
            <a:off x="1826928" y="5552542"/>
            <a:ext cx="5410169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48" name="Google Shape;4448;p220"/>
          <p:cNvSpPr txBox="1"/>
          <p:nvPr/>
        </p:nvSpPr>
        <p:spPr>
          <a:xfrm>
            <a:off x="2751629" y="5200838"/>
            <a:ext cx="36407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Höheres Risiko für Motilitätsstörungen</a:t>
            </a:r>
            <a:endParaRPr/>
          </a:p>
        </p:txBody>
      </p:sp>
      <p:sp>
        <p:nvSpPr>
          <p:cNvPr id="4449" name="Google Shape;4449;p220"/>
          <p:cNvSpPr/>
          <p:nvPr/>
        </p:nvSpPr>
        <p:spPr>
          <a:xfrm rot="-1447105">
            <a:off x="7092418" y="5134828"/>
            <a:ext cx="996880" cy="710667"/>
          </a:xfrm>
          <a:custGeom>
            <a:avLst/>
            <a:gdLst/>
            <a:ahLst/>
            <a:cxnLst/>
            <a:rect l="l" t="t" r="r" b="b"/>
            <a:pathLst>
              <a:path w="996880" h="710667" extrusionOk="0">
                <a:moveTo>
                  <a:pt x="675861" y="689113"/>
                </a:moveTo>
                <a:cubicBezTo>
                  <a:pt x="767522" y="711200"/>
                  <a:pt x="859183" y="733287"/>
                  <a:pt x="901148" y="662609"/>
                </a:cubicBezTo>
                <a:cubicBezTo>
                  <a:pt x="943113" y="591931"/>
                  <a:pt x="1077843" y="375478"/>
                  <a:pt x="927652" y="265043"/>
                </a:cubicBezTo>
                <a:cubicBezTo>
                  <a:pt x="777461" y="154608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4343;p214">
            <a:extLst>
              <a:ext uri="{FF2B5EF4-FFF2-40B4-BE49-F238E27FC236}">
                <a16:creationId xmlns:a16="http://schemas.microsoft.com/office/drawing/2014/main" id="{00EF9B64-D0A8-C3DF-A875-9897AFAD82A4}"/>
              </a:ext>
            </a:extLst>
          </p:cNvPr>
          <p:cNvSpPr txBox="1"/>
          <p:nvPr/>
        </p:nvSpPr>
        <p:spPr>
          <a:xfrm>
            <a:off x="2195073" y="3555186"/>
            <a:ext cx="466025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                                                                                                       ?</a:t>
            </a:r>
            <a:endParaRPr dirty="0"/>
          </a:p>
        </p:txBody>
      </p:sp>
    </p:spTree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" name="Google Shape;4454;p221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221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5" name="Google Shape;4455;p221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4456" name="Google Shape;4456;p221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457" name="Google Shape;4457;p221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458" name="Google Shape;4458;p221"/>
          <p:cNvSpPr txBox="1"/>
          <p:nvPr/>
        </p:nvSpPr>
        <p:spPr>
          <a:xfrm>
            <a:off x="388938" y="1247884"/>
            <a:ext cx="7543800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Lassen Sie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sprechen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Glaukom-Lehrbuch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Methode, die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deutlich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Nein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Vor-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Nachteile</a:t>
            </a:r>
            <a:endParaRPr dirty="0"/>
          </a:p>
        </p:txBody>
      </p:sp>
      <p:sp>
        <p:nvSpPr>
          <p:cNvPr id="4459" name="Google Shape;4459;p221"/>
          <p:cNvSpPr txBox="1"/>
          <p:nvPr/>
        </p:nvSpPr>
        <p:spPr>
          <a:xfrm>
            <a:off x="565460" y="2743193"/>
            <a:ext cx="3259226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Bessere Senkung des Augeninnendrucks</a:t>
            </a:r>
            <a:endParaRPr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Geringe Erfolgsrate bei Kindern unter 2 Jahren</a:t>
            </a:r>
            <a:endParaRPr/>
          </a:p>
        </p:txBody>
      </p:sp>
      <p:sp>
        <p:nvSpPr>
          <p:cNvPr id="4460" name="Google Shape;4460;p221"/>
          <p:cNvSpPr txBox="1"/>
          <p:nvPr/>
        </p:nvSpPr>
        <p:spPr>
          <a:xfrm>
            <a:off x="1826928" y="2344573"/>
            <a:ext cx="166223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</a:t>
            </a:r>
            <a:endParaRPr sz="2000" b="1" i="1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1" name="Google Shape;4461;p221"/>
          <p:cNvSpPr txBox="1"/>
          <p:nvPr/>
        </p:nvSpPr>
        <p:spPr>
          <a:xfrm>
            <a:off x="6070225" y="2356335"/>
            <a:ext cx="184499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endParaRPr dirty="0"/>
          </a:p>
        </p:txBody>
      </p:sp>
      <p:sp>
        <p:nvSpPr>
          <p:cNvPr id="4462" name="Google Shape;4462;p221"/>
          <p:cNvSpPr txBox="1"/>
          <p:nvPr/>
        </p:nvSpPr>
        <p:spPr>
          <a:xfrm>
            <a:off x="4858451" y="2743193"/>
            <a:ext cx="3217500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Weist eine höhere Gesamterfolgsrate auf</a:t>
            </a:r>
            <a:endParaRPr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Höheres Risiko für </a:t>
            </a:r>
            <a:r>
              <a:rPr lang="en-US" sz="120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26"/>
                  </a:ext>
                </a:extLst>
              </a:rPr>
              <a:t>Motilitätsstörungen</a:t>
            </a:r>
            <a:endParaRPr/>
          </a:p>
        </p:txBody>
      </p:sp>
      <p:sp>
        <p:nvSpPr>
          <p:cNvPr id="4463" name="Google Shape;4463;p221"/>
          <p:cNvSpPr txBox="1"/>
          <p:nvPr/>
        </p:nvSpPr>
        <p:spPr>
          <a:xfrm>
            <a:off x="1228777" y="5552542"/>
            <a:ext cx="6686446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Geben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für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jede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Aussage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an,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Trabekulektomie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Drainageimplantates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gilt</a:t>
            </a:r>
            <a:endParaRPr dirty="0"/>
          </a:p>
        </p:txBody>
      </p:sp>
      <p:cxnSp>
        <p:nvCxnSpPr>
          <p:cNvPr id="4464" name="Google Shape;4464;p221"/>
          <p:cNvCxnSpPr/>
          <p:nvPr/>
        </p:nvCxnSpPr>
        <p:spPr>
          <a:xfrm>
            <a:off x="1826928" y="5552542"/>
            <a:ext cx="5410169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65" name="Google Shape;4465;p221"/>
          <p:cNvSpPr txBox="1"/>
          <p:nvPr/>
        </p:nvSpPr>
        <p:spPr>
          <a:xfrm>
            <a:off x="2751629" y="5200838"/>
            <a:ext cx="36407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Höheres Risiko für Motilitätsstörungen</a:t>
            </a:r>
            <a:endParaRPr/>
          </a:p>
        </p:txBody>
      </p:sp>
      <p:sp>
        <p:nvSpPr>
          <p:cNvPr id="4466" name="Google Shape;4466;p221"/>
          <p:cNvSpPr/>
          <p:nvPr/>
        </p:nvSpPr>
        <p:spPr>
          <a:xfrm rot="-1447105">
            <a:off x="7092418" y="5134828"/>
            <a:ext cx="996880" cy="710667"/>
          </a:xfrm>
          <a:custGeom>
            <a:avLst/>
            <a:gdLst/>
            <a:ahLst/>
            <a:cxnLst/>
            <a:rect l="l" t="t" r="r" b="b"/>
            <a:pathLst>
              <a:path w="996880" h="710667" extrusionOk="0">
                <a:moveTo>
                  <a:pt x="675861" y="689113"/>
                </a:moveTo>
                <a:cubicBezTo>
                  <a:pt x="767522" y="711200"/>
                  <a:pt x="859183" y="733287"/>
                  <a:pt x="901148" y="662609"/>
                </a:cubicBezTo>
                <a:cubicBezTo>
                  <a:pt x="943113" y="591931"/>
                  <a:pt x="1077843" y="375478"/>
                  <a:pt x="927652" y="265043"/>
                </a:cubicBezTo>
                <a:cubicBezTo>
                  <a:pt x="777461" y="154608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1" name="Google Shape;4471;p222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222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2" name="Google Shape;4472;p222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4473" name="Google Shape;4473;p222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474" name="Google Shape;4474;p222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475" name="Google Shape;4475;p222"/>
          <p:cNvSpPr txBox="1"/>
          <p:nvPr/>
        </p:nvSpPr>
        <p:spPr>
          <a:xfrm>
            <a:off x="388938" y="1247884"/>
            <a:ext cx="7543800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Lassen Sie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sprechen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Glaukom-Lehrbuch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Methode, die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deutlich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Nein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Vor-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Nachteile</a:t>
            </a:r>
            <a:endParaRPr dirty="0"/>
          </a:p>
        </p:txBody>
      </p:sp>
      <p:sp>
        <p:nvSpPr>
          <p:cNvPr id="4476" name="Google Shape;4476;p222"/>
          <p:cNvSpPr txBox="1"/>
          <p:nvPr/>
        </p:nvSpPr>
        <p:spPr>
          <a:xfrm>
            <a:off x="565460" y="2743193"/>
            <a:ext cx="3259226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Bessere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Senkung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endParaRPr dirty="0"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Geringe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Erfolgsrate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unter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2 Jahren</a:t>
            </a:r>
            <a:endParaRPr dirty="0"/>
          </a:p>
        </p:txBody>
      </p:sp>
      <p:sp>
        <p:nvSpPr>
          <p:cNvPr id="4477" name="Google Shape;4477;p222"/>
          <p:cNvSpPr txBox="1"/>
          <p:nvPr/>
        </p:nvSpPr>
        <p:spPr>
          <a:xfrm>
            <a:off x="1826927" y="2344573"/>
            <a:ext cx="16540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</a:t>
            </a:r>
            <a:endParaRPr sz="2000" b="1" i="1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8" name="Google Shape;4478;p222"/>
          <p:cNvSpPr txBox="1"/>
          <p:nvPr/>
        </p:nvSpPr>
        <p:spPr>
          <a:xfrm>
            <a:off x="6070226" y="2356335"/>
            <a:ext cx="165404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endParaRPr dirty="0"/>
          </a:p>
        </p:txBody>
      </p:sp>
      <p:sp>
        <p:nvSpPr>
          <p:cNvPr id="4479" name="Google Shape;4479;p222"/>
          <p:cNvSpPr txBox="1"/>
          <p:nvPr/>
        </p:nvSpPr>
        <p:spPr>
          <a:xfrm>
            <a:off x="4858451" y="2743193"/>
            <a:ext cx="3217547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Weist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höhere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Gesamterfolgsrate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auf</a:t>
            </a:r>
            <a:endParaRPr dirty="0"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Höheres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Bewegungsstörungen</a:t>
            </a:r>
            <a:endParaRPr dirty="0"/>
          </a:p>
        </p:txBody>
      </p:sp>
      <p:sp>
        <p:nvSpPr>
          <p:cNvPr id="4480" name="Google Shape;4480;p222"/>
          <p:cNvSpPr txBox="1"/>
          <p:nvPr/>
        </p:nvSpPr>
        <p:spPr>
          <a:xfrm>
            <a:off x="1228777" y="5552542"/>
            <a:ext cx="6686446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Geben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für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jede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Aussage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an,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Trabekulektomie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Drainageimplantate-Implantate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zutrifft</a:t>
            </a:r>
            <a:endParaRPr dirty="0"/>
          </a:p>
        </p:txBody>
      </p:sp>
      <p:cxnSp>
        <p:nvCxnSpPr>
          <p:cNvPr id="4482" name="Google Shape;4482;p222"/>
          <p:cNvCxnSpPr/>
          <p:nvPr/>
        </p:nvCxnSpPr>
        <p:spPr>
          <a:xfrm>
            <a:off x="1826928" y="5552542"/>
            <a:ext cx="5410169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83" name="Google Shape;4483;p222"/>
          <p:cNvSpPr txBox="1"/>
          <p:nvPr/>
        </p:nvSpPr>
        <p:spPr>
          <a:xfrm>
            <a:off x="2751629" y="5200838"/>
            <a:ext cx="36407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Geringe Erfolgsquote bei aphaken Augen</a:t>
            </a:r>
            <a:endParaRPr/>
          </a:p>
        </p:txBody>
      </p:sp>
      <p:sp>
        <p:nvSpPr>
          <p:cNvPr id="4484" name="Google Shape;4484;p222"/>
          <p:cNvSpPr/>
          <p:nvPr/>
        </p:nvSpPr>
        <p:spPr>
          <a:xfrm rot="-1447105">
            <a:off x="7092418" y="5134828"/>
            <a:ext cx="996880" cy="710667"/>
          </a:xfrm>
          <a:custGeom>
            <a:avLst/>
            <a:gdLst/>
            <a:ahLst/>
            <a:cxnLst/>
            <a:rect l="l" t="t" r="r" b="b"/>
            <a:pathLst>
              <a:path w="996880" h="710667" extrusionOk="0">
                <a:moveTo>
                  <a:pt x="675861" y="689113"/>
                </a:moveTo>
                <a:cubicBezTo>
                  <a:pt x="767522" y="711200"/>
                  <a:pt x="859183" y="733287"/>
                  <a:pt x="901148" y="662609"/>
                </a:cubicBezTo>
                <a:cubicBezTo>
                  <a:pt x="943113" y="591931"/>
                  <a:pt x="1077843" y="375478"/>
                  <a:pt x="927652" y="265043"/>
                </a:cubicBezTo>
                <a:cubicBezTo>
                  <a:pt x="777461" y="154608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4343;p214">
            <a:extLst>
              <a:ext uri="{FF2B5EF4-FFF2-40B4-BE49-F238E27FC236}">
                <a16:creationId xmlns:a16="http://schemas.microsoft.com/office/drawing/2014/main" id="{C8C47CAC-E2C9-C217-ACD2-5404F99CF852}"/>
              </a:ext>
            </a:extLst>
          </p:cNvPr>
          <p:cNvSpPr txBox="1"/>
          <p:nvPr/>
        </p:nvSpPr>
        <p:spPr>
          <a:xfrm>
            <a:off x="2237000" y="3599923"/>
            <a:ext cx="466025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                                                                                                       ?</a:t>
            </a:r>
            <a:endParaRPr dirty="0"/>
          </a:p>
        </p:txBody>
      </p:sp>
    </p:spTree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9" name="Google Shape;4489;p223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223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0" name="Google Shape;4490;p223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 im Kindesalter: Behandlung</a:t>
            </a:r>
            <a:endParaRPr/>
          </a:p>
        </p:txBody>
      </p:sp>
      <p:sp>
        <p:nvSpPr>
          <p:cNvPr id="4491" name="Google Shape;4491;p223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492" name="Google Shape;4492;p223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493" name="Google Shape;4493;p223"/>
          <p:cNvSpPr txBox="1"/>
          <p:nvPr/>
        </p:nvSpPr>
        <p:spPr>
          <a:xfrm>
            <a:off x="388938" y="1247884"/>
            <a:ext cx="7543800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Lassen Sie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sprechen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Glaukom-Lehrbuch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Methode, die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deutlich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Nein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Vor-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Nachteile</a:t>
            </a:r>
            <a:endParaRPr dirty="0"/>
          </a:p>
        </p:txBody>
      </p:sp>
      <p:sp>
        <p:nvSpPr>
          <p:cNvPr id="4494" name="Google Shape;4494;p223"/>
          <p:cNvSpPr txBox="1"/>
          <p:nvPr/>
        </p:nvSpPr>
        <p:spPr>
          <a:xfrm>
            <a:off x="565460" y="2743193"/>
            <a:ext cx="3259226" cy="856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Bessere Senkung des Augeninnendrucks</a:t>
            </a:r>
            <a:endParaRPr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Geringe Erfolgsrate bei Kindern unter 2 Jahren</a:t>
            </a:r>
            <a:endParaRPr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Geringe Erfolgsrate bei aphaken Augen</a:t>
            </a:r>
            <a:endParaRPr/>
          </a:p>
        </p:txBody>
      </p:sp>
      <p:sp>
        <p:nvSpPr>
          <p:cNvPr id="4495" name="Google Shape;4495;p223"/>
          <p:cNvSpPr txBox="1"/>
          <p:nvPr/>
        </p:nvSpPr>
        <p:spPr>
          <a:xfrm>
            <a:off x="1826928" y="2344573"/>
            <a:ext cx="1614104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</a:t>
            </a:r>
            <a:endParaRPr sz="2000" b="1" i="1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6" name="Google Shape;4496;p223"/>
          <p:cNvSpPr txBox="1"/>
          <p:nvPr/>
        </p:nvSpPr>
        <p:spPr>
          <a:xfrm>
            <a:off x="6070225" y="2356335"/>
            <a:ext cx="149763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endParaRPr dirty="0"/>
          </a:p>
        </p:txBody>
      </p:sp>
      <p:sp>
        <p:nvSpPr>
          <p:cNvPr id="4497" name="Google Shape;4497;p223"/>
          <p:cNvSpPr txBox="1"/>
          <p:nvPr/>
        </p:nvSpPr>
        <p:spPr>
          <a:xfrm>
            <a:off x="4858451" y="2743193"/>
            <a:ext cx="3217547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Weist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höhere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Gesamterfolgsrate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auf</a:t>
            </a:r>
            <a:endParaRPr dirty="0"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Höheres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Bewegungsstörungen</a:t>
            </a:r>
            <a:endParaRPr dirty="0"/>
          </a:p>
        </p:txBody>
      </p:sp>
      <p:sp>
        <p:nvSpPr>
          <p:cNvPr id="4498" name="Google Shape;4498;p223"/>
          <p:cNvSpPr txBox="1"/>
          <p:nvPr/>
        </p:nvSpPr>
        <p:spPr>
          <a:xfrm>
            <a:off x="1228777" y="5552542"/>
            <a:ext cx="6686446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Geben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für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jede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Aussage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an,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Trabekulektomieekuloplastiken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Drainageimplantateimplantate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zutrifft</a:t>
            </a:r>
            <a:endParaRPr dirty="0"/>
          </a:p>
        </p:txBody>
      </p:sp>
      <p:cxnSp>
        <p:nvCxnSpPr>
          <p:cNvPr id="4499" name="Google Shape;4499;p223"/>
          <p:cNvCxnSpPr/>
          <p:nvPr/>
        </p:nvCxnSpPr>
        <p:spPr>
          <a:xfrm>
            <a:off x="1826928" y="5552542"/>
            <a:ext cx="5410169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00" name="Google Shape;4500;p223"/>
          <p:cNvSpPr txBox="1"/>
          <p:nvPr/>
        </p:nvSpPr>
        <p:spPr>
          <a:xfrm>
            <a:off x="2751629" y="5200838"/>
            <a:ext cx="36407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Geringe Erfolgsquote bei aphaken Augen</a:t>
            </a:r>
            <a:endParaRPr/>
          </a:p>
        </p:txBody>
      </p:sp>
      <p:sp>
        <p:nvSpPr>
          <p:cNvPr id="4501" name="Google Shape;4501;p223"/>
          <p:cNvSpPr/>
          <p:nvPr/>
        </p:nvSpPr>
        <p:spPr>
          <a:xfrm rot="-1447105">
            <a:off x="7092418" y="5134828"/>
            <a:ext cx="996880" cy="710667"/>
          </a:xfrm>
          <a:custGeom>
            <a:avLst/>
            <a:gdLst/>
            <a:ahLst/>
            <a:cxnLst/>
            <a:rect l="l" t="t" r="r" b="b"/>
            <a:pathLst>
              <a:path w="996880" h="710667" extrusionOk="0">
                <a:moveTo>
                  <a:pt x="675861" y="689113"/>
                </a:moveTo>
                <a:cubicBezTo>
                  <a:pt x="767522" y="711200"/>
                  <a:pt x="859183" y="733287"/>
                  <a:pt x="901148" y="662609"/>
                </a:cubicBezTo>
                <a:cubicBezTo>
                  <a:pt x="943113" y="591931"/>
                  <a:pt x="1077843" y="375478"/>
                  <a:pt x="927652" y="265043"/>
                </a:cubicBezTo>
                <a:cubicBezTo>
                  <a:pt x="777461" y="154608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" name="Google Shape;4506;p224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224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7" name="Google Shape;4507;p224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4508" name="Google Shape;4508;p224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509" name="Google Shape;4509;p224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510" name="Google Shape;4510;p224"/>
          <p:cNvSpPr txBox="1"/>
          <p:nvPr/>
        </p:nvSpPr>
        <p:spPr>
          <a:xfrm>
            <a:off x="388938" y="1247884"/>
            <a:ext cx="7543800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Lassen Sie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sprechen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Glaukom-Lehrbuch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Methode, die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deutlich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Nein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Vor-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Nachteile</a:t>
            </a:r>
            <a:endParaRPr dirty="0"/>
          </a:p>
        </p:txBody>
      </p:sp>
      <p:sp>
        <p:nvSpPr>
          <p:cNvPr id="4511" name="Google Shape;4511;p224"/>
          <p:cNvSpPr txBox="1"/>
          <p:nvPr/>
        </p:nvSpPr>
        <p:spPr>
          <a:xfrm>
            <a:off x="422436" y="2774515"/>
            <a:ext cx="3259226" cy="856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Bessere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Senkung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endParaRPr dirty="0"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Geringe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Erfolgsrate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unter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2 Jahren</a:t>
            </a:r>
            <a:endParaRPr dirty="0"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Geringe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Erfolgsrate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aphaken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Augen</a:t>
            </a:r>
            <a:endParaRPr dirty="0"/>
          </a:p>
        </p:txBody>
      </p:sp>
      <p:sp>
        <p:nvSpPr>
          <p:cNvPr id="4512" name="Google Shape;4512;p224"/>
          <p:cNvSpPr txBox="1"/>
          <p:nvPr/>
        </p:nvSpPr>
        <p:spPr>
          <a:xfrm>
            <a:off x="1826927" y="2344573"/>
            <a:ext cx="185473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</a:t>
            </a:r>
            <a:endParaRPr sz="2000" b="1" i="1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3" name="Google Shape;4513;p224"/>
          <p:cNvSpPr txBox="1"/>
          <p:nvPr/>
        </p:nvSpPr>
        <p:spPr>
          <a:xfrm>
            <a:off x="6070226" y="2356335"/>
            <a:ext cx="1485606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endParaRPr dirty="0"/>
          </a:p>
        </p:txBody>
      </p:sp>
      <p:sp>
        <p:nvSpPr>
          <p:cNvPr id="4514" name="Google Shape;4514;p224"/>
          <p:cNvSpPr txBox="1"/>
          <p:nvPr/>
        </p:nvSpPr>
        <p:spPr>
          <a:xfrm>
            <a:off x="4858451" y="2743193"/>
            <a:ext cx="3217547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Weist eine höhere Gesamterfolgsrate auf</a:t>
            </a:r>
            <a:endParaRPr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Höheres Risiko für Bewegungsstörungen</a:t>
            </a:r>
            <a:endParaRPr/>
          </a:p>
        </p:txBody>
      </p:sp>
      <p:sp>
        <p:nvSpPr>
          <p:cNvPr id="4515" name="Google Shape;4515;p224"/>
          <p:cNvSpPr txBox="1"/>
          <p:nvPr/>
        </p:nvSpPr>
        <p:spPr>
          <a:xfrm>
            <a:off x="1228777" y="5552542"/>
            <a:ext cx="6686446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Geben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für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jede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Aussage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an,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Trabekulektomieekuloplastiken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Drainageimplantateimplantate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zutrifft</a:t>
            </a:r>
            <a:endParaRPr dirty="0"/>
          </a:p>
        </p:txBody>
      </p:sp>
      <p:cxnSp>
        <p:nvCxnSpPr>
          <p:cNvPr id="4517" name="Google Shape;4517;p224"/>
          <p:cNvCxnSpPr/>
          <p:nvPr/>
        </p:nvCxnSpPr>
        <p:spPr>
          <a:xfrm>
            <a:off x="1826928" y="5552542"/>
            <a:ext cx="5410169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18" name="Google Shape;4518;p224"/>
          <p:cNvSpPr txBox="1"/>
          <p:nvPr/>
        </p:nvSpPr>
        <p:spPr>
          <a:xfrm>
            <a:off x="2716363" y="5200838"/>
            <a:ext cx="371127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Geringe Erfolgsquote, wenn kein MMC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27"/>
                  </a:ext>
                </a:extLst>
              </a:rPr>
              <a:t>verwendet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wird</a:t>
            </a:r>
            <a:endParaRPr/>
          </a:p>
        </p:txBody>
      </p:sp>
      <p:sp>
        <p:nvSpPr>
          <p:cNvPr id="4519" name="Google Shape;4519;p224"/>
          <p:cNvSpPr/>
          <p:nvPr/>
        </p:nvSpPr>
        <p:spPr>
          <a:xfrm rot="-1447105">
            <a:off x="7092418" y="5134828"/>
            <a:ext cx="996880" cy="710667"/>
          </a:xfrm>
          <a:custGeom>
            <a:avLst/>
            <a:gdLst/>
            <a:ahLst/>
            <a:cxnLst/>
            <a:rect l="l" t="t" r="r" b="b"/>
            <a:pathLst>
              <a:path w="996880" h="710667" extrusionOk="0">
                <a:moveTo>
                  <a:pt x="675861" y="689113"/>
                </a:moveTo>
                <a:cubicBezTo>
                  <a:pt x="767522" y="711200"/>
                  <a:pt x="859183" y="733287"/>
                  <a:pt x="901148" y="662609"/>
                </a:cubicBezTo>
                <a:cubicBezTo>
                  <a:pt x="943113" y="591931"/>
                  <a:pt x="1077843" y="375478"/>
                  <a:pt x="927652" y="265043"/>
                </a:cubicBezTo>
                <a:cubicBezTo>
                  <a:pt x="777461" y="154608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4343;p214">
            <a:extLst>
              <a:ext uri="{FF2B5EF4-FFF2-40B4-BE49-F238E27FC236}">
                <a16:creationId xmlns:a16="http://schemas.microsoft.com/office/drawing/2014/main" id="{67C8DE6B-BA65-C529-61A7-4B773DCF8F90}"/>
              </a:ext>
            </a:extLst>
          </p:cNvPr>
          <p:cNvSpPr txBox="1"/>
          <p:nvPr/>
        </p:nvSpPr>
        <p:spPr>
          <a:xfrm>
            <a:off x="2152779" y="3840355"/>
            <a:ext cx="466025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                                                                                                       ?</a:t>
            </a:r>
            <a:endParaRPr dirty="0"/>
          </a:p>
        </p:txBody>
      </p:sp>
    </p:spTree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4" name="Google Shape;4524;p225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225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5" name="Google Shape;4525;p225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 im Kindesalter: Behandlung</a:t>
            </a:r>
            <a:endParaRPr/>
          </a:p>
        </p:txBody>
      </p:sp>
      <p:sp>
        <p:nvSpPr>
          <p:cNvPr id="4526" name="Google Shape;4526;p225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527" name="Google Shape;4527;p225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528" name="Google Shape;4528;p225"/>
          <p:cNvSpPr txBox="1"/>
          <p:nvPr/>
        </p:nvSpPr>
        <p:spPr>
          <a:xfrm>
            <a:off x="388938" y="1247884"/>
            <a:ext cx="7543800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Lassen Sie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sprechen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Glaukom-Lehrbuch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Methode, die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deutlich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Nein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Vor-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Nachteile</a:t>
            </a:r>
            <a:endParaRPr dirty="0"/>
          </a:p>
        </p:txBody>
      </p:sp>
      <p:sp>
        <p:nvSpPr>
          <p:cNvPr id="4529" name="Google Shape;4529;p225"/>
          <p:cNvSpPr txBox="1"/>
          <p:nvPr/>
        </p:nvSpPr>
        <p:spPr>
          <a:xfrm>
            <a:off x="388938" y="2862178"/>
            <a:ext cx="3752150" cy="1133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Bessere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Senkung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endParaRPr dirty="0"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Geringe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Erfolgsrate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unter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2 Jahren</a:t>
            </a:r>
            <a:endParaRPr dirty="0"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Geringe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Erfolgsrate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aphaken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Augen</a:t>
            </a:r>
            <a:endParaRPr dirty="0"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Geringe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Erfolgsrate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MMC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verwendet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endParaRPr dirty="0"/>
          </a:p>
        </p:txBody>
      </p:sp>
      <p:sp>
        <p:nvSpPr>
          <p:cNvPr id="4530" name="Google Shape;4530;p225"/>
          <p:cNvSpPr txBox="1"/>
          <p:nvPr/>
        </p:nvSpPr>
        <p:spPr>
          <a:xfrm>
            <a:off x="1826927" y="2344573"/>
            <a:ext cx="151785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</a:t>
            </a:r>
            <a:endParaRPr sz="2000" b="1" i="1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1" name="Google Shape;4531;p225"/>
          <p:cNvSpPr txBox="1"/>
          <p:nvPr/>
        </p:nvSpPr>
        <p:spPr>
          <a:xfrm>
            <a:off x="6070226" y="2356335"/>
            <a:ext cx="186251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endParaRPr dirty="0"/>
          </a:p>
        </p:txBody>
      </p:sp>
      <p:sp>
        <p:nvSpPr>
          <p:cNvPr id="4532" name="Google Shape;4532;p225"/>
          <p:cNvSpPr txBox="1"/>
          <p:nvPr/>
        </p:nvSpPr>
        <p:spPr>
          <a:xfrm>
            <a:off x="4858451" y="2743193"/>
            <a:ext cx="3217547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Weist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höhere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Gesamterfolgsrate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auf</a:t>
            </a:r>
            <a:endParaRPr dirty="0"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Höheres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Bewegungsstörungen</a:t>
            </a:r>
            <a:endParaRPr dirty="0"/>
          </a:p>
        </p:txBody>
      </p:sp>
      <p:sp>
        <p:nvSpPr>
          <p:cNvPr id="4533" name="Google Shape;4533;p225"/>
          <p:cNvSpPr txBox="1"/>
          <p:nvPr/>
        </p:nvSpPr>
        <p:spPr>
          <a:xfrm>
            <a:off x="1228777" y="5552542"/>
            <a:ext cx="6686446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Geben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für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jede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Aussage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an,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Trabekulektomie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Drainageimplantate-Verfahren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gilt</a:t>
            </a:r>
            <a:endParaRPr dirty="0"/>
          </a:p>
        </p:txBody>
      </p:sp>
      <p:cxnSp>
        <p:nvCxnSpPr>
          <p:cNvPr id="4534" name="Google Shape;4534;p225"/>
          <p:cNvCxnSpPr/>
          <p:nvPr/>
        </p:nvCxnSpPr>
        <p:spPr>
          <a:xfrm>
            <a:off x="1826928" y="5552542"/>
            <a:ext cx="5410169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35" name="Google Shape;4535;p225"/>
          <p:cNvSpPr txBox="1"/>
          <p:nvPr/>
        </p:nvSpPr>
        <p:spPr>
          <a:xfrm>
            <a:off x="2716363" y="5200838"/>
            <a:ext cx="399860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Geringe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Erfolgsquote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MMC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verwendet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endParaRPr dirty="0"/>
          </a:p>
        </p:txBody>
      </p:sp>
      <p:sp>
        <p:nvSpPr>
          <p:cNvPr id="4536" name="Google Shape;4536;p225"/>
          <p:cNvSpPr/>
          <p:nvPr/>
        </p:nvSpPr>
        <p:spPr>
          <a:xfrm rot="-1447105">
            <a:off x="7092418" y="5134828"/>
            <a:ext cx="996880" cy="710667"/>
          </a:xfrm>
          <a:custGeom>
            <a:avLst/>
            <a:gdLst/>
            <a:ahLst/>
            <a:cxnLst/>
            <a:rect l="l" t="t" r="r" b="b"/>
            <a:pathLst>
              <a:path w="996880" h="710667" extrusionOk="0">
                <a:moveTo>
                  <a:pt x="675861" y="689113"/>
                </a:moveTo>
                <a:cubicBezTo>
                  <a:pt x="767522" y="711200"/>
                  <a:pt x="859183" y="733287"/>
                  <a:pt x="901148" y="662609"/>
                </a:cubicBezTo>
                <a:cubicBezTo>
                  <a:pt x="943113" y="591931"/>
                  <a:pt x="1077843" y="375478"/>
                  <a:pt x="927652" y="265043"/>
                </a:cubicBezTo>
                <a:cubicBezTo>
                  <a:pt x="777461" y="154608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1" name="Google Shape;4541;p226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226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2" name="Google Shape;4542;p226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 im Kindesalter: Behandlung</a:t>
            </a:r>
            <a:endParaRPr/>
          </a:p>
        </p:txBody>
      </p:sp>
      <p:sp>
        <p:nvSpPr>
          <p:cNvPr id="4543" name="Google Shape;4543;p226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544" name="Google Shape;4544;p226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545" name="Google Shape;4545;p226"/>
          <p:cNvSpPr txBox="1"/>
          <p:nvPr/>
        </p:nvSpPr>
        <p:spPr>
          <a:xfrm>
            <a:off x="388938" y="1247884"/>
            <a:ext cx="7543800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Lassen Sie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sprechen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Glaukom-Lehrbuch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Methode, die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deutlich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Nein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Vor-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Nachteile</a:t>
            </a:r>
            <a:endParaRPr dirty="0"/>
          </a:p>
        </p:txBody>
      </p:sp>
      <p:sp>
        <p:nvSpPr>
          <p:cNvPr id="4546" name="Google Shape;4546;p226"/>
          <p:cNvSpPr txBox="1"/>
          <p:nvPr/>
        </p:nvSpPr>
        <p:spPr>
          <a:xfrm>
            <a:off x="425197" y="2743193"/>
            <a:ext cx="3539752" cy="1410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Bessere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Senkung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endParaRPr dirty="0"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Geringe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Erfolgsrate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unter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2 Jahren</a:t>
            </a:r>
            <a:endParaRPr dirty="0"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Geringe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Erfolgsrate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aphaken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Augen</a:t>
            </a:r>
            <a:endParaRPr dirty="0"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Geringe</a:t>
            </a: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Erfolgsrate</a:t>
            </a: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</a:t>
            </a: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MMC </a:t>
            </a: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verwendet</a:t>
            </a: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endParaRPr dirty="0"/>
          </a:p>
        </p:txBody>
      </p:sp>
      <p:sp>
        <p:nvSpPr>
          <p:cNvPr id="4547" name="Google Shape;4547;p226"/>
          <p:cNvSpPr txBox="1"/>
          <p:nvPr/>
        </p:nvSpPr>
        <p:spPr>
          <a:xfrm>
            <a:off x="1826928" y="2344573"/>
            <a:ext cx="2011146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</a:t>
            </a:r>
            <a:endParaRPr sz="2000" b="1" i="1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8" name="Google Shape;4548;p226"/>
          <p:cNvSpPr txBox="1"/>
          <p:nvPr/>
        </p:nvSpPr>
        <p:spPr>
          <a:xfrm>
            <a:off x="6070225" y="2356335"/>
            <a:ext cx="184499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endParaRPr dirty="0"/>
          </a:p>
        </p:txBody>
      </p:sp>
      <p:sp>
        <p:nvSpPr>
          <p:cNvPr id="4549" name="Google Shape;4549;p226"/>
          <p:cNvSpPr txBox="1"/>
          <p:nvPr/>
        </p:nvSpPr>
        <p:spPr>
          <a:xfrm>
            <a:off x="4858451" y="2743193"/>
            <a:ext cx="3217547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Weist eine höhere Gesamterfolgsrate auf</a:t>
            </a:r>
            <a:endParaRPr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Höheres Risiko für Bewegungsstörungen</a:t>
            </a:r>
            <a:endParaRPr/>
          </a:p>
        </p:txBody>
      </p:sp>
      <p:sp>
        <p:nvSpPr>
          <p:cNvPr id="4550" name="Google Shape;4550;p226"/>
          <p:cNvSpPr txBox="1"/>
          <p:nvPr/>
        </p:nvSpPr>
        <p:spPr>
          <a:xfrm>
            <a:off x="1228777" y="5552542"/>
            <a:ext cx="6686446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Geben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Sie für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jede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Aussage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an,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Trabekulektomie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Drainageimplantate-Verfahren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gilt</a:t>
            </a:r>
            <a:endParaRPr dirty="0"/>
          </a:p>
        </p:txBody>
      </p:sp>
      <p:cxnSp>
        <p:nvCxnSpPr>
          <p:cNvPr id="4551" name="Google Shape;4551;p226"/>
          <p:cNvCxnSpPr/>
          <p:nvPr/>
        </p:nvCxnSpPr>
        <p:spPr>
          <a:xfrm>
            <a:off x="1826928" y="5552542"/>
            <a:ext cx="5410169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52" name="Google Shape;4552;p226"/>
          <p:cNvSpPr txBox="1"/>
          <p:nvPr/>
        </p:nvSpPr>
        <p:spPr>
          <a:xfrm>
            <a:off x="2716363" y="5188806"/>
            <a:ext cx="392780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Geringe Erfolgsquote, wenn MMC nicht verwendet wird</a:t>
            </a:r>
            <a:endParaRPr/>
          </a:p>
        </p:txBody>
      </p:sp>
      <p:sp>
        <p:nvSpPr>
          <p:cNvPr id="4553" name="Google Shape;4553;p226"/>
          <p:cNvSpPr txBox="1"/>
          <p:nvPr/>
        </p:nvSpPr>
        <p:spPr>
          <a:xfrm>
            <a:off x="4117404" y="3817655"/>
            <a:ext cx="395859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 es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Nachteile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 der Verwendung von MMC?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4" name="Google Shape;4554;p226"/>
          <p:cNvSpPr/>
          <p:nvPr/>
        </p:nvSpPr>
        <p:spPr>
          <a:xfrm rot="-1447105">
            <a:off x="7092418" y="5134828"/>
            <a:ext cx="996880" cy="710667"/>
          </a:xfrm>
          <a:custGeom>
            <a:avLst/>
            <a:gdLst/>
            <a:ahLst/>
            <a:cxnLst/>
            <a:rect l="l" t="t" r="r" b="b"/>
            <a:pathLst>
              <a:path w="996880" h="710667" extrusionOk="0">
                <a:moveTo>
                  <a:pt x="675861" y="689113"/>
                </a:moveTo>
                <a:cubicBezTo>
                  <a:pt x="767522" y="711200"/>
                  <a:pt x="859183" y="733287"/>
                  <a:pt x="901148" y="662609"/>
                </a:cubicBezTo>
                <a:cubicBezTo>
                  <a:pt x="943113" y="591931"/>
                  <a:pt x="1077843" y="375478"/>
                  <a:pt x="927652" y="265043"/>
                </a:cubicBezTo>
                <a:cubicBezTo>
                  <a:pt x="777461" y="154608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25400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9" name="Google Shape;4559;p227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227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0" name="Google Shape;4560;p227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4561" name="Google Shape;4561;p227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562" name="Google Shape;4562;p227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563" name="Google Shape;4563;p227"/>
          <p:cNvSpPr txBox="1"/>
          <p:nvPr/>
        </p:nvSpPr>
        <p:spPr>
          <a:xfrm>
            <a:off x="388938" y="1247884"/>
            <a:ext cx="7543800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Lassen Sie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sprechen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Glaukom-Lehrbuch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Methode, die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deutlich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Nein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Vor-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Nachteile</a:t>
            </a:r>
            <a:endParaRPr dirty="0"/>
          </a:p>
        </p:txBody>
      </p:sp>
      <p:sp>
        <p:nvSpPr>
          <p:cNvPr id="4564" name="Google Shape;4564;p227"/>
          <p:cNvSpPr txBox="1"/>
          <p:nvPr/>
        </p:nvSpPr>
        <p:spPr>
          <a:xfrm>
            <a:off x="425197" y="2743193"/>
            <a:ext cx="3539752" cy="1410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Bessere Senkung des Augeninnendrucks</a:t>
            </a:r>
            <a:endParaRPr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Geringe Erfolgsrate bei Kindern unter 2 Jahren</a:t>
            </a:r>
            <a:endParaRPr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Geringe Erfolgsrate bei aphaken Augen</a:t>
            </a:r>
            <a:endParaRPr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Geringe Erfolgsrate, wenn kein MMC verwendet wird</a:t>
            </a:r>
            <a:endParaRPr/>
          </a:p>
        </p:txBody>
      </p:sp>
      <p:sp>
        <p:nvSpPr>
          <p:cNvPr id="4565" name="Google Shape;4565;p227"/>
          <p:cNvSpPr txBox="1"/>
          <p:nvPr/>
        </p:nvSpPr>
        <p:spPr>
          <a:xfrm>
            <a:off x="1826928" y="2344573"/>
            <a:ext cx="1553946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</a:t>
            </a:r>
            <a:endParaRPr sz="2000" b="1" i="1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6" name="Google Shape;4566;p227"/>
          <p:cNvSpPr txBox="1"/>
          <p:nvPr/>
        </p:nvSpPr>
        <p:spPr>
          <a:xfrm>
            <a:off x="6070225" y="2356335"/>
            <a:ext cx="170821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endParaRPr dirty="0"/>
          </a:p>
        </p:txBody>
      </p:sp>
      <p:sp>
        <p:nvSpPr>
          <p:cNvPr id="4567" name="Google Shape;4567;p227"/>
          <p:cNvSpPr txBox="1"/>
          <p:nvPr/>
        </p:nvSpPr>
        <p:spPr>
          <a:xfrm>
            <a:off x="4858451" y="2743193"/>
            <a:ext cx="3217547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Weist eine höhere Gesamterfolgsrate auf</a:t>
            </a:r>
            <a:endParaRPr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Höheres Risiko für Bewegungsstörungen</a:t>
            </a:r>
            <a:endParaRPr/>
          </a:p>
        </p:txBody>
      </p:sp>
      <p:sp>
        <p:nvSpPr>
          <p:cNvPr id="4568" name="Google Shape;4568;p227"/>
          <p:cNvSpPr txBox="1"/>
          <p:nvPr/>
        </p:nvSpPr>
        <p:spPr>
          <a:xfrm>
            <a:off x="4117404" y="3817655"/>
            <a:ext cx="39585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Verwendung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MMC?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Ja, </a:t>
            </a:r>
            <a:r>
              <a:rPr lang="en-US" sz="1200" dirty="0">
                <a:solidFill>
                  <a:schemeClr val="dk1"/>
                </a:solidFill>
              </a:rPr>
              <a:t>die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– </a:t>
            </a:r>
            <a:r>
              <a:rPr lang="en-US" sz="1200" dirty="0">
                <a:solidFill>
                  <a:schemeClr val="dk1"/>
                </a:solidFill>
              </a:rPr>
              <a:t>MMC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erhöht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28"/>
                  </a:ext>
                </a:extLst>
              </a:rPr>
              <a:t>Risiko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Blebitis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und/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Endophthalmitis</a:t>
            </a:r>
            <a:endParaRPr dirty="0"/>
          </a:p>
        </p:txBody>
      </p:sp>
      <p:sp>
        <p:nvSpPr>
          <p:cNvPr id="4569" name="Google Shape;4569;p227"/>
          <p:cNvSpPr/>
          <p:nvPr/>
        </p:nvSpPr>
        <p:spPr>
          <a:xfrm>
            <a:off x="7237097" y="4054656"/>
            <a:ext cx="541338" cy="2286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0" name="Google Shape;4570;p227"/>
          <p:cNvSpPr/>
          <p:nvPr/>
        </p:nvSpPr>
        <p:spPr>
          <a:xfrm>
            <a:off x="4790066" y="4220771"/>
            <a:ext cx="1280160" cy="2286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1" name="Google Shape;4571;p227"/>
          <p:cNvSpPr txBox="1"/>
          <p:nvPr/>
        </p:nvSpPr>
        <p:spPr>
          <a:xfrm>
            <a:off x="1228777" y="5552542"/>
            <a:ext cx="6686446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Geben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Sie für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jede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Aussage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an,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Trabekulektomien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Drainageimplantateimplantate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gilt</a:t>
            </a:r>
            <a:endParaRPr dirty="0"/>
          </a:p>
        </p:txBody>
      </p:sp>
      <p:cxnSp>
        <p:nvCxnSpPr>
          <p:cNvPr id="4572" name="Google Shape;4572;p227"/>
          <p:cNvCxnSpPr/>
          <p:nvPr/>
        </p:nvCxnSpPr>
        <p:spPr>
          <a:xfrm>
            <a:off x="1826928" y="5552542"/>
            <a:ext cx="5410169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73" name="Google Shape;4573;p227"/>
          <p:cNvSpPr txBox="1"/>
          <p:nvPr/>
        </p:nvSpPr>
        <p:spPr>
          <a:xfrm>
            <a:off x="2716363" y="5200838"/>
            <a:ext cx="427436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Geringe Erfolgsquote, wenn MMC nicht verwendet wird</a:t>
            </a:r>
            <a:endParaRPr/>
          </a:p>
        </p:txBody>
      </p:sp>
      <p:sp>
        <p:nvSpPr>
          <p:cNvPr id="4574" name="Google Shape;4574;p227"/>
          <p:cNvSpPr/>
          <p:nvPr/>
        </p:nvSpPr>
        <p:spPr>
          <a:xfrm rot="-1447105">
            <a:off x="7092418" y="5134828"/>
            <a:ext cx="996880" cy="710667"/>
          </a:xfrm>
          <a:custGeom>
            <a:avLst/>
            <a:gdLst/>
            <a:ahLst/>
            <a:cxnLst/>
            <a:rect l="l" t="t" r="r" b="b"/>
            <a:pathLst>
              <a:path w="996880" h="710667" extrusionOk="0">
                <a:moveTo>
                  <a:pt x="675861" y="689113"/>
                </a:moveTo>
                <a:cubicBezTo>
                  <a:pt x="767522" y="711200"/>
                  <a:pt x="859183" y="733287"/>
                  <a:pt x="901148" y="662609"/>
                </a:cubicBezTo>
                <a:cubicBezTo>
                  <a:pt x="943113" y="591931"/>
                  <a:pt x="1077843" y="375478"/>
                  <a:pt x="927652" y="265043"/>
                </a:cubicBezTo>
                <a:cubicBezTo>
                  <a:pt x="777461" y="154608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25400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9" name="Google Shape;4579;p228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228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0" name="Google Shape;4580;p228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4581" name="Google Shape;4581;p228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582" name="Google Shape;4582;p228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583" name="Google Shape;4583;p228"/>
          <p:cNvSpPr txBox="1"/>
          <p:nvPr/>
        </p:nvSpPr>
        <p:spPr>
          <a:xfrm>
            <a:off x="388938" y="1247884"/>
            <a:ext cx="7543800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Lassen Sie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sprechen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Glaukom-Lehrbuch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Methode, die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deutlich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Nein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Vor-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Nachteile</a:t>
            </a:r>
            <a:endParaRPr dirty="0"/>
          </a:p>
        </p:txBody>
      </p:sp>
      <p:sp>
        <p:nvSpPr>
          <p:cNvPr id="4584" name="Google Shape;4584;p228"/>
          <p:cNvSpPr txBox="1"/>
          <p:nvPr/>
        </p:nvSpPr>
        <p:spPr>
          <a:xfrm>
            <a:off x="425197" y="2743193"/>
            <a:ext cx="3539752" cy="1410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Bessere Senkung des Augeninnendrucks</a:t>
            </a:r>
            <a:endParaRPr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Geringe Erfolgsrate bei Kindern unter 2 Jahren</a:t>
            </a:r>
            <a:endParaRPr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Geringe Erfolgsrate bei aphaken Augen</a:t>
            </a:r>
            <a:endParaRPr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Geringe Erfolgsrate, wenn kein MMC verwendet wird</a:t>
            </a:r>
            <a:endParaRPr/>
          </a:p>
        </p:txBody>
      </p:sp>
      <p:sp>
        <p:nvSpPr>
          <p:cNvPr id="4585" name="Google Shape;4585;p228"/>
          <p:cNvSpPr txBox="1"/>
          <p:nvPr/>
        </p:nvSpPr>
        <p:spPr>
          <a:xfrm>
            <a:off x="1826927" y="2332541"/>
            <a:ext cx="180660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</a:t>
            </a:r>
            <a:endParaRPr sz="2000" b="1" i="1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6" name="Google Shape;4586;p228"/>
          <p:cNvSpPr txBox="1"/>
          <p:nvPr/>
        </p:nvSpPr>
        <p:spPr>
          <a:xfrm>
            <a:off x="6070225" y="2356335"/>
            <a:ext cx="2303753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endParaRPr dirty="0"/>
          </a:p>
        </p:txBody>
      </p:sp>
      <p:sp>
        <p:nvSpPr>
          <p:cNvPr id="4587" name="Google Shape;4587;p228"/>
          <p:cNvSpPr txBox="1"/>
          <p:nvPr/>
        </p:nvSpPr>
        <p:spPr>
          <a:xfrm>
            <a:off x="4858451" y="2743193"/>
            <a:ext cx="3217547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Weist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höhere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Gesamterfolgsrate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</a:t>
            </a:r>
            <a:endParaRPr dirty="0"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Höheres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Bewegungsstörungen</a:t>
            </a:r>
            <a:endParaRPr dirty="0"/>
          </a:p>
        </p:txBody>
      </p:sp>
      <p:sp>
        <p:nvSpPr>
          <p:cNvPr id="4588" name="Google Shape;4588;p228"/>
          <p:cNvSpPr txBox="1"/>
          <p:nvPr/>
        </p:nvSpPr>
        <p:spPr>
          <a:xfrm>
            <a:off x="4117404" y="3817655"/>
            <a:ext cx="3958594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 err="1">
                <a:solidFill>
                  <a:schemeClr val="dk1"/>
                </a:solidFill>
              </a:rPr>
              <a:t>Gibt</a:t>
            </a:r>
            <a:r>
              <a:rPr lang="en-US" sz="1200" i="1" dirty="0">
                <a:solidFill>
                  <a:schemeClr val="dk1"/>
                </a:solidFill>
              </a:rPr>
              <a:t> es </a:t>
            </a:r>
            <a:r>
              <a:rPr lang="en-US" sz="1200" dirty="0" err="1">
                <a:solidFill>
                  <a:schemeClr val="dk1"/>
                </a:solidFill>
              </a:rPr>
              <a:t>Nachteile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bei</a:t>
            </a:r>
            <a:r>
              <a:rPr lang="en-US" sz="1200" i="1" dirty="0">
                <a:solidFill>
                  <a:schemeClr val="dk1"/>
                </a:solidFill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</a:rPr>
              <a:t>Verwendung</a:t>
            </a:r>
            <a:r>
              <a:rPr lang="en-US" sz="1200" i="1" dirty="0">
                <a:solidFill>
                  <a:schemeClr val="dk1"/>
                </a:solidFill>
              </a:rPr>
              <a:t> von MMC?</a:t>
            </a:r>
            <a:endParaRPr lang="en-US" sz="1200" dirty="0"/>
          </a:p>
          <a:p>
            <a:pPr lvl="0"/>
            <a:r>
              <a:rPr lang="en-US" sz="1200" dirty="0">
                <a:solidFill>
                  <a:schemeClr val="dk1"/>
                </a:solidFill>
              </a:rPr>
              <a:t>Ja, die </a:t>
            </a:r>
            <a:r>
              <a:rPr lang="en-US" sz="1200" dirty="0" err="1">
                <a:solidFill>
                  <a:schemeClr val="dk1"/>
                </a:solidFill>
              </a:rPr>
              <a:t>gibt</a:t>
            </a:r>
            <a:r>
              <a:rPr lang="en-US" sz="1200" dirty="0">
                <a:solidFill>
                  <a:schemeClr val="dk1"/>
                </a:solidFill>
              </a:rPr>
              <a:t> es – MMC </a:t>
            </a:r>
            <a:r>
              <a:rPr lang="en-US" sz="1200" dirty="0" err="1">
                <a:solidFill>
                  <a:schemeClr val="dk1"/>
                </a:solidFill>
              </a:rPr>
              <a:t>erhöht</a:t>
            </a:r>
            <a:r>
              <a:rPr lang="en-US" sz="1200" dirty="0">
                <a:solidFill>
                  <a:schemeClr val="dk1"/>
                </a:solidFill>
              </a:rPr>
              <a:t> das </a:t>
            </a:r>
            <a:r>
              <a:rPr lang="en-US" sz="1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128"/>
                  </a:ext>
                </a:extLst>
              </a:rPr>
              <a:t>Risiko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einer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Blebitis</a:t>
            </a:r>
            <a:r>
              <a:rPr lang="en-US" sz="1200" dirty="0">
                <a:solidFill>
                  <a:schemeClr val="dk1"/>
                </a:solidFill>
              </a:rPr>
              <a:t> und/</a:t>
            </a:r>
            <a:r>
              <a:rPr lang="en-US" sz="1200" dirty="0" err="1">
                <a:solidFill>
                  <a:schemeClr val="dk1"/>
                </a:solidFill>
              </a:rPr>
              <a:t>oder</a:t>
            </a:r>
            <a:r>
              <a:rPr lang="en-US" sz="1200" dirty="0">
                <a:solidFill>
                  <a:schemeClr val="dk1"/>
                </a:solidFill>
              </a:rPr>
              <a:t> Endophthalmitis</a:t>
            </a:r>
            <a:endParaRPr lang="en-US" sz="1200" dirty="0"/>
          </a:p>
        </p:txBody>
      </p:sp>
      <p:sp>
        <p:nvSpPr>
          <p:cNvPr id="4589" name="Google Shape;4589;p228"/>
          <p:cNvSpPr txBox="1"/>
          <p:nvPr/>
        </p:nvSpPr>
        <p:spPr>
          <a:xfrm>
            <a:off x="1228777" y="5552542"/>
            <a:ext cx="6686446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Geben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Sie für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jede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Aussage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an,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Trabekulektomien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Drainageimplantateimplantate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gilt</a:t>
            </a:r>
            <a:endParaRPr dirty="0"/>
          </a:p>
        </p:txBody>
      </p:sp>
      <p:cxnSp>
        <p:nvCxnSpPr>
          <p:cNvPr id="4590" name="Google Shape;4590;p228"/>
          <p:cNvCxnSpPr/>
          <p:nvPr/>
        </p:nvCxnSpPr>
        <p:spPr>
          <a:xfrm>
            <a:off x="1826928" y="5552542"/>
            <a:ext cx="5410169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91" name="Google Shape;4591;p228"/>
          <p:cNvSpPr txBox="1"/>
          <p:nvPr/>
        </p:nvSpPr>
        <p:spPr>
          <a:xfrm>
            <a:off x="2716363" y="5200838"/>
            <a:ext cx="440633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Geringe Erfolgsquote, wenn MMC nicht verwendet wird</a:t>
            </a:r>
            <a:endParaRPr/>
          </a:p>
        </p:txBody>
      </p:sp>
      <p:sp>
        <p:nvSpPr>
          <p:cNvPr id="4592" name="Google Shape;4592;p228"/>
          <p:cNvSpPr/>
          <p:nvPr/>
        </p:nvSpPr>
        <p:spPr>
          <a:xfrm rot="-1447105">
            <a:off x="7092418" y="5134828"/>
            <a:ext cx="996880" cy="710667"/>
          </a:xfrm>
          <a:custGeom>
            <a:avLst/>
            <a:gdLst/>
            <a:ahLst/>
            <a:cxnLst/>
            <a:rect l="l" t="t" r="r" b="b"/>
            <a:pathLst>
              <a:path w="996880" h="710667" extrusionOk="0">
                <a:moveTo>
                  <a:pt x="675861" y="689113"/>
                </a:moveTo>
                <a:cubicBezTo>
                  <a:pt x="767522" y="711200"/>
                  <a:pt x="859183" y="733287"/>
                  <a:pt x="901148" y="662609"/>
                </a:cubicBezTo>
                <a:cubicBezTo>
                  <a:pt x="943113" y="591931"/>
                  <a:pt x="1077843" y="375478"/>
                  <a:pt x="927652" y="265043"/>
                </a:cubicBezTo>
                <a:cubicBezTo>
                  <a:pt x="777461" y="154608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25400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7" name="Google Shape;4597;p229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229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8" name="Google Shape;4598;p229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 im Kindesalter: Behandlung</a:t>
            </a:r>
            <a:endParaRPr/>
          </a:p>
        </p:txBody>
      </p:sp>
      <p:sp>
        <p:nvSpPr>
          <p:cNvPr id="4599" name="Google Shape;4599;p229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600" name="Google Shape;4600;p229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601" name="Google Shape;4601;p229"/>
          <p:cNvSpPr txBox="1"/>
          <p:nvPr/>
        </p:nvSpPr>
        <p:spPr>
          <a:xfrm>
            <a:off x="388938" y="1247884"/>
            <a:ext cx="7543800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Lassen Sie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sprechen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Glaukom-Lehrbuch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Methode, die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deutlich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Nein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Vor-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Nachteile</a:t>
            </a:r>
            <a:endParaRPr dirty="0"/>
          </a:p>
        </p:txBody>
      </p:sp>
      <p:sp>
        <p:nvSpPr>
          <p:cNvPr id="4602" name="Google Shape;4602;p229"/>
          <p:cNvSpPr txBox="1"/>
          <p:nvPr/>
        </p:nvSpPr>
        <p:spPr>
          <a:xfrm>
            <a:off x="533400" y="2743193"/>
            <a:ext cx="3323346" cy="1410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Bessere Senkung des Augeninnendrucks</a:t>
            </a:r>
            <a:endParaRPr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Geringe Erfolgsrate bei Kindern unter 2 Jahren</a:t>
            </a:r>
            <a:endParaRPr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Geringe Erfolgsrate bei aphaken Augen</a:t>
            </a:r>
            <a:endParaRPr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Geringe Erfolgsrate, wenn kein MMC verwendet wird</a:t>
            </a:r>
            <a:endParaRPr/>
          </a:p>
        </p:txBody>
      </p:sp>
      <p:sp>
        <p:nvSpPr>
          <p:cNvPr id="4603" name="Google Shape;4603;p229"/>
          <p:cNvSpPr txBox="1"/>
          <p:nvPr/>
        </p:nvSpPr>
        <p:spPr>
          <a:xfrm>
            <a:off x="1826927" y="2344573"/>
            <a:ext cx="1746451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</a:t>
            </a:r>
            <a:endParaRPr sz="2000" b="1" i="1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4" name="Google Shape;4604;p229"/>
          <p:cNvSpPr txBox="1"/>
          <p:nvPr/>
        </p:nvSpPr>
        <p:spPr>
          <a:xfrm>
            <a:off x="6070226" y="2356335"/>
            <a:ext cx="2005772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endParaRPr dirty="0"/>
          </a:p>
        </p:txBody>
      </p:sp>
      <p:sp>
        <p:nvSpPr>
          <p:cNvPr id="4605" name="Google Shape;4605;p229"/>
          <p:cNvSpPr txBox="1"/>
          <p:nvPr/>
        </p:nvSpPr>
        <p:spPr>
          <a:xfrm>
            <a:off x="4858451" y="2743193"/>
            <a:ext cx="3217547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Weist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höhere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Gesamterfolgsrate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auf</a:t>
            </a:r>
            <a:endParaRPr dirty="0"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Höheres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Bewegungsstörungen</a:t>
            </a:r>
            <a:endParaRPr dirty="0"/>
          </a:p>
        </p:txBody>
      </p:sp>
      <p:sp>
        <p:nvSpPr>
          <p:cNvPr id="4606" name="Google Shape;4606;p229"/>
          <p:cNvSpPr txBox="1"/>
          <p:nvPr/>
        </p:nvSpPr>
        <p:spPr>
          <a:xfrm>
            <a:off x="1228777" y="5552542"/>
            <a:ext cx="6686446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Geben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für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jede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Aussage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an,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Trabekulektomien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Drainageimplantateimplantate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gilt</a:t>
            </a:r>
            <a:endParaRPr dirty="0"/>
          </a:p>
        </p:txBody>
      </p:sp>
      <p:cxnSp>
        <p:nvCxnSpPr>
          <p:cNvPr id="4607" name="Google Shape;4607;p229"/>
          <p:cNvCxnSpPr/>
          <p:nvPr/>
        </p:nvCxnSpPr>
        <p:spPr>
          <a:xfrm>
            <a:off x="1826928" y="5552542"/>
            <a:ext cx="5410169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608" name="Google Shape;4608;p229"/>
          <p:cNvSpPr txBox="1"/>
          <p:nvPr/>
        </p:nvSpPr>
        <p:spPr>
          <a:xfrm>
            <a:off x="2171342" y="5200838"/>
            <a:ext cx="480131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Erfolge erfordern wahrscheinlich weiterhin Glaukommedikamente</a:t>
            </a:r>
            <a:endParaRPr/>
          </a:p>
        </p:txBody>
      </p:sp>
      <p:sp>
        <p:nvSpPr>
          <p:cNvPr id="4610" name="Google Shape;4610;p229"/>
          <p:cNvSpPr/>
          <p:nvPr/>
        </p:nvSpPr>
        <p:spPr>
          <a:xfrm rot="-1447105">
            <a:off x="7092418" y="5134828"/>
            <a:ext cx="996880" cy="710667"/>
          </a:xfrm>
          <a:custGeom>
            <a:avLst/>
            <a:gdLst/>
            <a:ahLst/>
            <a:cxnLst/>
            <a:rect l="l" t="t" r="r" b="b"/>
            <a:pathLst>
              <a:path w="996880" h="710667" extrusionOk="0">
                <a:moveTo>
                  <a:pt x="675861" y="689113"/>
                </a:moveTo>
                <a:cubicBezTo>
                  <a:pt x="767522" y="711200"/>
                  <a:pt x="859183" y="733287"/>
                  <a:pt x="901148" y="662609"/>
                </a:cubicBezTo>
                <a:cubicBezTo>
                  <a:pt x="943113" y="591931"/>
                  <a:pt x="1077843" y="375478"/>
                  <a:pt x="927652" y="265043"/>
                </a:cubicBezTo>
                <a:cubicBezTo>
                  <a:pt x="777461" y="154608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4343;p214">
            <a:extLst>
              <a:ext uri="{FF2B5EF4-FFF2-40B4-BE49-F238E27FC236}">
                <a16:creationId xmlns:a16="http://schemas.microsoft.com/office/drawing/2014/main" id="{7BB0CE9A-A99D-DE10-3CF4-E849402AC6BD}"/>
              </a:ext>
            </a:extLst>
          </p:cNvPr>
          <p:cNvSpPr txBox="1"/>
          <p:nvPr/>
        </p:nvSpPr>
        <p:spPr>
          <a:xfrm>
            <a:off x="2158978" y="4347853"/>
            <a:ext cx="466025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                                                                                                       ?</a:t>
            </a:r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23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23"/>
          <p:cNvSpPr txBox="1"/>
          <p:nvPr/>
        </p:nvSpPr>
        <p:spPr>
          <a:xfrm>
            <a:off x="1603375" y="2016125"/>
            <a:ext cx="11572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primär</a:t>
            </a:r>
            <a:endParaRPr dirty="0"/>
          </a:p>
        </p:txBody>
      </p:sp>
      <p:sp>
        <p:nvSpPr>
          <p:cNvPr id="884" name="Google Shape;884;p23"/>
          <p:cNvSpPr txBox="1"/>
          <p:nvPr/>
        </p:nvSpPr>
        <p:spPr>
          <a:xfrm>
            <a:off x="4875213" y="2755900"/>
            <a:ext cx="153352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Sekundär</a:t>
            </a:r>
            <a:endParaRPr/>
          </a:p>
        </p:txBody>
      </p:sp>
      <p:cxnSp>
        <p:nvCxnSpPr>
          <p:cNvPr id="885" name="Google Shape;885;p23"/>
          <p:cNvCxnSpPr/>
          <p:nvPr/>
        </p:nvCxnSpPr>
        <p:spPr>
          <a:xfrm flipH="1">
            <a:off x="2743200" y="1570038"/>
            <a:ext cx="1822450" cy="485775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886" name="Google Shape;886;p23"/>
          <p:cNvCxnSpPr/>
          <p:nvPr/>
        </p:nvCxnSpPr>
        <p:spPr>
          <a:xfrm>
            <a:off x="4565650" y="1570038"/>
            <a:ext cx="935038" cy="1265237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887" name="Google Shape;887;p23"/>
          <p:cNvSpPr txBox="1"/>
          <p:nvPr/>
        </p:nvSpPr>
        <p:spPr>
          <a:xfrm>
            <a:off x="134929" y="2817813"/>
            <a:ext cx="1446230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Angeboren</a:t>
            </a:r>
            <a:endParaRPr/>
          </a:p>
        </p:txBody>
      </p:sp>
      <p:sp>
        <p:nvSpPr>
          <p:cNvPr id="888" name="Google Shape;888;p23"/>
          <p:cNvSpPr txBox="1"/>
          <p:nvPr/>
        </p:nvSpPr>
        <p:spPr>
          <a:xfrm>
            <a:off x="2717800" y="2825750"/>
            <a:ext cx="847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JOWG</a:t>
            </a:r>
            <a:endParaRPr dirty="0"/>
          </a:p>
        </p:txBody>
      </p:sp>
      <p:cxnSp>
        <p:nvCxnSpPr>
          <p:cNvPr id="889" name="Google Shape;889;p23"/>
          <p:cNvCxnSpPr>
            <a:stCxn id="883" idx="2"/>
          </p:cNvCxnSpPr>
          <p:nvPr/>
        </p:nvCxnSpPr>
        <p:spPr>
          <a:xfrm flipH="1">
            <a:off x="1562819" y="2226439"/>
            <a:ext cx="619200" cy="627899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890" name="Google Shape;890;p23"/>
          <p:cNvCxnSpPr>
            <a:stCxn id="883" idx="2"/>
          </p:cNvCxnSpPr>
          <p:nvPr/>
        </p:nvCxnSpPr>
        <p:spPr>
          <a:xfrm>
            <a:off x="2182019" y="2226439"/>
            <a:ext cx="5715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891" name="Google Shape;891;p23"/>
          <p:cNvSpPr txBox="1"/>
          <p:nvPr/>
        </p:nvSpPr>
        <p:spPr>
          <a:xfrm>
            <a:off x="552450" y="3238500"/>
            <a:ext cx="1106393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Neugeborene</a:t>
            </a:r>
            <a:endParaRPr dirty="0"/>
          </a:p>
        </p:txBody>
      </p:sp>
      <p:sp>
        <p:nvSpPr>
          <p:cNvPr id="892" name="Google Shape;892;p23"/>
          <p:cNvSpPr txBox="1"/>
          <p:nvPr/>
        </p:nvSpPr>
        <p:spPr>
          <a:xfrm>
            <a:off x="565150" y="3671888"/>
            <a:ext cx="15589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Säuglingsalter</a:t>
            </a:r>
            <a:endParaRPr dirty="0"/>
          </a:p>
        </p:txBody>
      </p:sp>
      <p:cxnSp>
        <p:nvCxnSpPr>
          <p:cNvPr id="893" name="Google Shape;893;p23"/>
          <p:cNvCxnSpPr/>
          <p:nvPr/>
        </p:nvCxnSpPr>
        <p:spPr>
          <a:xfrm>
            <a:off x="374650" y="3162300"/>
            <a:ext cx="0" cy="1139825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94" name="Google Shape;894;p23"/>
          <p:cNvCxnSpPr/>
          <p:nvPr/>
        </p:nvCxnSpPr>
        <p:spPr>
          <a:xfrm>
            <a:off x="374650" y="3417888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95" name="Google Shape;895;p23"/>
          <p:cNvCxnSpPr/>
          <p:nvPr/>
        </p:nvCxnSpPr>
        <p:spPr>
          <a:xfrm>
            <a:off x="363538" y="3854450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96" name="Google Shape;896;p23"/>
          <p:cNvCxnSpPr/>
          <p:nvPr/>
        </p:nvCxnSpPr>
        <p:spPr>
          <a:xfrm>
            <a:off x="363538" y="430212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97" name="Google Shape;897;p23"/>
          <p:cNvSpPr txBox="1"/>
          <p:nvPr/>
        </p:nvSpPr>
        <p:spPr>
          <a:xfrm>
            <a:off x="2133600" y="3756025"/>
            <a:ext cx="1770063" cy="554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</a:t>
            </a: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erworbene Augenerkrankung</a:t>
            </a:r>
            <a:endParaRPr/>
          </a:p>
        </p:txBody>
      </p:sp>
      <p:cxnSp>
        <p:nvCxnSpPr>
          <p:cNvPr id="898" name="Google Shape;898;p23"/>
          <p:cNvCxnSpPr/>
          <p:nvPr/>
        </p:nvCxnSpPr>
        <p:spPr>
          <a:xfrm flipH="1">
            <a:off x="3886200" y="3167063"/>
            <a:ext cx="1735138" cy="5334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899" name="Google Shape;899;p23"/>
          <p:cNvCxnSpPr/>
          <p:nvPr/>
        </p:nvCxnSpPr>
        <p:spPr>
          <a:xfrm>
            <a:off x="5600700" y="3149600"/>
            <a:ext cx="2305050" cy="550863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900" name="Google Shape;900;p23"/>
          <p:cNvSpPr txBox="1"/>
          <p:nvPr/>
        </p:nvSpPr>
        <p:spPr>
          <a:xfrm>
            <a:off x="4179888" y="3757613"/>
            <a:ext cx="1947862" cy="55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 erworbene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</a:t>
            </a: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Erkrankung</a:t>
            </a:r>
            <a:endParaRPr/>
          </a:p>
        </p:txBody>
      </p:sp>
      <p:cxnSp>
        <p:nvCxnSpPr>
          <p:cNvPr id="901" name="Google Shape;901;p23"/>
          <p:cNvCxnSpPr/>
          <p:nvPr/>
        </p:nvCxnSpPr>
        <p:spPr>
          <a:xfrm flipH="1">
            <a:off x="5294313" y="3149600"/>
            <a:ext cx="317500" cy="550863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902" name="Google Shape;902;p23"/>
          <p:cNvCxnSpPr/>
          <p:nvPr/>
        </p:nvCxnSpPr>
        <p:spPr>
          <a:xfrm>
            <a:off x="5637213" y="3160713"/>
            <a:ext cx="847725" cy="53975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903" name="Google Shape;903;p23"/>
          <p:cNvSpPr txBox="1"/>
          <p:nvPr/>
        </p:nvSpPr>
        <p:spPr>
          <a:xfrm>
            <a:off x="2608263" y="4694238"/>
            <a:ext cx="1522412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Peters-Anomalie</a:t>
            </a:r>
            <a:endParaRPr/>
          </a:p>
        </p:txBody>
      </p:sp>
      <p:sp>
        <p:nvSpPr>
          <p:cNvPr id="904" name="Google Shape;904;p23"/>
          <p:cNvSpPr txBox="1"/>
          <p:nvPr/>
        </p:nvSpPr>
        <p:spPr>
          <a:xfrm>
            <a:off x="2630488" y="5060950"/>
            <a:ext cx="874712" cy="31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Aniridie</a:t>
            </a:r>
            <a:endParaRPr/>
          </a:p>
        </p:txBody>
      </p:sp>
      <p:cxnSp>
        <p:nvCxnSpPr>
          <p:cNvPr id="905" name="Google Shape;905;p23"/>
          <p:cNvCxnSpPr/>
          <p:nvPr/>
        </p:nvCxnSpPr>
        <p:spPr>
          <a:xfrm flipH="1">
            <a:off x="2416175" y="4284663"/>
            <a:ext cx="14288" cy="95885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06" name="Google Shape;906;p23"/>
          <p:cNvCxnSpPr/>
          <p:nvPr/>
        </p:nvCxnSpPr>
        <p:spPr>
          <a:xfrm>
            <a:off x="2430463" y="4513263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07" name="Google Shape;907;p23"/>
          <p:cNvCxnSpPr/>
          <p:nvPr/>
        </p:nvCxnSpPr>
        <p:spPr>
          <a:xfrm>
            <a:off x="2406650" y="4876800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08" name="Google Shape;908;p23"/>
          <p:cNvCxnSpPr/>
          <p:nvPr/>
        </p:nvCxnSpPr>
        <p:spPr>
          <a:xfrm>
            <a:off x="2432050" y="5240338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09" name="Google Shape;909;p23"/>
          <p:cNvCxnSpPr/>
          <p:nvPr/>
        </p:nvCxnSpPr>
        <p:spPr>
          <a:xfrm>
            <a:off x="4602163" y="4281488"/>
            <a:ext cx="7937" cy="60325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10" name="Google Shape;910;p23"/>
          <p:cNvCxnSpPr/>
          <p:nvPr/>
        </p:nvCxnSpPr>
        <p:spPr>
          <a:xfrm>
            <a:off x="4605338" y="487362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11" name="Google Shape;911;p23"/>
          <p:cNvSpPr txBox="1"/>
          <p:nvPr/>
        </p:nvSpPr>
        <p:spPr>
          <a:xfrm>
            <a:off x="2500313" y="361950"/>
            <a:ext cx="4143375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912" name="Google Shape;912;p23"/>
          <p:cNvSpPr txBox="1"/>
          <p:nvPr/>
        </p:nvSpPr>
        <p:spPr>
          <a:xfrm>
            <a:off x="3070225" y="1130300"/>
            <a:ext cx="30638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endParaRPr dirty="0"/>
          </a:p>
        </p:txBody>
      </p:sp>
      <p:sp>
        <p:nvSpPr>
          <p:cNvPr id="913" name="Google Shape;913;p23"/>
          <p:cNvSpPr txBox="1"/>
          <p:nvPr/>
        </p:nvSpPr>
        <p:spPr>
          <a:xfrm>
            <a:off x="4806950" y="4718050"/>
            <a:ext cx="44132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NF</a:t>
            </a:r>
            <a:endParaRPr/>
          </a:p>
        </p:txBody>
      </p:sp>
      <p:sp>
        <p:nvSpPr>
          <p:cNvPr id="914" name="Google Shape;914;p23"/>
          <p:cNvSpPr txBox="1"/>
          <p:nvPr/>
        </p:nvSpPr>
        <p:spPr>
          <a:xfrm>
            <a:off x="565150" y="4144963"/>
            <a:ext cx="133985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Spät auftretend</a:t>
            </a:r>
            <a:endParaRPr/>
          </a:p>
        </p:txBody>
      </p:sp>
      <p:sp>
        <p:nvSpPr>
          <p:cNvPr id="915" name="Google Shape;915;p23"/>
          <p:cNvSpPr txBox="1"/>
          <p:nvPr/>
        </p:nvSpPr>
        <p:spPr>
          <a:xfrm>
            <a:off x="7851775" y="3730625"/>
            <a:ext cx="1189038" cy="57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Erworben nach CE</a:t>
            </a:r>
            <a:endParaRPr/>
          </a:p>
        </p:txBody>
      </p:sp>
      <p:sp>
        <p:nvSpPr>
          <p:cNvPr id="916" name="Google Shape;916;p23"/>
          <p:cNvSpPr txBox="1"/>
          <p:nvPr/>
        </p:nvSpPr>
        <p:spPr>
          <a:xfrm>
            <a:off x="4797425" y="4370388"/>
            <a:ext cx="1379538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Sturge-Weber</a:t>
            </a:r>
            <a:endParaRPr/>
          </a:p>
        </p:txBody>
      </p:sp>
      <p:cxnSp>
        <p:nvCxnSpPr>
          <p:cNvPr id="917" name="Google Shape;917;p23"/>
          <p:cNvCxnSpPr/>
          <p:nvPr/>
        </p:nvCxnSpPr>
        <p:spPr>
          <a:xfrm>
            <a:off x="4602163" y="454977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18" name="Google Shape;918;p23"/>
          <p:cNvSpPr txBox="1"/>
          <p:nvPr/>
        </p:nvSpPr>
        <p:spPr>
          <a:xfrm>
            <a:off x="2608263" y="4333875"/>
            <a:ext cx="129857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A-R-Anomalie</a:t>
            </a:r>
            <a:endParaRPr/>
          </a:p>
        </p:txBody>
      </p:sp>
      <p:sp>
        <p:nvSpPr>
          <p:cNvPr id="919" name="Google Shape;919;p23"/>
          <p:cNvSpPr txBox="1"/>
          <p:nvPr/>
        </p:nvSpPr>
        <p:spPr>
          <a:xfrm>
            <a:off x="5600700" y="6265217"/>
            <a:ext cx="3309148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Wichtig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Mit „Operation“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meine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ich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inzisionelle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Eingriffe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3"/>
                  </a:ext>
                </a:extLst>
              </a:rPr>
              <a:t>Drainageimplantate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Goniotomie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usw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23"/>
          <p:cNvSpPr txBox="1"/>
          <p:nvPr/>
        </p:nvSpPr>
        <p:spPr>
          <a:xfrm>
            <a:off x="221936" y="5390667"/>
            <a:ext cx="6904350" cy="630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Einige allgemeine Hinweise zur Behandlung:</a:t>
            </a:r>
            <a:endParaRPr/>
          </a:p>
          <a:p>
            <a:pPr marL="0" marR="0" lvl="0" indent="0" algn="l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--Im Wesentlichen werden </a:t>
            </a:r>
            <a:r>
              <a:rPr lang="en-US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alle Fälle </a:t>
            </a:r>
            <a:r>
              <a:rPr lang="en-US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von </a:t>
            </a:r>
            <a:r>
              <a:rPr lang="en-US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4"/>
                  </a:ext>
                </a:extLst>
              </a:rPr>
              <a:t>PCG</a:t>
            </a:r>
            <a:r>
              <a:rPr lang="en-US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operativ behandelt*</a:t>
            </a:r>
            <a:endParaRPr/>
          </a:p>
        </p:txBody>
      </p:sp>
      <p:sp>
        <p:nvSpPr>
          <p:cNvPr id="921" name="Google Shape;921;p23"/>
          <p:cNvSpPr txBox="1"/>
          <p:nvPr/>
        </p:nvSpPr>
        <p:spPr>
          <a:xfrm>
            <a:off x="6364288" y="3703638"/>
            <a:ext cx="1047750" cy="35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Erworben</a:t>
            </a:r>
            <a:endParaRPr/>
          </a:p>
        </p:txBody>
      </p:sp>
      <p:sp>
        <p:nvSpPr>
          <p:cNvPr id="922" name="Google Shape;922;p23"/>
          <p:cNvSpPr txBox="1"/>
          <p:nvPr/>
        </p:nvSpPr>
        <p:spPr>
          <a:xfrm>
            <a:off x="6665913" y="4090988"/>
            <a:ext cx="84137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Trauma</a:t>
            </a:r>
            <a:endParaRPr/>
          </a:p>
        </p:txBody>
      </p:sp>
      <p:sp>
        <p:nvSpPr>
          <p:cNvPr id="923" name="Google Shape;923;p23"/>
          <p:cNvSpPr txBox="1"/>
          <p:nvPr/>
        </p:nvSpPr>
        <p:spPr>
          <a:xfrm>
            <a:off x="6665913" y="4449763"/>
            <a:ext cx="1287462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Entzündung</a:t>
            </a:r>
            <a:endParaRPr/>
          </a:p>
        </p:txBody>
      </p:sp>
      <p:sp>
        <p:nvSpPr>
          <p:cNvPr id="924" name="Google Shape;924;p23"/>
          <p:cNvSpPr txBox="1"/>
          <p:nvPr/>
        </p:nvSpPr>
        <p:spPr>
          <a:xfrm>
            <a:off x="6700838" y="4794346"/>
            <a:ext cx="1966912" cy="319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Medikamenteninduziert</a:t>
            </a:r>
            <a:endParaRPr dirty="0"/>
          </a:p>
        </p:txBody>
      </p:sp>
      <p:cxnSp>
        <p:nvCxnSpPr>
          <p:cNvPr id="925" name="Google Shape;925;p23"/>
          <p:cNvCxnSpPr/>
          <p:nvPr/>
        </p:nvCxnSpPr>
        <p:spPr>
          <a:xfrm>
            <a:off x="6488113" y="4040188"/>
            <a:ext cx="3175" cy="1296987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26" name="Google Shape;926;p23"/>
          <p:cNvCxnSpPr/>
          <p:nvPr/>
        </p:nvCxnSpPr>
        <p:spPr>
          <a:xfrm>
            <a:off x="6488113" y="427037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27" name="Google Shape;927;p23"/>
          <p:cNvCxnSpPr/>
          <p:nvPr/>
        </p:nvCxnSpPr>
        <p:spPr>
          <a:xfrm>
            <a:off x="6491288" y="463232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28" name="Google Shape;928;p23"/>
          <p:cNvCxnSpPr/>
          <p:nvPr/>
        </p:nvCxnSpPr>
        <p:spPr>
          <a:xfrm>
            <a:off x="6502400" y="4983163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29" name="Google Shape;929;p23"/>
          <p:cNvSpPr txBox="1"/>
          <p:nvPr/>
        </p:nvSpPr>
        <p:spPr>
          <a:xfrm>
            <a:off x="6697663" y="5181600"/>
            <a:ext cx="666750" cy="31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ROP</a:t>
            </a:r>
            <a:endParaRPr/>
          </a:p>
        </p:txBody>
      </p:sp>
      <p:cxnSp>
        <p:nvCxnSpPr>
          <p:cNvPr id="930" name="Google Shape;930;p23"/>
          <p:cNvCxnSpPr/>
          <p:nvPr/>
        </p:nvCxnSpPr>
        <p:spPr>
          <a:xfrm>
            <a:off x="6510338" y="533717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5" name="Google Shape;4615;p230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230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6" name="Google Shape;4616;p230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 im Kindesalter: Behandlung</a:t>
            </a:r>
            <a:endParaRPr/>
          </a:p>
        </p:txBody>
      </p:sp>
      <p:sp>
        <p:nvSpPr>
          <p:cNvPr id="4617" name="Google Shape;4617;p230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618" name="Google Shape;4618;p230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619" name="Google Shape;4619;p230"/>
          <p:cNvSpPr txBox="1"/>
          <p:nvPr/>
        </p:nvSpPr>
        <p:spPr>
          <a:xfrm>
            <a:off x="388938" y="1247884"/>
            <a:ext cx="7543800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Lassen Sie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sprechen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Glaukom-Lehrbuch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Methode, die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deutlich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Nein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Vor-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Nachteile</a:t>
            </a:r>
            <a:endParaRPr dirty="0"/>
          </a:p>
        </p:txBody>
      </p:sp>
      <p:sp>
        <p:nvSpPr>
          <p:cNvPr id="4620" name="Google Shape;4620;p230"/>
          <p:cNvSpPr txBox="1"/>
          <p:nvPr/>
        </p:nvSpPr>
        <p:spPr>
          <a:xfrm>
            <a:off x="1826927" y="2344573"/>
            <a:ext cx="2143493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Trabekulektomie</a:t>
            </a:r>
            <a:endParaRPr sz="2000" b="1" i="1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1" name="Google Shape;4621;p230"/>
          <p:cNvSpPr txBox="1"/>
          <p:nvPr/>
        </p:nvSpPr>
        <p:spPr>
          <a:xfrm>
            <a:off x="6070225" y="2356335"/>
            <a:ext cx="202702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Drainageimplantate</a:t>
            </a:r>
            <a:endParaRPr dirty="0"/>
          </a:p>
        </p:txBody>
      </p:sp>
      <p:sp>
        <p:nvSpPr>
          <p:cNvPr id="4622" name="Google Shape;4622;p230"/>
          <p:cNvSpPr txBox="1"/>
          <p:nvPr/>
        </p:nvSpPr>
        <p:spPr>
          <a:xfrm>
            <a:off x="4323849" y="2743193"/>
            <a:ext cx="4286750" cy="1154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1200" dirty="0">
                <a:solidFill>
                  <a:srgbClr val="0000FF"/>
                </a:solidFill>
              </a:rPr>
              <a:t>Weist </a:t>
            </a:r>
            <a:r>
              <a:rPr lang="en-US" sz="1200" dirty="0" err="1">
                <a:solidFill>
                  <a:srgbClr val="0000FF"/>
                </a:solidFill>
              </a:rPr>
              <a:t>eine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höhere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Gesamterfolgsrate</a:t>
            </a:r>
            <a:r>
              <a:rPr lang="en-US" sz="1200" dirty="0">
                <a:solidFill>
                  <a:srgbClr val="0000FF"/>
                </a:solidFill>
              </a:rPr>
              <a:t> auf</a:t>
            </a:r>
            <a:endParaRPr lang="en-US" sz="1200" dirty="0"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Höheres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Bewegungsstörungen</a:t>
            </a:r>
            <a:endParaRPr dirty="0"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erfolgreichen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Eingriffen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wahrscheinlich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weiterhin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29"/>
                  </a:ext>
                </a:extLst>
              </a:rPr>
              <a:t>Glaukommedikamente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erforderlich</a:t>
            </a:r>
            <a:endParaRPr dirty="0"/>
          </a:p>
        </p:txBody>
      </p:sp>
      <p:sp>
        <p:nvSpPr>
          <p:cNvPr id="4623" name="Google Shape;4623;p230"/>
          <p:cNvSpPr txBox="1"/>
          <p:nvPr/>
        </p:nvSpPr>
        <p:spPr>
          <a:xfrm>
            <a:off x="1228777" y="5552542"/>
            <a:ext cx="6686446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Geben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für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jede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Aussage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an,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ob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auf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Trabekulektomien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Drainageimplantates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zutrifft</a:t>
            </a:r>
            <a:endParaRPr dirty="0"/>
          </a:p>
        </p:txBody>
      </p:sp>
      <p:cxnSp>
        <p:nvCxnSpPr>
          <p:cNvPr id="4624" name="Google Shape;4624;p230"/>
          <p:cNvCxnSpPr/>
          <p:nvPr/>
        </p:nvCxnSpPr>
        <p:spPr>
          <a:xfrm>
            <a:off x="1826928" y="5552542"/>
            <a:ext cx="5410169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625" name="Google Shape;4625;p230"/>
          <p:cNvSpPr txBox="1"/>
          <p:nvPr/>
        </p:nvSpPr>
        <p:spPr>
          <a:xfrm>
            <a:off x="2171342" y="5112582"/>
            <a:ext cx="480131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erfolgreichen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Eingriffen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wahrscheinlich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weiterhin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Glaukommedikamente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erforderlich</a:t>
            </a:r>
            <a:endParaRPr dirty="0"/>
          </a:p>
        </p:txBody>
      </p:sp>
      <p:sp>
        <p:nvSpPr>
          <p:cNvPr id="4626" name="Google Shape;4626;p230"/>
          <p:cNvSpPr txBox="1"/>
          <p:nvPr/>
        </p:nvSpPr>
        <p:spPr>
          <a:xfrm>
            <a:off x="533400" y="2743193"/>
            <a:ext cx="3323346" cy="1410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Bessere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Senkung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endParaRPr dirty="0"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Geringe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Erfolgsrate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unter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2 Jahren</a:t>
            </a:r>
            <a:endParaRPr dirty="0"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Geringe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Erfolgsrate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aphaken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Augen</a:t>
            </a:r>
            <a:endParaRPr dirty="0"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Geringe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Erfolgsrate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MMC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verwendet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endParaRPr dirty="0"/>
          </a:p>
        </p:txBody>
      </p:sp>
      <p:sp>
        <p:nvSpPr>
          <p:cNvPr id="4627" name="Google Shape;4627;p230"/>
          <p:cNvSpPr/>
          <p:nvPr/>
        </p:nvSpPr>
        <p:spPr>
          <a:xfrm rot="-1447105">
            <a:off x="7092418" y="5134828"/>
            <a:ext cx="996880" cy="710667"/>
          </a:xfrm>
          <a:custGeom>
            <a:avLst/>
            <a:gdLst/>
            <a:ahLst/>
            <a:cxnLst/>
            <a:rect l="l" t="t" r="r" b="b"/>
            <a:pathLst>
              <a:path w="996880" h="710667" extrusionOk="0">
                <a:moveTo>
                  <a:pt x="675861" y="689113"/>
                </a:moveTo>
                <a:cubicBezTo>
                  <a:pt x="767522" y="711200"/>
                  <a:pt x="859183" y="733287"/>
                  <a:pt x="901148" y="662609"/>
                </a:cubicBezTo>
                <a:cubicBezTo>
                  <a:pt x="943113" y="591931"/>
                  <a:pt x="1077843" y="375478"/>
                  <a:pt x="927652" y="265043"/>
                </a:cubicBezTo>
                <a:cubicBezTo>
                  <a:pt x="777461" y="154608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2" name="Google Shape;4632;p231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231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3" name="Google Shape;4633;p231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 im Kindesalter: Behandlung</a:t>
            </a:r>
            <a:endParaRPr/>
          </a:p>
        </p:txBody>
      </p:sp>
      <p:sp>
        <p:nvSpPr>
          <p:cNvPr id="4634" name="Google Shape;4634;p231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635" name="Google Shape;4635;p231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636" name="Google Shape;4636;p231"/>
          <p:cNvSpPr txBox="1"/>
          <p:nvPr/>
        </p:nvSpPr>
        <p:spPr>
          <a:xfrm>
            <a:off x="388938" y="1247884"/>
            <a:ext cx="76122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Patientin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hat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bereits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Kammerwinkeloperationen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chemeClr val="dk1"/>
                </a:solidFill>
              </a:rPr>
              <a:t>Drainage-OP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hinter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30"/>
                  </a:ext>
                </a:extLst>
              </a:rPr>
              <a:t>erhält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maximal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verträgliche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medikamentöse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immer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unter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Kontrolle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W</a:t>
            </a:r>
            <a:r>
              <a:rPr lang="en-US" sz="1200" i="1" dirty="0">
                <a:solidFill>
                  <a:schemeClr val="dk1"/>
                </a:solidFill>
              </a:rPr>
              <a:t>as </a:t>
            </a:r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</a:rPr>
              <a:t>nächste</a:t>
            </a:r>
            <a:r>
              <a:rPr lang="en-US" sz="1200" i="1" dirty="0">
                <a:solidFill>
                  <a:schemeClr val="dk1"/>
                </a:solidFill>
              </a:rPr>
              <a:t> Schritt?</a:t>
            </a:r>
            <a:endParaRPr dirty="0"/>
          </a:p>
        </p:txBody>
      </p:sp>
    </p:spTree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1" name="Google Shape;4641;p232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232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2" name="Google Shape;4642;p232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4643" name="Google Shape;4643;p232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644" name="Google Shape;4644;p232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645" name="Google Shape;4645;p232"/>
          <p:cNvSpPr txBox="1"/>
          <p:nvPr/>
        </p:nvSpPr>
        <p:spPr>
          <a:xfrm>
            <a:off x="388938" y="1247884"/>
            <a:ext cx="7612062" cy="76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chemeClr val="dk1"/>
                </a:solidFill>
              </a:rPr>
              <a:t>Eine </a:t>
            </a:r>
            <a:r>
              <a:rPr lang="en-US" sz="1200" i="1" dirty="0" err="1">
                <a:solidFill>
                  <a:schemeClr val="dk1"/>
                </a:solidFill>
              </a:rPr>
              <a:t>Patientin</a:t>
            </a:r>
            <a:r>
              <a:rPr lang="en-US" sz="1200" i="1" dirty="0">
                <a:solidFill>
                  <a:schemeClr val="dk1"/>
                </a:solidFill>
              </a:rPr>
              <a:t> hat </a:t>
            </a:r>
            <a:r>
              <a:rPr lang="en-US" sz="1200" i="1" dirty="0" err="1">
                <a:solidFill>
                  <a:schemeClr val="dk1"/>
                </a:solidFill>
              </a:rPr>
              <a:t>bereits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zwei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Kammerwinkeloperationen</a:t>
            </a:r>
            <a:r>
              <a:rPr lang="en-US" sz="1200" i="1" dirty="0">
                <a:solidFill>
                  <a:schemeClr val="dk1"/>
                </a:solidFill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</a:rPr>
              <a:t>eine</a:t>
            </a:r>
            <a:r>
              <a:rPr lang="en-US" sz="1200" i="1" dirty="0">
                <a:solidFill>
                  <a:schemeClr val="dk1"/>
                </a:solidFill>
              </a:rPr>
              <a:t> Drainage-OP hinter </a:t>
            </a:r>
            <a:r>
              <a:rPr lang="en-US" sz="1200" i="1" dirty="0" err="1">
                <a:solidFill>
                  <a:schemeClr val="dk1"/>
                </a:solidFill>
              </a:rPr>
              <a:t>sich</a:t>
            </a:r>
            <a:r>
              <a:rPr lang="en-US" sz="1200" i="1" dirty="0">
                <a:solidFill>
                  <a:schemeClr val="dk1"/>
                </a:solidFill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130"/>
                  </a:ext>
                </a:extLst>
              </a:rPr>
              <a:t>erhält</a:t>
            </a:r>
            <a:r>
              <a:rPr lang="en-US" sz="1200" i="1" dirty="0">
                <a:solidFill>
                  <a:schemeClr val="dk1"/>
                </a:solidFill>
              </a:rPr>
              <a:t> die maximal </a:t>
            </a:r>
            <a:r>
              <a:rPr lang="en-US" sz="1200" i="1" dirty="0" err="1">
                <a:solidFill>
                  <a:schemeClr val="dk1"/>
                </a:solidFill>
              </a:rPr>
              <a:t>verträgliche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medikamentöse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Behandlung</a:t>
            </a:r>
            <a:r>
              <a:rPr lang="en-US" sz="1200" i="1" dirty="0">
                <a:solidFill>
                  <a:schemeClr val="dk1"/>
                </a:solidFill>
              </a:rPr>
              <a:t>, </a:t>
            </a:r>
            <a:r>
              <a:rPr lang="en-US" sz="1200" i="1" dirty="0" err="1">
                <a:solidFill>
                  <a:schemeClr val="dk1"/>
                </a:solidFill>
              </a:rPr>
              <a:t>doch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ihr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Glaukom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immer </a:t>
            </a:r>
            <a:r>
              <a:rPr lang="en-US" sz="1200" i="1" dirty="0" err="1">
                <a:solidFill>
                  <a:schemeClr val="dk1"/>
                </a:solidFill>
              </a:rPr>
              <a:t>noch</a:t>
            </a:r>
            <a:r>
              <a:rPr lang="en-US" sz="1200" i="1" dirty="0">
                <a:solidFill>
                  <a:schemeClr val="dk1"/>
                </a:solidFill>
              </a:rPr>
              <a:t> nicht </a:t>
            </a:r>
            <a:r>
              <a:rPr lang="en-US" sz="1200" i="1" dirty="0" err="1">
                <a:solidFill>
                  <a:schemeClr val="dk1"/>
                </a:solidFill>
              </a:rPr>
              <a:t>unter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Kontrolle</a:t>
            </a:r>
            <a:r>
              <a:rPr lang="en-US" sz="1200" i="1" dirty="0">
                <a:solidFill>
                  <a:schemeClr val="dk1"/>
                </a:solidFill>
              </a:rPr>
              <a:t>. Was </a:t>
            </a:r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</a:rPr>
              <a:t>nächste</a:t>
            </a:r>
            <a:r>
              <a:rPr lang="en-US" sz="1200" i="1" dirty="0">
                <a:solidFill>
                  <a:schemeClr val="dk1"/>
                </a:solidFill>
              </a:rPr>
              <a:t> Schritt?</a:t>
            </a:r>
            <a:endParaRPr lang="en-US"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0" name="Google Shape;4650;p233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233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1" name="Google Shape;4651;p233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 im Kindesalter: Behandlung</a:t>
            </a:r>
            <a:endParaRPr/>
          </a:p>
        </p:txBody>
      </p:sp>
      <p:sp>
        <p:nvSpPr>
          <p:cNvPr id="4652" name="Google Shape;4652;p233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653" name="Google Shape;4653;p233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654" name="Google Shape;4654;p233"/>
          <p:cNvSpPr txBox="1"/>
          <p:nvPr/>
        </p:nvSpPr>
        <p:spPr>
          <a:xfrm>
            <a:off x="388938" y="1247884"/>
            <a:ext cx="7612062" cy="1195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chemeClr val="dk1"/>
                </a:solidFill>
              </a:rPr>
              <a:t>Eine </a:t>
            </a:r>
            <a:r>
              <a:rPr lang="en-US" sz="1200" i="1" dirty="0" err="1">
                <a:solidFill>
                  <a:schemeClr val="dk1"/>
                </a:solidFill>
              </a:rPr>
              <a:t>Patientin</a:t>
            </a:r>
            <a:r>
              <a:rPr lang="en-US" sz="1200" i="1" dirty="0">
                <a:solidFill>
                  <a:schemeClr val="dk1"/>
                </a:solidFill>
              </a:rPr>
              <a:t> hat </a:t>
            </a:r>
            <a:r>
              <a:rPr lang="en-US" sz="1200" i="1" dirty="0" err="1">
                <a:solidFill>
                  <a:schemeClr val="dk1"/>
                </a:solidFill>
              </a:rPr>
              <a:t>bereits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zwei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Kammerwinkeloperationen</a:t>
            </a:r>
            <a:r>
              <a:rPr lang="en-US" sz="1200" i="1" dirty="0">
                <a:solidFill>
                  <a:schemeClr val="dk1"/>
                </a:solidFill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</a:rPr>
              <a:t>eine</a:t>
            </a:r>
            <a:r>
              <a:rPr lang="en-US" sz="1200" i="1" dirty="0">
                <a:solidFill>
                  <a:schemeClr val="dk1"/>
                </a:solidFill>
              </a:rPr>
              <a:t> Drainage-OP hinter </a:t>
            </a:r>
            <a:r>
              <a:rPr lang="en-US" sz="1200" i="1" dirty="0" err="1">
                <a:solidFill>
                  <a:schemeClr val="dk1"/>
                </a:solidFill>
              </a:rPr>
              <a:t>sich</a:t>
            </a:r>
            <a:r>
              <a:rPr lang="en-US" sz="1200" i="1" dirty="0">
                <a:solidFill>
                  <a:schemeClr val="dk1"/>
                </a:solidFill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130"/>
                  </a:ext>
                </a:extLst>
              </a:rPr>
              <a:t>erhält</a:t>
            </a:r>
            <a:r>
              <a:rPr lang="en-US" sz="1200" i="1" dirty="0">
                <a:solidFill>
                  <a:schemeClr val="dk1"/>
                </a:solidFill>
              </a:rPr>
              <a:t> die maximal </a:t>
            </a:r>
            <a:r>
              <a:rPr lang="en-US" sz="1200" i="1" dirty="0" err="1">
                <a:solidFill>
                  <a:schemeClr val="dk1"/>
                </a:solidFill>
              </a:rPr>
              <a:t>verträgliche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medikamentöse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Behandlung</a:t>
            </a:r>
            <a:r>
              <a:rPr lang="en-US" sz="1200" i="1" dirty="0">
                <a:solidFill>
                  <a:schemeClr val="dk1"/>
                </a:solidFill>
              </a:rPr>
              <a:t>, </a:t>
            </a:r>
            <a:r>
              <a:rPr lang="en-US" sz="1200" i="1" dirty="0" err="1">
                <a:solidFill>
                  <a:schemeClr val="dk1"/>
                </a:solidFill>
              </a:rPr>
              <a:t>doch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ihr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Glaukom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immer </a:t>
            </a:r>
            <a:r>
              <a:rPr lang="en-US" sz="1200" i="1" dirty="0" err="1">
                <a:solidFill>
                  <a:schemeClr val="dk1"/>
                </a:solidFill>
              </a:rPr>
              <a:t>noch</a:t>
            </a:r>
            <a:r>
              <a:rPr lang="en-US" sz="1200" i="1" dirty="0">
                <a:solidFill>
                  <a:schemeClr val="dk1"/>
                </a:solidFill>
              </a:rPr>
              <a:t> nicht </a:t>
            </a:r>
            <a:r>
              <a:rPr lang="en-US" sz="1200" i="1" dirty="0" err="1">
                <a:solidFill>
                  <a:schemeClr val="dk1"/>
                </a:solidFill>
              </a:rPr>
              <a:t>unter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Kontrolle</a:t>
            </a:r>
            <a:r>
              <a:rPr lang="en-US" sz="1200" i="1" dirty="0">
                <a:solidFill>
                  <a:schemeClr val="dk1"/>
                </a:solidFill>
              </a:rPr>
              <a:t>. Was </a:t>
            </a:r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</a:rPr>
              <a:t>nächste</a:t>
            </a:r>
            <a:r>
              <a:rPr lang="en-US" sz="1200" i="1" dirty="0">
                <a:solidFill>
                  <a:schemeClr val="dk1"/>
                </a:solidFill>
              </a:rPr>
              <a:t> Schritt?</a:t>
            </a:r>
            <a:endParaRPr lang="en-US"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eingesetzten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9" name="Google Shape;4659;p234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234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0" name="Google Shape;4660;p234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 im Kindesalter: Behandlung</a:t>
            </a:r>
            <a:endParaRPr/>
          </a:p>
        </p:txBody>
      </p:sp>
      <p:sp>
        <p:nvSpPr>
          <p:cNvPr id="4661" name="Google Shape;4661;p234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662" name="Google Shape;4662;p234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663" name="Google Shape;4663;p234"/>
          <p:cNvSpPr txBox="1"/>
          <p:nvPr/>
        </p:nvSpPr>
        <p:spPr>
          <a:xfrm>
            <a:off x="388938" y="1247884"/>
            <a:ext cx="7612062" cy="1564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chemeClr val="dk1"/>
                </a:solidFill>
              </a:rPr>
              <a:t>Eine </a:t>
            </a:r>
            <a:r>
              <a:rPr lang="en-US" sz="1200" i="1" dirty="0" err="1">
                <a:solidFill>
                  <a:schemeClr val="dk1"/>
                </a:solidFill>
              </a:rPr>
              <a:t>Patientin</a:t>
            </a:r>
            <a:r>
              <a:rPr lang="en-US" sz="1200" i="1" dirty="0">
                <a:solidFill>
                  <a:schemeClr val="dk1"/>
                </a:solidFill>
              </a:rPr>
              <a:t> hat </a:t>
            </a:r>
            <a:r>
              <a:rPr lang="en-US" sz="1200" i="1" dirty="0" err="1">
                <a:solidFill>
                  <a:schemeClr val="dk1"/>
                </a:solidFill>
              </a:rPr>
              <a:t>bereits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zwei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Kammerwinkeloperationen</a:t>
            </a:r>
            <a:r>
              <a:rPr lang="en-US" sz="1200" i="1" dirty="0">
                <a:solidFill>
                  <a:schemeClr val="dk1"/>
                </a:solidFill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</a:rPr>
              <a:t>eine</a:t>
            </a:r>
            <a:r>
              <a:rPr lang="en-US" sz="1200" i="1" dirty="0">
                <a:solidFill>
                  <a:schemeClr val="dk1"/>
                </a:solidFill>
              </a:rPr>
              <a:t> Drainage-OP hinter </a:t>
            </a:r>
            <a:r>
              <a:rPr lang="en-US" sz="1200" i="1" dirty="0" err="1">
                <a:solidFill>
                  <a:schemeClr val="dk1"/>
                </a:solidFill>
              </a:rPr>
              <a:t>sich</a:t>
            </a:r>
            <a:r>
              <a:rPr lang="en-US" sz="1200" i="1" dirty="0">
                <a:solidFill>
                  <a:schemeClr val="dk1"/>
                </a:solidFill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130"/>
                  </a:ext>
                </a:extLst>
              </a:rPr>
              <a:t>erhält</a:t>
            </a:r>
            <a:r>
              <a:rPr lang="en-US" sz="1200" i="1" dirty="0">
                <a:solidFill>
                  <a:schemeClr val="dk1"/>
                </a:solidFill>
              </a:rPr>
              <a:t> die maximal </a:t>
            </a:r>
            <a:r>
              <a:rPr lang="en-US" sz="1200" i="1" dirty="0" err="1">
                <a:solidFill>
                  <a:schemeClr val="dk1"/>
                </a:solidFill>
              </a:rPr>
              <a:t>verträgliche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medikamentöse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Behandlung</a:t>
            </a:r>
            <a:r>
              <a:rPr lang="en-US" sz="1200" i="1" dirty="0">
                <a:solidFill>
                  <a:schemeClr val="dk1"/>
                </a:solidFill>
              </a:rPr>
              <a:t>, </a:t>
            </a:r>
            <a:r>
              <a:rPr lang="en-US" sz="1200" i="1" dirty="0" err="1">
                <a:solidFill>
                  <a:schemeClr val="dk1"/>
                </a:solidFill>
              </a:rPr>
              <a:t>doch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ihr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Glaukom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immer </a:t>
            </a:r>
            <a:r>
              <a:rPr lang="en-US" sz="1200" i="1" dirty="0" err="1">
                <a:solidFill>
                  <a:schemeClr val="dk1"/>
                </a:solidFill>
              </a:rPr>
              <a:t>noch</a:t>
            </a:r>
            <a:r>
              <a:rPr lang="en-US" sz="1200" i="1" dirty="0">
                <a:solidFill>
                  <a:schemeClr val="dk1"/>
                </a:solidFill>
              </a:rPr>
              <a:t> nicht </a:t>
            </a:r>
            <a:r>
              <a:rPr lang="en-US" sz="1200" i="1" dirty="0" err="1">
                <a:solidFill>
                  <a:schemeClr val="dk1"/>
                </a:solidFill>
              </a:rPr>
              <a:t>unter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Kontrolle</a:t>
            </a:r>
            <a:r>
              <a:rPr lang="en-US" sz="1200" i="1" dirty="0">
                <a:solidFill>
                  <a:schemeClr val="dk1"/>
                </a:solidFill>
              </a:rPr>
              <a:t>. Was </a:t>
            </a:r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</a:rPr>
              <a:t>nächste</a:t>
            </a:r>
            <a:r>
              <a:rPr lang="en-US" sz="1200" i="1" dirty="0">
                <a:solidFill>
                  <a:schemeClr val="dk1"/>
                </a:solidFill>
              </a:rPr>
              <a:t> Schritt?</a:t>
            </a:r>
            <a:endParaRPr lang="en-US"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eingesetzten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Welches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Zyklokryotherapie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31"/>
                  </a:ext>
                </a:extLst>
              </a:rPr>
              <a:t>Zyklophotokoagulation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(CPC)</a:t>
            </a:r>
            <a:endParaRPr dirty="0"/>
          </a:p>
        </p:txBody>
      </p:sp>
    </p:spTree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8" name="Google Shape;4668;p235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235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9" name="Google Shape;4669;p235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 im Kindesalter: Behandlung</a:t>
            </a:r>
            <a:endParaRPr/>
          </a:p>
        </p:txBody>
      </p:sp>
      <p:sp>
        <p:nvSpPr>
          <p:cNvPr id="4670" name="Google Shape;4670;p235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671" name="Google Shape;4671;p235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672" name="Google Shape;4672;p235"/>
          <p:cNvSpPr txBox="1"/>
          <p:nvPr/>
        </p:nvSpPr>
        <p:spPr>
          <a:xfrm>
            <a:off x="388938" y="1247884"/>
            <a:ext cx="7612062" cy="1564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r>
              <a:rPr lang="en-US" sz="1200" i="1" dirty="0">
                <a:solidFill>
                  <a:schemeClr val="dk1"/>
                </a:solidFill>
              </a:rPr>
              <a:t>Eine </a:t>
            </a:r>
            <a:r>
              <a:rPr lang="en-US" sz="1200" i="1" dirty="0" err="1">
                <a:solidFill>
                  <a:schemeClr val="dk1"/>
                </a:solidFill>
              </a:rPr>
              <a:t>Patientin</a:t>
            </a:r>
            <a:r>
              <a:rPr lang="en-US" sz="1200" i="1" dirty="0">
                <a:solidFill>
                  <a:schemeClr val="dk1"/>
                </a:solidFill>
              </a:rPr>
              <a:t> hat </a:t>
            </a:r>
            <a:r>
              <a:rPr lang="en-US" sz="1200" i="1" dirty="0" err="1">
                <a:solidFill>
                  <a:schemeClr val="dk1"/>
                </a:solidFill>
              </a:rPr>
              <a:t>bereits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zwei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Kammerwinkeloperationen</a:t>
            </a:r>
            <a:r>
              <a:rPr lang="en-US" sz="1200" i="1" dirty="0">
                <a:solidFill>
                  <a:schemeClr val="dk1"/>
                </a:solidFill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</a:rPr>
              <a:t>eine</a:t>
            </a:r>
            <a:r>
              <a:rPr lang="en-US" sz="1200" i="1" dirty="0">
                <a:solidFill>
                  <a:schemeClr val="dk1"/>
                </a:solidFill>
              </a:rPr>
              <a:t> Drainage-OP hinter </a:t>
            </a:r>
            <a:r>
              <a:rPr lang="en-US" sz="1200" i="1" dirty="0" err="1">
                <a:solidFill>
                  <a:schemeClr val="dk1"/>
                </a:solidFill>
              </a:rPr>
              <a:t>sich</a:t>
            </a:r>
            <a:r>
              <a:rPr lang="en-US" sz="1200" i="1" dirty="0">
                <a:solidFill>
                  <a:schemeClr val="dk1"/>
                </a:solidFill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130"/>
                  </a:ext>
                </a:extLst>
              </a:rPr>
              <a:t>erhält</a:t>
            </a:r>
            <a:r>
              <a:rPr lang="en-US" sz="1200" i="1" dirty="0">
                <a:solidFill>
                  <a:schemeClr val="dk1"/>
                </a:solidFill>
              </a:rPr>
              <a:t> die maximal </a:t>
            </a:r>
            <a:r>
              <a:rPr lang="en-US" sz="1200" i="1" dirty="0" err="1">
                <a:solidFill>
                  <a:schemeClr val="dk1"/>
                </a:solidFill>
              </a:rPr>
              <a:t>verträgliche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medikamentöse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Behandlung</a:t>
            </a:r>
            <a:r>
              <a:rPr lang="en-US" sz="1200" i="1" dirty="0">
                <a:solidFill>
                  <a:schemeClr val="dk1"/>
                </a:solidFill>
              </a:rPr>
              <a:t>, </a:t>
            </a:r>
            <a:r>
              <a:rPr lang="en-US" sz="1200" i="1" dirty="0" err="1">
                <a:solidFill>
                  <a:schemeClr val="dk1"/>
                </a:solidFill>
              </a:rPr>
              <a:t>doch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ihr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Glaukom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immer </a:t>
            </a:r>
            <a:r>
              <a:rPr lang="en-US" sz="1200" i="1" dirty="0" err="1">
                <a:solidFill>
                  <a:schemeClr val="dk1"/>
                </a:solidFill>
              </a:rPr>
              <a:t>noch</a:t>
            </a:r>
            <a:r>
              <a:rPr lang="en-US" sz="1200" i="1" dirty="0">
                <a:solidFill>
                  <a:schemeClr val="dk1"/>
                </a:solidFill>
              </a:rPr>
              <a:t> nicht </a:t>
            </a:r>
            <a:r>
              <a:rPr lang="en-US" sz="1200" i="1" dirty="0" err="1">
                <a:solidFill>
                  <a:schemeClr val="dk1"/>
                </a:solidFill>
              </a:rPr>
              <a:t>unter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Kontrolle</a:t>
            </a:r>
            <a:r>
              <a:rPr lang="en-US" sz="1200" i="1" dirty="0">
                <a:solidFill>
                  <a:schemeClr val="dk1"/>
                </a:solidFill>
              </a:rPr>
              <a:t>. Was </a:t>
            </a:r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</a:rPr>
              <a:t>nächste</a:t>
            </a:r>
            <a:r>
              <a:rPr lang="en-US" sz="1200" i="1" dirty="0">
                <a:solidFill>
                  <a:schemeClr val="dk1"/>
                </a:solidFill>
              </a:rPr>
              <a:t> Schritt?</a:t>
            </a:r>
            <a:endParaRPr lang="en-US"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eingesetzten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Zyklokryotherapie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Zyklophotokoagulation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(CPC)</a:t>
            </a:r>
            <a:endParaRPr dirty="0"/>
          </a:p>
        </p:txBody>
      </p:sp>
    </p:spTree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7" name="Google Shape;4677;p236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236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8" name="Google Shape;4678;p236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 im Kindesalter: Behandlung</a:t>
            </a:r>
            <a:endParaRPr/>
          </a:p>
        </p:txBody>
      </p:sp>
      <p:sp>
        <p:nvSpPr>
          <p:cNvPr id="4679" name="Google Shape;4679;p236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680" name="Google Shape;4680;p236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681" name="Google Shape;4681;p236"/>
          <p:cNvSpPr txBox="1"/>
          <p:nvPr/>
        </p:nvSpPr>
        <p:spPr>
          <a:xfrm>
            <a:off x="388938" y="1247884"/>
            <a:ext cx="7612062" cy="1564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r>
              <a:rPr lang="en-US" sz="1200" i="1" dirty="0">
                <a:solidFill>
                  <a:schemeClr val="dk1"/>
                </a:solidFill>
              </a:rPr>
              <a:t>Eine </a:t>
            </a:r>
            <a:r>
              <a:rPr lang="en-US" sz="1200" i="1" dirty="0" err="1">
                <a:solidFill>
                  <a:schemeClr val="dk1"/>
                </a:solidFill>
              </a:rPr>
              <a:t>Patientin</a:t>
            </a:r>
            <a:r>
              <a:rPr lang="en-US" sz="1200" i="1" dirty="0">
                <a:solidFill>
                  <a:schemeClr val="dk1"/>
                </a:solidFill>
              </a:rPr>
              <a:t> hat </a:t>
            </a:r>
            <a:r>
              <a:rPr lang="en-US" sz="1200" i="1" dirty="0" err="1">
                <a:solidFill>
                  <a:schemeClr val="dk1"/>
                </a:solidFill>
              </a:rPr>
              <a:t>bereits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zwei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Kammerwinkeloperationen</a:t>
            </a:r>
            <a:r>
              <a:rPr lang="en-US" sz="1200" i="1" dirty="0">
                <a:solidFill>
                  <a:schemeClr val="dk1"/>
                </a:solidFill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</a:rPr>
              <a:t>eine</a:t>
            </a:r>
            <a:r>
              <a:rPr lang="en-US" sz="1200" i="1" dirty="0">
                <a:solidFill>
                  <a:schemeClr val="dk1"/>
                </a:solidFill>
              </a:rPr>
              <a:t> Drainage-OP hinter </a:t>
            </a:r>
            <a:r>
              <a:rPr lang="en-US" sz="1200" i="1" dirty="0" err="1">
                <a:solidFill>
                  <a:schemeClr val="dk1"/>
                </a:solidFill>
              </a:rPr>
              <a:t>sich</a:t>
            </a:r>
            <a:r>
              <a:rPr lang="en-US" sz="1200" i="1" dirty="0">
                <a:solidFill>
                  <a:schemeClr val="dk1"/>
                </a:solidFill>
              </a:rPr>
              <a:t> und </a:t>
            </a:r>
            <a:r>
              <a:rPr lang="en-US" sz="1200" i="1" dirty="0" err="1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130"/>
                  </a:ext>
                </a:extLst>
              </a:rPr>
              <a:t>erhält</a:t>
            </a:r>
            <a:r>
              <a:rPr lang="en-US" sz="1200" i="1" dirty="0">
                <a:solidFill>
                  <a:schemeClr val="dk1"/>
                </a:solidFill>
              </a:rPr>
              <a:t> die maximal </a:t>
            </a:r>
            <a:r>
              <a:rPr lang="en-US" sz="1200" i="1" dirty="0" err="1">
                <a:solidFill>
                  <a:schemeClr val="dk1"/>
                </a:solidFill>
              </a:rPr>
              <a:t>verträgliche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medikamentöse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Behandlung</a:t>
            </a:r>
            <a:r>
              <a:rPr lang="en-US" sz="1200" i="1" dirty="0">
                <a:solidFill>
                  <a:schemeClr val="dk1"/>
                </a:solidFill>
              </a:rPr>
              <a:t>, </a:t>
            </a:r>
            <a:r>
              <a:rPr lang="en-US" sz="1200" i="1" dirty="0" err="1">
                <a:solidFill>
                  <a:schemeClr val="dk1"/>
                </a:solidFill>
              </a:rPr>
              <a:t>doch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ihr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Glaukom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immer </a:t>
            </a:r>
            <a:r>
              <a:rPr lang="en-US" sz="1200" i="1" dirty="0" err="1">
                <a:solidFill>
                  <a:schemeClr val="dk1"/>
                </a:solidFill>
              </a:rPr>
              <a:t>noch</a:t>
            </a:r>
            <a:r>
              <a:rPr lang="en-US" sz="1200" i="1" dirty="0">
                <a:solidFill>
                  <a:schemeClr val="dk1"/>
                </a:solidFill>
              </a:rPr>
              <a:t> nicht </a:t>
            </a:r>
            <a:r>
              <a:rPr lang="en-US" sz="1200" i="1" dirty="0" err="1">
                <a:solidFill>
                  <a:schemeClr val="dk1"/>
                </a:solidFill>
              </a:rPr>
              <a:t>unter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Kontrolle</a:t>
            </a:r>
            <a:r>
              <a:rPr lang="en-US" sz="1200" i="1" dirty="0">
                <a:solidFill>
                  <a:schemeClr val="dk1"/>
                </a:solidFill>
              </a:rPr>
              <a:t>. Was </a:t>
            </a:r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</a:rPr>
              <a:t>nächste</a:t>
            </a:r>
            <a:r>
              <a:rPr lang="en-US" sz="1200" i="1" dirty="0">
                <a:solidFill>
                  <a:schemeClr val="dk1"/>
                </a:solidFill>
              </a:rPr>
              <a:t> Schritt?</a:t>
            </a:r>
            <a:endParaRPr lang="en-US"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eingesetzten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Zyklokryotherapie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Zyklophotokoagulation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(CPC)</a:t>
            </a:r>
            <a:endParaRPr dirty="0"/>
          </a:p>
        </p:txBody>
      </p:sp>
    </p:spTree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6" name="Google Shape;4686;p237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237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7" name="Google Shape;4687;p237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 im Kindesalter: Behandlung</a:t>
            </a:r>
            <a:endParaRPr/>
          </a:p>
        </p:txBody>
      </p:sp>
      <p:sp>
        <p:nvSpPr>
          <p:cNvPr id="4688" name="Google Shape;4688;p237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689" name="Google Shape;4689;p237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690" name="Google Shape;4690;p237"/>
          <p:cNvSpPr txBox="1"/>
          <p:nvPr/>
        </p:nvSpPr>
        <p:spPr>
          <a:xfrm>
            <a:off x="388938" y="1247884"/>
            <a:ext cx="7612062" cy="1564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Eine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Patientin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hat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bereits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zwei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Kammerwinkeloperationen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und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eine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Drainage-OP hinter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sich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und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130"/>
                  </a:ext>
                </a:extLst>
              </a:rPr>
              <a:t>erhält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die maximal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verträgliche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medikamentöse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Behandlung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doch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ihr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Glaukom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immer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noch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nicht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unter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Kontrolle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. Was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nächste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Schritt?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eingesetzten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 Welches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Zyklokryotherapie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Zyklophotokoagulation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(CPC)</a:t>
            </a:r>
            <a:endParaRPr dirty="0"/>
          </a:p>
        </p:txBody>
      </p:sp>
      <p:sp>
        <p:nvSpPr>
          <p:cNvPr id="4691" name="Google Shape;4691;p237"/>
          <p:cNvSpPr txBox="1"/>
          <p:nvPr/>
        </p:nvSpPr>
        <p:spPr>
          <a:xfrm>
            <a:off x="671418" y="3257262"/>
            <a:ext cx="366318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 wird die CPC der Zyklokryotherapie vorgezogen?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6" name="Google Shape;4696;p238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238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7" name="Google Shape;4697;p238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4698" name="Google Shape;4698;p238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699" name="Google Shape;4699;p238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700" name="Google Shape;4700;p238"/>
          <p:cNvSpPr txBox="1"/>
          <p:nvPr/>
        </p:nvSpPr>
        <p:spPr>
          <a:xfrm>
            <a:off x="388938" y="1247884"/>
            <a:ext cx="7612062" cy="1564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Eine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Patientin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hat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bereits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zwei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Kammerwinkeloperationen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und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eine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Drainage-OP hinter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sich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und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xmlns:lc="http://schemas.openxmlformats.org/drawingml/2006/lockedCanvas" textRoundtripDataId="130"/>
                  </a:ext>
                </a:extLst>
              </a:rPr>
              <a:t>erhält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die maximal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verträgliche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medikamentöse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Behandlung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doch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ihr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Glaukom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immer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noch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nicht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unter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Kontrolle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. Was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nächste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Schritt?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eingesetzten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 Welches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Zyklokryotherapie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Zyklophotokoagulation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(CPC)</a:t>
            </a:r>
            <a:endParaRPr dirty="0"/>
          </a:p>
        </p:txBody>
      </p:sp>
      <p:sp>
        <p:nvSpPr>
          <p:cNvPr id="4701" name="Google Shape;4701;p238"/>
          <p:cNvSpPr txBox="1"/>
          <p:nvPr/>
        </p:nvSpPr>
        <p:spPr>
          <a:xfrm>
            <a:off x="671418" y="3257262"/>
            <a:ext cx="46875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 wird die CPC der Zyklokryotherapie vorgezogen?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 die Zyklokryotherapie eine höhere Komplikationsrate aufweist.</a:t>
            </a:r>
            <a:endParaRPr/>
          </a:p>
        </p:txBody>
      </p:sp>
    </p:spTree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6" name="Google Shape;4706;p239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239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7" name="Google Shape;4707;p239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 im Kindesalter: Behandlung</a:t>
            </a:r>
            <a:endParaRPr/>
          </a:p>
        </p:txBody>
      </p:sp>
      <p:sp>
        <p:nvSpPr>
          <p:cNvPr id="4708" name="Google Shape;4708;p239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709" name="Google Shape;4709;p239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710" name="Google Shape;4710;p239"/>
          <p:cNvSpPr txBox="1"/>
          <p:nvPr/>
        </p:nvSpPr>
        <p:spPr>
          <a:xfrm>
            <a:off x="388938" y="1247884"/>
            <a:ext cx="7612062" cy="2303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Eine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Patientin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hat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bereits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zwei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Kammerwinkeloperationen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und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eine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Drainage-OP hinter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sich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und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xmlns:lc="http://schemas.openxmlformats.org/drawingml/2006/lockedCanvas" textRoundtripDataId="130"/>
                  </a:ext>
                </a:extLst>
              </a:rPr>
              <a:t>erhält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die maximal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verträgliche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medikamentöse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Behandlung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doch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ihr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Glaukom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immer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noch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nicht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unter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Kontrolle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. Was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nächste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Schritt?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eingesetzten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 Welches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Zyklokryotherapie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Zyklophotokoagulation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(CPC)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711" name="Google Shape;4711;p239"/>
          <p:cNvCxnSpPr/>
          <p:nvPr/>
        </p:nvCxnSpPr>
        <p:spPr>
          <a:xfrm flipH="1">
            <a:off x="2362200" y="3063766"/>
            <a:ext cx="1447800" cy="36523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712" name="Google Shape;4712;p239"/>
          <p:cNvCxnSpPr/>
          <p:nvPr/>
        </p:nvCxnSpPr>
        <p:spPr>
          <a:xfrm>
            <a:off x="3799556" y="3073705"/>
            <a:ext cx="1493103" cy="35529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713" name="Google Shape;4713;p239"/>
          <p:cNvSpPr txBox="1"/>
          <p:nvPr/>
        </p:nvSpPr>
        <p:spPr>
          <a:xfrm>
            <a:off x="3113756" y="3122600"/>
            <a:ext cx="1371600" cy="351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endParaRPr/>
          </a:p>
          <a:p>
            <a:pPr marL="0" marR="0" lvl="0" indent="0" algn="ctr" rtl="0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Techniken</a:t>
            </a:r>
            <a:endParaRPr/>
          </a:p>
        </p:txBody>
      </p:sp>
      <p:sp>
        <p:nvSpPr>
          <p:cNvPr id="4714" name="Google Shape;4714;p239"/>
          <p:cNvSpPr txBox="1"/>
          <p:nvPr/>
        </p:nvSpPr>
        <p:spPr>
          <a:xfrm>
            <a:off x="698086" y="4038829"/>
            <a:ext cx="636744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sind die beiden gängigsten Verfahren der Zyklophotokoagulation?</a:t>
            </a:r>
            <a:endParaRPr/>
          </a:p>
        </p:txBody>
      </p:sp>
      <p:sp>
        <p:nvSpPr>
          <p:cNvPr id="4715" name="Google Shape;4715;p239"/>
          <p:cNvSpPr txBox="1"/>
          <p:nvPr/>
        </p:nvSpPr>
        <p:spPr>
          <a:xfrm>
            <a:off x="1896564" y="3457929"/>
            <a:ext cx="35779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4716" name="Google Shape;4716;p239"/>
          <p:cNvSpPr txBox="1"/>
          <p:nvPr/>
        </p:nvSpPr>
        <p:spPr>
          <a:xfrm>
            <a:off x="5349996" y="3434048"/>
            <a:ext cx="35779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p24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6" name="Google Shape;936;p24"/>
          <p:cNvSpPr txBox="1"/>
          <p:nvPr/>
        </p:nvSpPr>
        <p:spPr>
          <a:xfrm>
            <a:off x="1603375" y="2016125"/>
            <a:ext cx="11572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primär</a:t>
            </a:r>
            <a:endParaRPr dirty="0"/>
          </a:p>
        </p:txBody>
      </p:sp>
      <p:sp>
        <p:nvSpPr>
          <p:cNvPr id="937" name="Google Shape;937;p24"/>
          <p:cNvSpPr txBox="1"/>
          <p:nvPr/>
        </p:nvSpPr>
        <p:spPr>
          <a:xfrm>
            <a:off x="4875213" y="2755900"/>
            <a:ext cx="153352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Sekundär</a:t>
            </a:r>
            <a:endParaRPr/>
          </a:p>
        </p:txBody>
      </p:sp>
      <p:cxnSp>
        <p:nvCxnSpPr>
          <p:cNvPr id="938" name="Google Shape;938;p24"/>
          <p:cNvCxnSpPr/>
          <p:nvPr/>
        </p:nvCxnSpPr>
        <p:spPr>
          <a:xfrm flipH="1">
            <a:off x="2743200" y="1570038"/>
            <a:ext cx="1822450" cy="485775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939" name="Google Shape;939;p24"/>
          <p:cNvCxnSpPr/>
          <p:nvPr/>
        </p:nvCxnSpPr>
        <p:spPr>
          <a:xfrm>
            <a:off x="4565650" y="1570038"/>
            <a:ext cx="935038" cy="1265237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940" name="Google Shape;940;p24"/>
          <p:cNvSpPr txBox="1"/>
          <p:nvPr/>
        </p:nvSpPr>
        <p:spPr>
          <a:xfrm>
            <a:off x="180975" y="2817813"/>
            <a:ext cx="1354138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Angeboren</a:t>
            </a:r>
            <a:endParaRPr/>
          </a:p>
        </p:txBody>
      </p:sp>
      <p:sp>
        <p:nvSpPr>
          <p:cNvPr id="941" name="Google Shape;941;p24"/>
          <p:cNvSpPr txBox="1"/>
          <p:nvPr/>
        </p:nvSpPr>
        <p:spPr>
          <a:xfrm>
            <a:off x="2703882" y="2825750"/>
            <a:ext cx="875561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JOWG</a:t>
            </a:r>
            <a:endParaRPr dirty="0"/>
          </a:p>
        </p:txBody>
      </p:sp>
      <p:cxnSp>
        <p:nvCxnSpPr>
          <p:cNvPr id="942" name="Google Shape;942;p24"/>
          <p:cNvCxnSpPr>
            <a:stCxn id="936" idx="2"/>
          </p:cNvCxnSpPr>
          <p:nvPr/>
        </p:nvCxnSpPr>
        <p:spPr>
          <a:xfrm flipH="1">
            <a:off x="1562819" y="2226439"/>
            <a:ext cx="6192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943" name="Google Shape;943;p24"/>
          <p:cNvCxnSpPr>
            <a:stCxn id="936" idx="2"/>
          </p:cNvCxnSpPr>
          <p:nvPr/>
        </p:nvCxnSpPr>
        <p:spPr>
          <a:xfrm>
            <a:off x="2182019" y="2226439"/>
            <a:ext cx="571500" cy="627899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944" name="Google Shape;944;p24"/>
          <p:cNvSpPr txBox="1"/>
          <p:nvPr/>
        </p:nvSpPr>
        <p:spPr>
          <a:xfrm>
            <a:off x="552450" y="3238500"/>
            <a:ext cx="1060450" cy="354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Neugeborene</a:t>
            </a:r>
            <a:endParaRPr/>
          </a:p>
        </p:txBody>
      </p:sp>
      <p:sp>
        <p:nvSpPr>
          <p:cNvPr id="945" name="Google Shape;945;p24"/>
          <p:cNvSpPr txBox="1"/>
          <p:nvPr/>
        </p:nvSpPr>
        <p:spPr>
          <a:xfrm>
            <a:off x="565150" y="3671888"/>
            <a:ext cx="1358901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Säuglingsalter</a:t>
            </a:r>
            <a:endParaRPr dirty="0"/>
          </a:p>
        </p:txBody>
      </p:sp>
      <p:cxnSp>
        <p:nvCxnSpPr>
          <p:cNvPr id="946" name="Google Shape;946;p24"/>
          <p:cNvCxnSpPr/>
          <p:nvPr/>
        </p:nvCxnSpPr>
        <p:spPr>
          <a:xfrm>
            <a:off x="374650" y="3162300"/>
            <a:ext cx="0" cy="113982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47" name="Google Shape;947;p24"/>
          <p:cNvCxnSpPr/>
          <p:nvPr/>
        </p:nvCxnSpPr>
        <p:spPr>
          <a:xfrm>
            <a:off x="374650" y="3417888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48" name="Google Shape;948;p24"/>
          <p:cNvCxnSpPr/>
          <p:nvPr/>
        </p:nvCxnSpPr>
        <p:spPr>
          <a:xfrm>
            <a:off x="363538" y="3854450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49" name="Google Shape;949;p24"/>
          <p:cNvCxnSpPr/>
          <p:nvPr/>
        </p:nvCxnSpPr>
        <p:spPr>
          <a:xfrm>
            <a:off x="363538" y="430212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50" name="Google Shape;950;p24"/>
          <p:cNvSpPr txBox="1"/>
          <p:nvPr/>
        </p:nvSpPr>
        <p:spPr>
          <a:xfrm>
            <a:off x="2133600" y="3756025"/>
            <a:ext cx="1770063" cy="554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</a:t>
            </a: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erworbene Augenerkrankung</a:t>
            </a:r>
            <a:endParaRPr/>
          </a:p>
        </p:txBody>
      </p:sp>
      <p:cxnSp>
        <p:nvCxnSpPr>
          <p:cNvPr id="951" name="Google Shape;951;p24"/>
          <p:cNvCxnSpPr/>
          <p:nvPr/>
        </p:nvCxnSpPr>
        <p:spPr>
          <a:xfrm flipH="1">
            <a:off x="3886200" y="3167063"/>
            <a:ext cx="1735138" cy="5334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952" name="Google Shape;952;p24"/>
          <p:cNvCxnSpPr/>
          <p:nvPr/>
        </p:nvCxnSpPr>
        <p:spPr>
          <a:xfrm>
            <a:off x="5600700" y="3149600"/>
            <a:ext cx="2305050" cy="550863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953" name="Google Shape;953;p24"/>
          <p:cNvSpPr txBox="1"/>
          <p:nvPr/>
        </p:nvSpPr>
        <p:spPr>
          <a:xfrm>
            <a:off x="4179888" y="3757613"/>
            <a:ext cx="1947862" cy="55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 erworbene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</a:t>
            </a: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Erkrankung</a:t>
            </a:r>
            <a:endParaRPr/>
          </a:p>
        </p:txBody>
      </p:sp>
      <p:cxnSp>
        <p:nvCxnSpPr>
          <p:cNvPr id="954" name="Google Shape;954;p24"/>
          <p:cNvCxnSpPr/>
          <p:nvPr/>
        </p:nvCxnSpPr>
        <p:spPr>
          <a:xfrm flipH="1">
            <a:off x="5294313" y="3149600"/>
            <a:ext cx="317500" cy="550863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955" name="Google Shape;955;p24"/>
          <p:cNvCxnSpPr/>
          <p:nvPr/>
        </p:nvCxnSpPr>
        <p:spPr>
          <a:xfrm>
            <a:off x="5637213" y="3160713"/>
            <a:ext cx="847725" cy="53975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956" name="Google Shape;956;p24"/>
          <p:cNvSpPr txBox="1"/>
          <p:nvPr/>
        </p:nvSpPr>
        <p:spPr>
          <a:xfrm>
            <a:off x="2608263" y="4694238"/>
            <a:ext cx="1522412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Peters-Anomalie</a:t>
            </a:r>
            <a:endParaRPr/>
          </a:p>
        </p:txBody>
      </p:sp>
      <p:sp>
        <p:nvSpPr>
          <p:cNvPr id="957" name="Google Shape;957;p24"/>
          <p:cNvSpPr txBox="1"/>
          <p:nvPr/>
        </p:nvSpPr>
        <p:spPr>
          <a:xfrm>
            <a:off x="2630488" y="5060950"/>
            <a:ext cx="874712" cy="31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Aniridie</a:t>
            </a:r>
            <a:endParaRPr/>
          </a:p>
        </p:txBody>
      </p:sp>
      <p:cxnSp>
        <p:nvCxnSpPr>
          <p:cNvPr id="958" name="Google Shape;958;p24"/>
          <p:cNvCxnSpPr/>
          <p:nvPr/>
        </p:nvCxnSpPr>
        <p:spPr>
          <a:xfrm flipH="1">
            <a:off x="2416175" y="4284663"/>
            <a:ext cx="14288" cy="95885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59" name="Google Shape;959;p24"/>
          <p:cNvCxnSpPr/>
          <p:nvPr/>
        </p:nvCxnSpPr>
        <p:spPr>
          <a:xfrm>
            <a:off x="2430463" y="4513263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60" name="Google Shape;960;p24"/>
          <p:cNvCxnSpPr/>
          <p:nvPr/>
        </p:nvCxnSpPr>
        <p:spPr>
          <a:xfrm>
            <a:off x="2406650" y="4876800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61" name="Google Shape;961;p24"/>
          <p:cNvCxnSpPr/>
          <p:nvPr/>
        </p:nvCxnSpPr>
        <p:spPr>
          <a:xfrm>
            <a:off x="2432050" y="5240338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62" name="Google Shape;962;p24"/>
          <p:cNvCxnSpPr/>
          <p:nvPr/>
        </p:nvCxnSpPr>
        <p:spPr>
          <a:xfrm>
            <a:off x="4602163" y="4281488"/>
            <a:ext cx="7937" cy="60325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63" name="Google Shape;963;p24"/>
          <p:cNvCxnSpPr/>
          <p:nvPr/>
        </p:nvCxnSpPr>
        <p:spPr>
          <a:xfrm>
            <a:off x="4605338" y="487362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64" name="Google Shape;964;p24"/>
          <p:cNvSpPr txBox="1"/>
          <p:nvPr/>
        </p:nvSpPr>
        <p:spPr>
          <a:xfrm>
            <a:off x="2500313" y="361950"/>
            <a:ext cx="4143375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965" name="Google Shape;965;p24"/>
          <p:cNvSpPr txBox="1"/>
          <p:nvPr/>
        </p:nvSpPr>
        <p:spPr>
          <a:xfrm>
            <a:off x="3070225" y="1130300"/>
            <a:ext cx="30638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endParaRPr dirty="0"/>
          </a:p>
        </p:txBody>
      </p:sp>
      <p:sp>
        <p:nvSpPr>
          <p:cNvPr id="966" name="Google Shape;966;p24"/>
          <p:cNvSpPr txBox="1"/>
          <p:nvPr/>
        </p:nvSpPr>
        <p:spPr>
          <a:xfrm>
            <a:off x="4806950" y="4718050"/>
            <a:ext cx="44132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NF</a:t>
            </a:r>
            <a:endParaRPr/>
          </a:p>
        </p:txBody>
      </p:sp>
      <p:sp>
        <p:nvSpPr>
          <p:cNvPr id="967" name="Google Shape;967;p24"/>
          <p:cNvSpPr txBox="1"/>
          <p:nvPr/>
        </p:nvSpPr>
        <p:spPr>
          <a:xfrm>
            <a:off x="565150" y="4144963"/>
            <a:ext cx="133985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Spät auftretend</a:t>
            </a:r>
            <a:endParaRPr/>
          </a:p>
        </p:txBody>
      </p:sp>
      <p:sp>
        <p:nvSpPr>
          <p:cNvPr id="968" name="Google Shape;968;p24"/>
          <p:cNvSpPr txBox="1"/>
          <p:nvPr/>
        </p:nvSpPr>
        <p:spPr>
          <a:xfrm>
            <a:off x="7851775" y="3730625"/>
            <a:ext cx="1189038" cy="57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Erworben nach CE</a:t>
            </a:r>
            <a:endParaRPr/>
          </a:p>
        </p:txBody>
      </p:sp>
      <p:sp>
        <p:nvSpPr>
          <p:cNvPr id="969" name="Google Shape;969;p24"/>
          <p:cNvSpPr txBox="1"/>
          <p:nvPr/>
        </p:nvSpPr>
        <p:spPr>
          <a:xfrm>
            <a:off x="4797425" y="4370388"/>
            <a:ext cx="1379538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Sturge-Weber</a:t>
            </a:r>
            <a:endParaRPr/>
          </a:p>
        </p:txBody>
      </p:sp>
      <p:cxnSp>
        <p:nvCxnSpPr>
          <p:cNvPr id="970" name="Google Shape;970;p24"/>
          <p:cNvCxnSpPr/>
          <p:nvPr/>
        </p:nvCxnSpPr>
        <p:spPr>
          <a:xfrm>
            <a:off x="4602163" y="454977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71" name="Google Shape;971;p24"/>
          <p:cNvSpPr txBox="1"/>
          <p:nvPr/>
        </p:nvSpPr>
        <p:spPr>
          <a:xfrm>
            <a:off x="2608263" y="4333875"/>
            <a:ext cx="129857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A-R-Anomalie</a:t>
            </a:r>
            <a:endParaRPr/>
          </a:p>
        </p:txBody>
      </p:sp>
      <p:sp>
        <p:nvSpPr>
          <p:cNvPr id="972" name="Google Shape;972;p24"/>
          <p:cNvSpPr txBox="1"/>
          <p:nvPr/>
        </p:nvSpPr>
        <p:spPr>
          <a:xfrm>
            <a:off x="221936" y="5390667"/>
            <a:ext cx="6904350" cy="1318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Einige</a:t>
            </a:r>
            <a:r>
              <a:rPr lang="en-US" sz="1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allgemeine</a:t>
            </a:r>
            <a:r>
              <a:rPr lang="en-US" sz="1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Hinweise</a:t>
            </a:r>
            <a:r>
              <a:rPr lang="en-US" sz="1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  <a:p>
            <a:pPr marL="0" marR="0" lvl="0" indent="0" algn="l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Praktisch</a:t>
            </a:r>
            <a:r>
              <a:rPr lang="en-US" sz="12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alle </a:t>
            </a:r>
            <a:r>
              <a:rPr lang="en-US" sz="12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PCG-</a:t>
            </a:r>
            <a:r>
              <a:rPr lang="en-US" sz="12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Fälle</a:t>
            </a:r>
            <a:r>
              <a:rPr lang="en-US" sz="12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operiert</a:t>
            </a:r>
            <a:r>
              <a:rPr lang="en-US" sz="12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  <a:endParaRPr dirty="0"/>
          </a:p>
          <a:p>
            <a:pPr marL="0" marR="0" lvl="0" indent="0" algn="l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--Beim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juvenilen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erfolgt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Operation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deutlich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seltener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PCG (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jedoch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deutlich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häufiger</a:t>
            </a: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6"/>
                  </a:ext>
                </a:extLst>
              </a:rPr>
              <a:t>POWG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</p:txBody>
      </p:sp>
      <p:sp>
        <p:nvSpPr>
          <p:cNvPr id="973" name="Google Shape;973;p24"/>
          <p:cNvSpPr txBox="1"/>
          <p:nvPr/>
        </p:nvSpPr>
        <p:spPr>
          <a:xfrm>
            <a:off x="6364288" y="3703638"/>
            <a:ext cx="1047750" cy="35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Erworben</a:t>
            </a:r>
            <a:endParaRPr/>
          </a:p>
        </p:txBody>
      </p:sp>
      <p:sp>
        <p:nvSpPr>
          <p:cNvPr id="974" name="Google Shape;974;p24"/>
          <p:cNvSpPr txBox="1"/>
          <p:nvPr/>
        </p:nvSpPr>
        <p:spPr>
          <a:xfrm>
            <a:off x="6665913" y="4090988"/>
            <a:ext cx="84137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Trauma</a:t>
            </a:r>
            <a:endParaRPr/>
          </a:p>
        </p:txBody>
      </p:sp>
      <p:sp>
        <p:nvSpPr>
          <p:cNvPr id="975" name="Google Shape;975;p24"/>
          <p:cNvSpPr txBox="1"/>
          <p:nvPr/>
        </p:nvSpPr>
        <p:spPr>
          <a:xfrm>
            <a:off x="6665913" y="4449763"/>
            <a:ext cx="1287462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Entzündung</a:t>
            </a:r>
            <a:endParaRPr/>
          </a:p>
        </p:txBody>
      </p:sp>
      <p:sp>
        <p:nvSpPr>
          <p:cNvPr id="976" name="Google Shape;976;p24"/>
          <p:cNvSpPr txBox="1"/>
          <p:nvPr/>
        </p:nvSpPr>
        <p:spPr>
          <a:xfrm>
            <a:off x="6700837" y="4805363"/>
            <a:ext cx="1668463" cy="319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Medikamenteninduziert</a:t>
            </a:r>
            <a:endParaRPr dirty="0"/>
          </a:p>
        </p:txBody>
      </p:sp>
      <p:cxnSp>
        <p:nvCxnSpPr>
          <p:cNvPr id="977" name="Google Shape;977;p24"/>
          <p:cNvCxnSpPr/>
          <p:nvPr/>
        </p:nvCxnSpPr>
        <p:spPr>
          <a:xfrm>
            <a:off x="6488113" y="4040188"/>
            <a:ext cx="3175" cy="1296987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78" name="Google Shape;978;p24"/>
          <p:cNvCxnSpPr/>
          <p:nvPr/>
        </p:nvCxnSpPr>
        <p:spPr>
          <a:xfrm>
            <a:off x="6488113" y="427037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79" name="Google Shape;979;p24"/>
          <p:cNvCxnSpPr/>
          <p:nvPr/>
        </p:nvCxnSpPr>
        <p:spPr>
          <a:xfrm>
            <a:off x="6491288" y="463232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80" name="Google Shape;980;p24"/>
          <p:cNvCxnSpPr/>
          <p:nvPr/>
        </p:nvCxnSpPr>
        <p:spPr>
          <a:xfrm>
            <a:off x="6502400" y="4983163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81" name="Google Shape;981;p24"/>
          <p:cNvSpPr txBox="1"/>
          <p:nvPr/>
        </p:nvSpPr>
        <p:spPr>
          <a:xfrm>
            <a:off x="6697663" y="5181600"/>
            <a:ext cx="666750" cy="31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ROP</a:t>
            </a:r>
            <a:endParaRPr/>
          </a:p>
        </p:txBody>
      </p:sp>
      <p:cxnSp>
        <p:nvCxnSpPr>
          <p:cNvPr id="982" name="Google Shape;982;p24"/>
          <p:cNvCxnSpPr/>
          <p:nvPr/>
        </p:nvCxnSpPr>
        <p:spPr>
          <a:xfrm>
            <a:off x="6510338" y="533717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1" name="Google Shape;4721;p240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240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2" name="Google Shape;4722;p240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4723" name="Google Shape;4723;p240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724" name="Google Shape;4724;p240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725" name="Google Shape;4725;p240"/>
          <p:cNvSpPr txBox="1"/>
          <p:nvPr/>
        </p:nvSpPr>
        <p:spPr>
          <a:xfrm>
            <a:off x="388938" y="1247884"/>
            <a:ext cx="7612062" cy="2303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Eine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Patientin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hat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bereits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zwei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Kammerwinkeloperationen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und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eine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Drainage-OP hinter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sich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und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xmlns:lc="http://schemas.openxmlformats.org/drawingml/2006/lockedCanvas" textRoundtripDataId="130"/>
                  </a:ext>
                </a:extLst>
              </a:rPr>
              <a:t>erhält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die maximal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verträgliche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medikamentöse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Behandlung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doch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ihr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Glaukom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immer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noch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nicht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unter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Kontrolle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. Was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nächste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Schritt?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eingesetzten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 Welches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Zyklokryotherapie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Zyklophotokoagulation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(CPC)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726" name="Google Shape;4726;p240"/>
          <p:cNvCxnSpPr/>
          <p:nvPr/>
        </p:nvCxnSpPr>
        <p:spPr>
          <a:xfrm flipH="1">
            <a:off x="2362200" y="3063766"/>
            <a:ext cx="1447800" cy="36523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727" name="Google Shape;4727;p240"/>
          <p:cNvCxnSpPr/>
          <p:nvPr/>
        </p:nvCxnSpPr>
        <p:spPr>
          <a:xfrm>
            <a:off x="3799556" y="3073705"/>
            <a:ext cx="1493103" cy="35529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728" name="Google Shape;4728;p240"/>
          <p:cNvSpPr txBox="1"/>
          <p:nvPr/>
        </p:nvSpPr>
        <p:spPr>
          <a:xfrm>
            <a:off x="533400" y="3519475"/>
            <a:ext cx="3276600" cy="2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Transsklerale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32"/>
                  </a:ext>
                </a:extLst>
              </a:rPr>
              <a:t>Zyklophotokoagulation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(TS-CPC)</a:t>
            </a:r>
            <a:endParaRPr/>
          </a:p>
        </p:txBody>
      </p:sp>
      <p:sp>
        <p:nvSpPr>
          <p:cNvPr id="4729" name="Google Shape;4729;p240"/>
          <p:cNvSpPr txBox="1"/>
          <p:nvPr/>
        </p:nvSpPr>
        <p:spPr>
          <a:xfrm>
            <a:off x="4859712" y="3509546"/>
            <a:ext cx="394210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Endoskopische Zyklophotokoagulation (ECP)</a:t>
            </a:r>
            <a:endParaRPr/>
          </a:p>
        </p:txBody>
      </p:sp>
      <p:sp>
        <p:nvSpPr>
          <p:cNvPr id="4730" name="Google Shape;4730;p240"/>
          <p:cNvSpPr txBox="1"/>
          <p:nvPr/>
        </p:nvSpPr>
        <p:spPr>
          <a:xfrm>
            <a:off x="3113756" y="3122600"/>
            <a:ext cx="1371600" cy="351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endParaRPr/>
          </a:p>
          <a:p>
            <a:pPr marL="0" marR="0" lvl="0" indent="0" algn="ctr" rtl="0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Techniken</a:t>
            </a:r>
            <a:endParaRPr/>
          </a:p>
        </p:txBody>
      </p:sp>
      <p:sp>
        <p:nvSpPr>
          <p:cNvPr id="4731" name="Google Shape;4731;p240"/>
          <p:cNvSpPr txBox="1"/>
          <p:nvPr/>
        </p:nvSpPr>
        <p:spPr>
          <a:xfrm>
            <a:off x="698083" y="4038829"/>
            <a:ext cx="636744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sind die beiden gängigsten Verfahren der Zyklophotokoagulation?</a:t>
            </a:r>
            <a:endParaRPr/>
          </a:p>
        </p:txBody>
      </p:sp>
    </p:spTree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6" name="Google Shape;4736;p241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241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7" name="Google Shape;4737;p241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 im Kindesalter: Behandlung</a:t>
            </a:r>
            <a:endParaRPr/>
          </a:p>
        </p:txBody>
      </p:sp>
      <p:sp>
        <p:nvSpPr>
          <p:cNvPr id="4738" name="Google Shape;4738;p241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739" name="Google Shape;4739;p241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740" name="Google Shape;4740;p241"/>
          <p:cNvSpPr txBox="1"/>
          <p:nvPr/>
        </p:nvSpPr>
        <p:spPr>
          <a:xfrm>
            <a:off x="388938" y="1247884"/>
            <a:ext cx="7612062" cy="3164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Eine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Patientin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hat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bereits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zwei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Kammerwinkeloperationen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und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eine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Drainage-OP hinter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sich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und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xmlns:lc="http://schemas.openxmlformats.org/drawingml/2006/lockedCanvas" textRoundtripDataId="130"/>
                  </a:ext>
                </a:extLst>
              </a:rPr>
              <a:t>erhält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die maximal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verträgliche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medikamentöse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Behandlung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doch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ihr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Glaukom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immer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noch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nicht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unter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Kontrolle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. Was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nächste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Schritt?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eingesetzten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 Welches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Zyklokryotherapie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Zyklophotokoagulation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(CPC)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Situation –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häufig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Kinderalter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insbesondere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die ECP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besonders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attraktiv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741" name="Google Shape;4741;p241"/>
          <p:cNvCxnSpPr/>
          <p:nvPr/>
        </p:nvCxnSpPr>
        <p:spPr>
          <a:xfrm flipH="1">
            <a:off x="2362200" y="3063766"/>
            <a:ext cx="1447800" cy="36523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742" name="Google Shape;4742;p241"/>
          <p:cNvCxnSpPr/>
          <p:nvPr/>
        </p:nvCxnSpPr>
        <p:spPr>
          <a:xfrm>
            <a:off x="3799556" y="3073705"/>
            <a:ext cx="1493103" cy="35529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744" name="Google Shape;4744;p241"/>
          <p:cNvSpPr txBox="1"/>
          <p:nvPr/>
        </p:nvSpPr>
        <p:spPr>
          <a:xfrm>
            <a:off x="4859712" y="3509546"/>
            <a:ext cx="394210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Endoskopische Zyklophotokoagulation (ECP)</a:t>
            </a:r>
            <a:endParaRPr/>
          </a:p>
        </p:txBody>
      </p:sp>
      <p:sp>
        <p:nvSpPr>
          <p:cNvPr id="4745" name="Google Shape;4745;p241"/>
          <p:cNvSpPr txBox="1"/>
          <p:nvPr/>
        </p:nvSpPr>
        <p:spPr>
          <a:xfrm>
            <a:off x="3113756" y="3122600"/>
            <a:ext cx="1371600" cy="351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endParaRPr/>
          </a:p>
          <a:p>
            <a:pPr marL="0" marR="0" lvl="0" indent="0" algn="ctr" rtl="0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Techniken</a:t>
            </a:r>
            <a:endParaRPr/>
          </a:p>
        </p:txBody>
      </p:sp>
      <p:sp>
        <p:nvSpPr>
          <p:cNvPr id="2" name="Google Shape;4728;p240">
            <a:extLst>
              <a:ext uri="{FF2B5EF4-FFF2-40B4-BE49-F238E27FC236}">
                <a16:creationId xmlns:a16="http://schemas.microsoft.com/office/drawing/2014/main" id="{76E9F779-B0A1-5AA3-243F-0E984275EDBF}"/>
              </a:ext>
            </a:extLst>
          </p:cNvPr>
          <p:cNvSpPr txBox="1"/>
          <p:nvPr/>
        </p:nvSpPr>
        <p:spPr>
          <a:xfrm>
            <a:off x="533400" y="3519475"/>
            <a:ext cx="3276600" cy="2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Transsklerale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32"/>
                  </a:ext>
                </a:extLst>
              </a:rPr>
              <a:t>Zyklophotokoagulation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(TS-CPC)</a:t>
            </a:r>
            <a:endParaRPr/>
          </a:p>
        </p:txBody>
      </p:sp>
    </p:spTree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0" name="Google Shape;4750;p242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242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1" name="Google Shape;4751;p242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 im Kindesalter: Behandlung</a:t>
            </a:r>
            <a:endParaRPr/>
          </a:p>
        </p:txBody>
      </p:sp>
      <p:sp>
        <p:nvSpPr>
          <p:cNvPr id="4752" name="Google Shape;4752;p242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753" name="Google Shape;4753;p242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754" name="Google Shape;4754;p242"/>
          <p:cNvSpPr txBox="1"/>
          <p:nvPr/>
        </p:nvSpPr>
        <p:spPr>
          <a:xfrm>
            <a:off x="388938" y="1247884"/>
            <a:ext cx="7612062" cy="3718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Eine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Patientin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hat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bereits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zwei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Kammerwinkeloperationen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und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eine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Drainage-OP hinter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sich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und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xmlns:lc="http://schemas.openxmlformats.org/drawingml/2006/lockedCanvas" textRoundtripDataId="130"/>
                  </a:ext>
                </a:extLst>
              </a:rPr>
              <a:t>erhält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die maximal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verträgliche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medikamentöse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Behandlung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doch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ihr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Glaukom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immer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noch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nicht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unter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Kontrolle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. Was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nächste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Schritt?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eingesetzten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 Welches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Zyklokryotherapie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Zyklophotokoagulation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(CPC)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Situation –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häufig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Kinderalter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insbesondere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die ECP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besonders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attraktiv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lvl="0"/>
            <a:r>
              <a:rPr lang="en-US" sz="1200" dirty="0">
                <a:solidFill>
                  <a:srgbClr val="0000FF"/>
                </a:solidFill>
              </a:rPr>
              <a:t>Wenn </a:t>
            </a:r>
            <a:r>
              <a:rPr lang="en-US" sz="1200" dirty="0" err="1">
                <a:solidFill>
                  <a:srgbClr val="0000FF"/>
                </a:solidFill>
              </a:rPr>
              <a:t>eine</a:t>
            </a:r>
            <a:r>
              <a:rPr lang="en-US" sz="1200" dirty="0">
                <a:solidFill>
                  <a:srgbClr val="0000FF"/>
                </a:solidFill>
              </a:rPr>
              <a:t> Bulbus- und/</a:t>
            </a:r>
            <a:r>
              <a:rPr lang="en-US" sz="1200" dirty="0" err="1">
                <a:solidFill>
                  <a:srgbClr val="0000FF"/>
                </a:solidFill>
              </a:rPr>
              <a:t>oder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Hornhautvergrößerung</a:t>
            </a:r>
            <a:r>
              <a:rPr lang="en-US" sz="1200" dirty="0">
                <a:solidFill>
                  <a:srgbClr val="0000FF"/>
                </a:solidFill>
              </a:rPr>
              <a:t> die </a:t>
            </a:r>
            <a:r>
              <a:rPr lang="en-US" sz="1200" dirty="0" err="1">
                <a:solidFill>
                  <a:srgbClr val="0000FF"/>
                </a:solidFill>
              </a:rPr>
              <a:t>Anatomie</a:t>
            </a:r>
            <a:r>
              <a:rPr lang="en-US" sz="1200" dirty="0">
                <a:solidFill>
                  <a:srgbClr val="0000FF"/>
                </a:solidFill>
              </a:rPr>
              <a:t> des </a:t>
            </a:r>
            <a:r>
              <a:rPr lang="en-US" sz="1200" dirty="0" err="1">
                <a:solidFill>
                  <a:srgbClr val="0000FF"/>
                </a:solidFill>
              </a:rPr>
              <a:t>vorderen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Augenabschnitts</a:t>
            </a:r>
            <a:r>
              <a:rPr lang="en-US" sz="1200" dirty="0">
                <a:solidFill>
                  <a:srgbClr val="0000FF"/>
                </a:solidFill>
              </a:rPr>
              <a:t> so stark </a:t>
            </a:r>
            <a:r>
              <a:rPr lang="en-US" sz="1200" dirty="0" err="1">
                <a:solidFill>
                  <a:srgbClr val="0000FF"/>
                </a:solidFill>
              </a:rPr>
              <a:t>verzerrt</a:t>
            </a:r>
            <a:r>
              <a:rPr lang="en-US" sz="1200" dirty="0">
                <a:solidFill>
                  <a:srgbClr val="0000FF"/>
                </a:solidFill>
              </a:rPr>
              <a:t> hat, </a:t>
            </a:r>
            <a:r>
              <a:rPr lang="en-US" sz="1200" dirty="0" err="1">
                <a:solidFill>
                  <a:srgbClr val="0000FF"/>
                </a:solidFill>
              </a:rPr>
              <a:t>dass</a:t>
            </a:r>
            <a:r>
              <a:rPr lang="en-US" sz="1200" dirty="0">
                <a:solidFill>
                  <a:srgbClr val="0000FF"/>
                </a:solidFill>
              </a:rPr>
              <a:t> das </a:t>
            </a:r>
            <a:r>
              <a:rPr lang="en-US" sz="1200" dirty="0" err="1">
                <a:solidFill>
                  <a:srgbClr val="0000FF"/>
                </a:solidFill>
              </a:rPr>
              <a:t>Verhältnis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zwischen</a:t>
            </a:r>
            <a:r>
              <a:rPr lang="en-US" sz="1200" dirty="0">
                <a:solidFill>
                  <a:srgbClr val="0000FF"/>
                </a:solidFill>
              </a:rPr>
              <a:t> den </a:t>
            </a:r>
            <a:r>
              <a:rPr lang="en-US" sz="1200" dirty="0" err="1">
                <a:solidFill>
                  <a:srgbClr val="0000FF"/>
                </a:solidFill>
              </a:rPr>
              <a:t>Oberflächenmarken</a:t>
            </a:r>
            <a:r>
              <a:rPr lang="en-US" sz="1200" dirty="0">
                <a:solidFill>
                  <a:srgbClr val="0000FF"/>
                </a:solidFill>
              </a:rPr>
              <a:t> und dem </a:t>
            </a:r>
            <a:r>
              <a:rPr lang="en-US" sz="1200" dirty="0" err="1">
                <a:solidFill>
                  <a:srgbClr val="0000FF"/>
                </a:solidFill>
              </a:rPr>
              <a:t>darunterliegenden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Ziliarkörper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verändert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ist</a:t>
            </a:r>
            <a:r>
              <a:rPr lang="en-US" sz="1200" dirty="0">
                <a:solidFill>
                  <a:srgbClr val="0000FF"/>
                </a:solidFill>
              </a:rPr>
              <a:t>.</a:t>
            </a:r>
            <a:endParaRPr dirty="0"/>
          </a:p>
        </p:txBody>
      </p:sp>
      <p:cxnSp>
        <p:nvCxnSpPr>
          <p:cNvPr id="4755" name="Google Shape;4755;p242"/>
          <p:cNvCxnSpPr/>
          <p:nvPr/>
        </p:nvCxnSpPr>
        <p:spPr>
          <a:xfrm flipH="1">
            <a:off x="2362200" y="3063766"/>
            <a:ext cx="1447800" cy="36523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756" name="Google Shape;4756;p242"/>
          <p:cNvCxnSpPr/>
          <p:nvPr/>
        </p:nvCxnSpPr>
        <p:spPr>
          <a:xfrm>
            <a:off x="3799556" y="3073705"/>
            <a:ext cx="1493103" cy="35529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758" name="Google Shape;4758;p242"/>
          <p:cNvSpPr txBox="1"/>
          <p:nvPr/>
        </p:nvSpPr>
        <p:spPr>
          <a:xfrm>
            <a:off x="4859712" y="3509546"/>
            <a:ext cx="394210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Endoskopische Zyklophotokoagulation (ECP)</a:t>
            </a:r>
            <a:endParaRPr/>
          </a:p>
        </p:txBody>
      </p:sp>
      <p:sp>
        <p:nvSpPr>
          <p:cNvPr id="4759" name="Google Shape;4759;p242"/>
          <p:cNvSpPr txBox="1"/>
          <p:nvPr/>
        </p:nvSpPr>
        <p:spPr>
          <a:xfrm>
            <a:off x="3113756" y="3122600"/>
            <a:ext cx="1371600" cy="351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endParaRPr/>
          </a:p>
          <a:p>
            <a:pPr marL="0" marR="0" lvl="0" indent="0" algn="ctr" rtl="0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Techniken</a:t>
            </a:r>
            <a:endParaRPr/>
          </a:p>
        </p:txBody>
      </p:sp>
      <p:sp>
        <p:nvSpPr>
          <p:cNvPr id="3" name="Google Shape;4740;p241">
            <a:extLst>
              <a:ext uri="{FF2B5EF4-FFF2-40B4-BE49-F238E27FC236}">
                <a16:creationId xmlns:a16="http://schemas.microsoft.com/office/drawing/2014/main" id="{FDFA0F01-FADE-95AA-AA59-80AC7B6D15CA}"/>
              </a:ext>
            </a:extLst>
          </p:cNvPr>
          <p:cNvSpPr txBox="1"/>
          <p:nvPr/>
        </p:nvSpPr>
        <p:spPr>
          <a:xfrm>
            <a:off x="388938" y="1247884"/>
            <a:ext cx="7612062" cy="3164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Eine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Patientin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hat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bereits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zwei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Kammerwinkeloperationen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und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eine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Drainage-OP hinter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sich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und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xmlns:lc="http://schemas.openxmlformats.org/drawingml/2006/lockedCanvas" textRoundtripDataId="130"/>
                  </a:ext>
                </a:extLst>
              </a:rPr>
              <a:t>erhält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die maximal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verträgliche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medikamentöse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Behandlung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doch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ihr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Glaukom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immer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noch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nicht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unter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Kontrolle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. Was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nächste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Schritt?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eingesetzten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 Welches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Zyklokryotherapie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Zyklophotokoagulation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(CPC)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Situation –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häufig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Kinderalter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insbesondere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die ECP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besonders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attraktiv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4728;p240">
            <a:extLst>
              <a:ext uri="{FF2B5EF4-FFF2-40B4-BE49-F238E27FC236}">
                <a16:creationId xmlns:a16="http://schemas.microsoft.com/office/drawing/2014/main" id="{B5CE401A-F882-3EFC-E69A-78EDA94E2118}"/>
              </a:ext>
            </a:extLst>
          </p:cNvPr>
          <p:cNvSpPr txBox="1"/>
          <p:nvPr/>
        </p:nvSpPr>
        <p:spPr>
          <a:xfrm>
            <a:off x="533400" y="3519475"/>
            <a:ext cx="3276600" cy="2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Transsklerale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32"/>
                  </a:ext>
                </a:extLst>
              </a:rPr>
              <a:t>Zyklophotokoagulation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(TS-CPC)</a:t>
            </a:r>
            <a:endParaRPr/>
          </a:p>
        </p:txBody>
      </p:sp>
    </p:spTree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4" name="Google Shape;4764;p243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243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5" name="Google Shape;4765;p243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 im Kindesalter: Behandlung</a:t>
            </a:r>
            <a:endParaRPr/>
          </a:p>
        </p:txBody>
      </p:sp>
      <p:sp>
        <p:nvSpPr>
          <p:cNvPr id="4766" name="Google Shape;4766;p243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767" name="Google Shape;4767;p243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768" name="Google Shape;4768;p243"/>
          <p:cNvSpPr txBox="1"/>
          <p:nvPr/>
        </p:nvSpPr>
        <p:spPr>
          <a:xfrm>
            <a:off x="388938" y="1247884"/>
            <a:ext cx="7612062" cy="4149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Eine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Patientin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hat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bereits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zwei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Kammerwinkeloperationen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und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eine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Drainage-OP hinter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sich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und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xmlns:lc="http://schemas.openxmlformats.org/drawingml/2006/lockedCanvas" textRoundtripDataId="130"/>
                  </a:ext>
                </a:extLst>
              </a:rPr>
              <a:t>erhält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die maximal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verträgliche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medikamentöse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Behandlung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doch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ihr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Glaukom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immer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noch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nicht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unter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Kontrolle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. Was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nächste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Schritt?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eingesetzten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 Welches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Zyklokryotherapie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Zyklophotokoagulation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(CPC)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Situation –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häufig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Kinderalter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insbesondere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die ECP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besonders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attraktiv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lvl="0"/>
            <a:r>
              <a:rPr lang="en-US" sz="1200" dirty="0">
                <a:solidFill>
                  <a:srgbClr val="0000FF"/>
                </a:solidFill>
              </a:rPr>
              <a:t>Wenn </a:t>
            </a:r>
            <a:r>
              <a:rPr lang="en-US" sz="1200" dirty="0" err="1">
                <a:solidFill>
                  <a:srgbClr val="0000FF"/>
                </a:solidFill>
              </a:rPr>
              <a:t>eine</a:t>
            </a:r>
            <a:r>
              <a:rPr lang="en-US" sz="1200" dirty="0">
                <a:solidFill>
                  <a:srgbClr val="0000FF"/>
                </a:solidFill>
              </a:rPr>
              <a:t> Bulbus- und/</a:t>
            </a:r>
            <a:r>
              <a:rPr lang="en-US" sz="1200" dirty="0" err="1">
                <a:solidFill>
                  <a:srgbClr val="0000FF"/>
                </a:solidFill>
              </a:rPr>
              <a:t>oder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Hornhautvergrößerung</a:t>
            </a:r>
            <a:r>
              <a:rPr lang="en-US" sz="1200" dirty="0">
                <a:solidFill>
                  <a:srgbClr val="0000FF"/>
                </a:solidFill>
              </a:rPr>
              <a:t> die </a:t>
            </a:r>
            <a:r>
              <a:rPr lang="en-US" sz="1200" dirty="0" err="1">
                <a:solidFill>
                  <a:srgbClr val="0000FF"/>
                </a:solidFill>
              </a:rPr>
              <a:t>Anatomie</a:t>
            </a:r>
            <a:r>
              <a:rPr lang="en-US" sz="1200" dirty="0">
                <a:solidFill>
                  <a:srgbClr val="0000FF"/>
                </a:solidFill>
              </a:rPr>
              <a:t> des </a:t>
            </a:r>
            <a:r>
              <a:rPr lang="en-US" sz="1200" dirty="0" err="1">
                <a:solidFill>
                  <a:srgbClr val="0000FF"/>
                </a:solidFill>
              </a:rPr>
              <a:t>vorderen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Augenabschnitts</a:t>
            </a:r>
            <a:r>
              <a:rPr lang="en-US" sz="1200" dirty="0">
                <a:solidFill>
                  <a:srgbClr val="0000FF"/>
                </a:solidFill>
              </a:rPr>
              <a:t> so stark </a:t>
            </a:r>
            <a:r>
              <a:rPr lang="en-US" sz="1200" dirty="0" err="1">
                <a:solidFill>
                  <a:srgbClr val="0000FF"/>
                </a:solidFill>
              </a:rPr>
              <a:t>verzerrt</a:t>
            </a:r>
            <a:r>
              <a:rPr lang="en-US" sz="1200" dirty="0">
                <a:solidFill>
                  <a:srgbClr val="0000FF"/>
                </a:solidFill>
              </a:rPr>
              <a:t> hat, </a:t>
            </a:r>
            <a:r>
              <a:rPr lang="en-US" sz="1200" dirty="0" err="1">
                <a:solidFill>
                  <a:srgbClr val="0000FF"/>
                </a:solidFill>
              </a:rPr>
              <a:t>dass</a:t>
            </a:r>
            <a:r>
              <a:rPr lang="en-US" sz="1200" dirty="0">
                <a:solidFill>
                  <a:srgbClr val="0000FF"/>
                </a:solidFill>
              </a:rPr>
              <a:t> das </a:t>
            </a:r>
            <a:r>
              <a:rPr lang="en-US" sz="1200" dirty="0" err="1">
                <a:solidFill>
                  <a:srgbClr val="0000FF"/>
                </a:solidFill>
              </a:rPr>
              <a:t>Verhältnis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zwischen</a:t>
            </a:r>
            <a:r>
              <a:rPr lang="en-US" sz="1200" dirty="0">
                <a:solidFill>
                  <a:srgbClr val="0000FF"/>
                </a:solidFill>
              </a:rPr>
              <a:t> den </a:t>
            </a:r>
            <a:r>
              <a:rPr lang="en-US" sz="1200" dirty="0" err="1">
                <a:solidFill>
                  <a:srgbClr val="0000FF"/>
                </a:solidFill>
              </a:rPr>
              <a:t>Oberflächenmarken</a:t>
            </a:r>
            <a:r>
              <a:rPr lang="en-US" sz="1200" dirty="0">
                <a:solidFill>
                  <a:srgbClr val="0000FF"/>
                </a:solidFill>
              </a:rPr>
              <a:t> und dem </a:t>
            </a:r>
            <a:r>
              <a:rPr lang="en-US" sz="1200" dirty="0" err="1">
                <a:solidFill>
                  <a:srgbClr val="0000FF"/>
                </a:solidFill>
              </a:rPr>
              <a:t>darunterliegenden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Ziliarkörper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verändert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ist</a:t>
            </a:r>
            <a:r>
              <a:rPr lang="en-US" sz="1200" dirty="0">
                <a:solidFill>
                  <a:srgbClr val="0000FF"/>
                </a:solidFill>
              </a:rPr>
              <a:t>.</a:t>
            </a:r>
          </a:p>
          <a:p>
            <a:pPr lvl="0"/>
            <a:endParaRPr sz="16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möglichen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Komplikationen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von CPC/ECP?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769" name="Google Shape;4769;p243"/>
          <p:cNvCxnSpPr/>
          <p:nvPr/>
        </p:nvCxnSpPr>
        <p:spPr>
          <a:xfrm flipH="1">
            <a:off x="2362200" y="3063766"/>
            <a:ext cx="1447800" cy="36523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770" name="Google Shape;4770;p243"/>
          <p:cNvCxnSpPr/>
          <p:nvPr/>
        </p:nvCxnSpPr>
        <p:spPr>
          <a:xfrm>
            <a:off x="3799556" y="3073705"/>
            <a:ext cx="1493103" cy="35529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772" name="Google Shape;4772;p243"/>
          <p:cNvSpPr txBox="1"/>
          <p:nvPr/>
        </p:nvSpPr>
        <p:spPr>
          <a:xfrm>
            <a:off x="4859712" y="3509546"/>
            <a:ext cx="394210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Endoskopische Zyklophotokoagulation (ECP)</a:t>
            </a:r>
            <a:endParaRPr/>
          </a:p>
        </p:txBody>
      </p:sp>
      <p:sp>
        <p:nvSpPr>
          <p:cNvPr id="4773" name="Google Shape;4773;p243"/>
          <p:cNvSpPr txBox="1"/>
          <p:nvPr/>
        </p:nvSpPr>
        <p:spPr>
          <a:xfrm>
            <a:off x="3113756" y="3122600"/>
            <a:ext cx="1371600" cy="351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endParaRPr/>
          </a:p>
          <a:p>
            <a:pPr marL="0" marR="0" lvl="0" indent="0" algn="ctr" rtl="0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Techniken</a:t>
            </a:r>
            <a:endParaRPr/>
          </a:p>
        </p:txBody>
      </p:sp>
      <p:sp>
        <p:nvSpPr>
          <p:cNvPr id="2" name="Google Shape;4740;p241">
            <a:extLst>
              <a:ext uri="{FF2B5EF4-FFF2-40B4-BE49-F238E27FC236}">
                <a16:creationId xmlns:a16="http://schemas.microsoft.com/office/drawing/2014/main" id="{2BAF48EF-5FC9-0DB1-05F3-EE03F7980072}"/>
              </a:ext>
            </a:extLst>
          </p:cNvPr>
          <p:cNvSpPr txBox="1"/>
          <p:nvPr/>
        </p:nvSpPr>
        <p:spPr>
          <a:xfrm>
            <a:off x="388938" y="1247884"/>
            <a:ext cx="7612062" cy="3164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Eine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Patientin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hat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bereits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zwei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Kammerwinkeloperationen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und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eine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Drainage-OP hinter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sich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und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xmlns:lc="http://schemas.openxmlformats.org/drawingml/2006/lockedCanvas" textRoundtripDataId="130"/>
                  </a:ext>
                </a:extLst>
              </a:rPr>
              <a:t>erhält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die maximal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verträgliche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medikamentöse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Behandlung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doch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ihr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Glaukom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immer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noch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nicht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unter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Kontrolle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. Was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nächste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Schritt?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eingesetzten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 Welches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Zyklokryotherapie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Zyklophotokoagulation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(CPC)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Situation –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häufig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Kinderalter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insbesondere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die ECP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besonders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attraktiv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4728;p240">
            <a:extLst>
              <a:ext uri="{FF2B5EF4-FFF2-40B4-BE49-F238E27FC236}">
                <a16:creationId xmlns:a16="http://schemas.microsoft.com/office/drawing/2014/main" id="{135BE0A3-C8B0-08B9-D1A0-F216B0038D60}"/>
              </a:ext>
            </a:extLst>
          </p:cNvPr>
          <p:cNvSpPr txBox="1"/>
          <p:nvPr/>
        </p:nvSpPr>
        <p:spPr>
          <a:xfrm>
            <a:off x="533400" y="3519475"/>
            <a:ext cx="3276600" cy="2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Transsklerale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32"/>
                  </a:ext>
                </a:extLst>
              </a:rPr>
              <a:t>Zyklophotokoagulation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(TS-CPC)</a:t>
            </a:r>
            <a:endParaRPr/>
          </a:p>
        </p:txBody>
      </p:sp>
    </p:spTree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8" name="Google Shape;4778;p244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244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9" name="Google Shape;4779;p244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4780" name="Google Shape;4780;p244"/>
          <p:cNvSpPr txBox="1"/>
          <p:nvPr/>
        </p:nvSpPr>
        <p:spPr>
          <a:xfrm>
            <a:off x="4653757" y="762000"/>
            <a:ext cx="13308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Chirurgisch</a:t>
            </a:r>
            <a:endParaRPr/>
          </a:p>
        </p:txBody>
      </p:sp>
      <p:sp>
        <p:nvSpPr>
          <p:cNvPr id="4781" name="Google Shape;4781;p244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4782" name="Google Shape;4782;p244"/>
          <p:cNvSpPr txBox="1"/>
          <p:nvPr/>
        </p:nvSpPr>
        <p:spPr>
          <a:xfrm>
            <a:off x="388938" y="1247884"/>
            <a:ext cx="7612200" cy="4334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Eine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Patientin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hat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bereits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zwei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Kammerwinkeloperationen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und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eine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Drainage-OP hinter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sich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und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xmlns:lc="http://schemas.openxmlformats.org/drawingml/2006/lockedCanvas" textRoundtripDataId="130"/>
                  </a:ext>
                </a:extLst>
              </a:rPr>
              <a:t>erhält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die maximal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verträgliche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medikamentöse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Behandlung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doch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ihr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Glaukom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immer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noch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nicht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unter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Kontrolle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. Was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nächste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Schritt?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eingesetzten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 Welches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Zyklokryotherapie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Zyklophotokoagulation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(CPC)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Situation –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häufig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Kinderalter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insbesondere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die ECP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besonders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attraktiv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lvl="0"/>
            <a:r>
              <a:rPr lang="en-US" sz="1200" dirty="0">
                <a:solidFill>
                  <a:srgbClr val="0000FF"/>
                </a:solidFill>
              </a:rPr>
              <a:t>Wenn </a:t>
            </a:r>
            <a:r>
              <a:rPr lang="en-US" sz="1200" dirty="0" err="1">
                <a:solidFill>
                  <a:srgbClr val="0000FF"/>
                </a:solidFill>
              </a:rPr>
              <a:t>eine</a:t>
            </a:r>
            <a:r>
              <a:rPr lang="en-US" sz="1200" dirty="0">
                <a:solidFill>
                  <a:srgbClr val="0000FF"/>
                </a:solidFill>
              </a:rPr>
              <a:t> Bulbus- und/</a:t>
            </a:r>
            <a:r>
              <a:rPr lang="en-US" sz="1200" dirty="0" err="1">
                <a:solidFill>
                  <a:srgbClr val="0000FF"/>
                </a:solidFill>
              </a:rPr>
              <a:t>oder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Hornhautvergrößerung</a:t>
            </a:r>
            <a:r>
              <a:rPr lang="en-US" sz="1200" dirty="0">
                <a:solidFill>
                  <a:srgbClr val="0000FF"/>
                </a:solidFill>
              </a:rPr>
              <a:t> die </a:t>
            </a:r>
            <a:r>
              <a:rPr lang="en-US" sz="1200" dirty="0" err="1">
                <a:solidFill>
                  <a:srgbClr val="0000FF"/>
                </a:solidFill>
              </a:rPr>
              <a:t>Anatomie</a:t>
            </a:r>
            <a:r>
              <a:rPr lang="en-US" sz="1200" dirty="0">
                <a:solidFill>
                  <a:srgbClr val="0000FF"/>
                </a:solidFill>
              </a:rPr>
              <a:t> des </a:t>
            </a:r>
            <a:r>
              <a:rPr lang="en-US" sz="1200" dirty="0" err="1">
                <a:solidFill>
                  <a:srgbClr val="0000FF"/>
                </a:solidFill>
              </a:rPr>
              <a:t>vorderen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Augenabschnitts</a:t>
            </a:r>
            <a:r>
              <a:rPr lang="en-US" sz="1200" dirty="0">
                <a:solidFill>
                  <a:srgbClr val="0000FF"/>
                </a:solidFill>
              </a:rPr>
              <a:t> so stark </a:t>
            </a:r>
            <a:r>
              <a:rPr lang="en-US" sz="1200" dirty="0" err="1">
                <a:solidFill>
                  <a:srgbClr val="0000FF"/>
                </a:solidFill>
              </a:rPr>
              <a:t>verzerrt</a:t>
            </a:r>
            <a:r>
              <a:rPr lang="en-US" sz="1200" dirty="0">
                <a:solidFill>
                  <a:srgbClr val="0000FF"/>
                </a:solidFill>
              </a:rPr>
              <a:t> hat, </a:t>
            </a:r>
            <a:r>
              <a:rPr lang="en-US" sz="1200" dirty="0" err="1">
                <a:solidFill>
                  <a:srgbClr val="0000FF"/>
                </a:solidFill>
              </a:rPr>
              <a:t>dass</a:t>
            </a:r>
            <a:r>
              <a:rPr lang="en-US" sz="1200" dirty="0">
                <a:solidFill>
                  <a:srgbClr val="0000FF"/>
                </a:solidFill>
              </a:rPr>
              <a:t> das </a:t>
            </a:r>
            <a:r>
              <a:rPr lang="en-US" sz="1200" dirty="0" err="1">
                <a:solidFill>
                  <a:srgbClr val="0000FF"/>
                </a:solidFill>
              </a:rPr>
              <a:t>Verhältnis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zwischen</a:t>
            </a:r>
            <a:r>
              <a:rPr lang="en-US" sz="1200" dirty="0">
                <a:solidFill>
                  <a:srgbClr val="0000FF"/>
                </a:solidFill>
              </a:rPr>
              <a:t> den </a:t>
            </a:r>
            <a:r>
              <a:rPr lang="en-US" sz="1200" dirty="0" err="1">
                <a:solidFill>
                  <a:srgbClr val="0000FF"/>
                </a:solidFill>
              </a:rPr>
              <a:t>Oberflächenmarken</a:t>
            </a:r>
            <a:r>
              <a:rPr lang="en-US" sz="1200" dirty="0">
                <a:solidFill>
                  <a:srgbClr val="0000FF"/>
                </a:solidFill>
              </a:rPr>
              <a:t> und dem </a:t>
            </a:r>
            <a:r>
              <a:rPr lang="en-US" sz="1200" dirty="0" err="1">
                <a:solidFill>
                  <a:srgbClr val="0000FF"/>
                </a:solidFill>
              </a:rPr>
              <a:t>darunterliegenden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Ziliarkörper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verändert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ist</a:t>
            </a:r>
            <a:r>
              <a:rPr lang="en-US" sz="1200" dirty="0">
                <a:solidFill>
                  <a:srgbClr val="0000FF"/>
                </a:solidFill>
              </a:rPr>
              <a:t>.</a:t>
            </a:r>
          </a:p>
          <a:p>
            <a:pPr lvl="0"/>
            <a:endParaRPr sz="16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möglichen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Komplikationen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von CPC/ECP?</a:t>
            </a:r>
            <a:endParaRPr sz="16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Hypotonie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35"/>
                  </a:ext>
                </a:extLst>
              </a:rPr>
              <a:t>Phthisis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Uveitis,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Netzhautablösung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(RD)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usw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783" name="Google Shape;4783;p244"/>
          <p:cNvCxnSpPr/>
          <p:nvPr/>
        </p:nvCxnSpPr>
        <p:spPr>
          <a:xfrm flipH="1">
            <a:off x="2362200" y="3063766"/>
            <a:ext cx="1447800" cy="36523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784" name="Google Shape;4784;p244"/>
          <p:cNvCxnSpPr/>
          <p:nvPr/>
        </p:nvCxnSpPr>
        <p:spPr>
          <a:xfrm>
            <a:off x="3799556" y="3073705"/>
            <a:ext cx="1493103" cy="35529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786" name="Google Shape;4786;p244"/>
          <p:cNvSpPr txBox="1"/>
          <p:nvPr/>
        </p:nvSpPr>
        <p:spPr>
          <a:xfrm>
            <a:off x="4859712" y="3509546"/>
            <a:ext cx="394210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Endoskopische Zyklophotokoagulation (ECP)</a:t>
            </a:r>
            <a:endParaRPr/>
          </a:p>
        </p:txBody>
      </p:sp>
      <p:sp>
        <p:nvSpPr>
          <p:cNvPr id="4787" name="Google Shape;4787;p244"/>
          <p:cNvSpPr txBox="1"/>
          <p:nvPr/>
        </p:nvSpPr>
        <p:spPr>
          <a:xfrm>
            <a:off x="3113756" y="3122600"/>
            <a:ext cx="1371600" cy="351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endParaRPr/>
          </a:p>
          <a:p>
            <a:pPr marL="0" marR="0" lvl="0" indent="0" algn="ctr" rtl="0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Techniken</a:t>
            </a:r>
            <a:endParaRPr/>
          </a:p>
        </p:txBody>
      </p:sp>
      <p:sp>
        <p:nvSpPr>
          <p:cNvPr id="2" name="Google Shape;4740;p241">
            <a:extLst>
              <a:ext uri="{FF2B5EF4-FFF2-40B4-BE49-F238E27FC236}">
                <a16:creationId xmlns:a16="http://schemas.microsoft.com/office/drawing/2014/main" id="{744DC893-783E-C5DB-5AA6-B569708F99D3}"/>
              </a:ext>
            </a:extLst>
          </p:cNvPr>
          <p:cNvSpPr txBox="1"/>
          <p:nvPr/>
        </p:nvSpPr>
        <p:spPr>
          <a:xfrm>
            <a:off x="388938" y="1247884"/>
            <a:ext cx="7612062" cy="3164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Eine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Patientin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hat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bereits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zwei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Kammerwinkeloperationen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und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eine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Drainage-OP hinter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sich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und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xmlns:lc="http://schemas.openxmlformats.org/drawingml/2006/lockedCanvas" textRoundtripDataId="130"/>
                  </a:ext>
                </a:extLst>
              </a:rPr>
              <a:t>erhält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die maximal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verträgliche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medikamentöse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Behandlung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doch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ihr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Glaukom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immer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noch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nicht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unter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Kontrolle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. Was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der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nächste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Schritt?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eingesetzten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Verfahren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Zyklodestruktion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 Welches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Zyklokryotherapie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Zyklophotokoagulation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(CPC)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Situation –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häufig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Kinderalter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insbesondere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primären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kongenitalen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die ECP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besonders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attraktiv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4728;p240">
            <a:extLst>
              <a:ext uri="{FF2B5EF4-FFF2-40B4-BE49-F238E27FC236}">
                <a16:creationId xmlns:a16="http://schemas.microsoft.com/office/drawing/2014/main" id="{F151E8FA-875F-7C7B-4A74-0CB8DFFF9445}"/>
              </a:ext>
            </a:extLst>
          </p:cNvPr>
          <p:cNvSpPr txBox="1"/>
          <p:nvPr/>
        </p:nvSpPr>
        <p:spPr>
          <a:xfrm>
            <a:off x="533400" y="3519475"/>
            <a:ext cx="3276600" cy="2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Transsklerale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32"/>
                  </a:ext>
                </a:extLst>
              </a:rPr>
              <a:t>Zyklophotokoagulation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(TS-CPC)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25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25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25"/>
          <p:cNvSpPr txBox="1"/>
          <p:nvPr/>
        </p:nvSpPr>
        <p:spPr>
          <a:xfrm>
            <a:off x="1603375" y="2016125"/>
            <a:ext cx="11572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</a:t>
            </a:r>
            <a:endParaRPr dirty="0"/>
          </a:p>
        </p:txBody>
      </p:sp>
      <p:sp>
        <p:nvSpPr>
          <p:cNvPr id="989" name="Google Shape;989;p25"/>
          <p:cNvSpPr txBox="1"/>
          <p:nvPr/>
        </p:nvSpPr>
        <p:spPr>
          <a:xfrm>
            <a:off x="4875213" y="2755900"/>
            <a:ext cx="153352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Sekundär</a:t>
            </a:r>
            <a:endParaRPr/>
          </a:p>
        </p:txBody>
      </p:sp>
      <p:cxnSp>
        <p:nvCxnSpPr>
          <p:cNvPr id="990" name="Google Shape;990;p25"/>
          <p:cNvCxnSpPr/>
          <p:nvPr/>
        </p:nvCxnSpPr>
        <p:spPr>
          <a:xfrm flipH="1">
            <a:off x="2743200" y="1570038"/>
            <a:ext cx="1822450" cy="48577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991" name="Google Shape;991;p25"/>
          <p:cNvCxnSpPr/>
          <p:nvPr/>
        </p:nvCxnSpPr>
        <p:spPr>
          <a:xfrm>
            <a:off x="4565650" y="1570038"/>
            <a:ext cx="935038" cy="126523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992" name="Google Shape;992;p25"/>
          <p:cNvSpPr txBox="1"/>
          <p:nvPr/>
        </p:nvSpPr>
        <p:spPr>
          <a:xfrm>
            <a:off x="180975" y="2817813"/>
            <a:ext cx="1354138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Angeboren</a:t>
            </a:r>
            <a:endParaRPr/>
          </a:p>
        </p:txBody>
      </p:sp>
      <p:sp>
        <p:nvSpPr>
          <p:cNvPr id="993" name="Google Shape;993;p25"/>
          <p:cNvSpPr txBox="1"/>
          <p:nvPr/>
        </p:nvSpPr>
        <p:spPr>
          <a:xfrm>
            <a:off x="2717800" y="2825750"/>
            <a:ext cx="847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JOWG</a:t>
            </a:r>
            <a:endParaRPr dirty="0"/>
          </a:p>
        </p:txBody>
      </p:sp>
      <p:cxnSp>
        <p:nvCxnSpPr>
          <p:cNvPr id="994" name="Google Shape;994;p25"/>
          <p:cNvCxnSpPr>
            <a:stCxn id="988" idx="2"/>
          </p:cNvCxnSpPr>
          <p:nvPr/>
        </p:nvCxnSpPr>
        <p:spPr>
          <a:xfrm flipH="1">
            <a:off x="1562819" y="2226439"/>
            <a:ext cx="6192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995" name="Google Shape;995;p25"/>
          <p:cNvCxnSpPr>
            <a:stCxn id="988" idx="2"/>
          </p:cNvCxnSpPr>
          <p:nvPr/>
        </p:nvCxnSpPr>
        <p:spPr>
          <a:xfrm>
            <a:off x="2182019" y="2226439"/>
            <a:ext cx="5715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996" name="Google Shape;996;p25"/>
          <p:cNvSpPr txBox="1"/>
          <p:nvPr/>
        </p:nvSpPr>
        <p:spPr>
          <a:xfrm>
            <a:off x="552450" y="3238500"/>
            <a:ext cx="1060450" cy="354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Neugeborene</a:t>
            </a:r>
            <a:endParaRPr/>
          </a:p>
        </p:txBody>
      </p:sp>
      <p:sp>
        <p:nvSpPr>
          <p:cNvPr id="997" name="Google Shape;997;p25"/>
          <p:cNvSpPr txBox="1"/>
          <p:nvPr/>
        </p:nvSpPr>
        <p:spPr>
          <a:xfrm>
            <a:off x="565150" y="3671888"/>
            <a:ext cx="1358901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Säuglingsalter</a:t>
            </a:r>
            <a:endParaRPr dirty="0"/>
          </a:p>
        </p:txBody>
      </p:sp>
      <p:cxnSp>
        <p:nvCxnSpPr>
          <p:cNvPr id="998" name="Google Shape;998;p25"/>
          <p:cNvCxnSpPr/>
          <p:nvPr/>
        </p:nvCxnSpPr>
        <p:spPr>
          <a:xfrm>
            <a:off x="374650" y="3162300"/>
            <a:ext cx="0" cy="113982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99" name="Google Shape;999;p25"/>
          <p:cNvCxnSpPr/>
          <p:nvPr/>
        </p:nvCxnSpPr>
        <p:spPr>
          <a:xfrm>
            <a:off x="374650" y="3417888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00" name="Google Shape;1000;p25"/>
          <p:cNvCxnSpPr/>
          <p:nvPr/>
        </p:nvCxnSpPr>
        <p:spPr>
          <a:xfrm>
            <a:off x="363538" y="3854450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01" name="Google Shape;1001;p25"/>
          <p:cNvCxnSpPr/>
          <p:nvPr/>
        </p:nvCxnSpPr>
        <p:spPr>
          <a:xfrm>
            <a:off x="363538" y="430212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02" name="Google Shape;1002;p25"/>
          <p:cNvSpPr txBox="1"/>
          <p:nvPr/>
        </p:nvSpPr>
        <p:spPr>
          <a:xfrm>
            <a:off x="2133600" y="3756025"/>
            <a:ext cx="1770063" cy="554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</a:t>
            </a: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erworbene Augenerkrankung</a:t>
            </a:r>
            <a:endParaRPr/>
          </a:p>
        </p:txBody>
      </p:sp>
      <p:cxnSp>
        <p:nvCxnSpPr>
          <p:cNvPr id="1003" name="Google Shape;1003;p25"/>
          <p:cNvCxnSpPr/>
          <p:nvPr/>
        </p:nvCxnSpPr>
        <p:spPr>
          <a:xfrm flipH="1">
            <a:off x="3886200" y="3167063"/>
            <a:ext cx="1735138" cy="533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04" name="Google Shape;1004;p25"/>
          <p:cNvCxnSpPr/>
          <p:nvPr/>
        </p:nvCxnSpPr>
        <p:spPr>
          <a:xfrm>
            <a:off x="5600700" y="3149600"/>
            <a:ext cx="2305050" cy="550863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005" name="Google Shape;1005;p25"/>
          <p:cNvSpPr txBox="1"/>
          <p:nvPr/>
        </p:nvSpPr>
        <p:spPr>
          <a:xfrm>
            <a:off x="4179888" y="3757613"/>
            <a:ext cx="1947862" cy="55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Nicht erworbene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Erkrankung</a:t>
            </a:r>
            <a:endParaRPr/>
          </a:p>
        </p:txBody>
      </p:sp>
      <p:cxnSp>
        <p:nvCxnSpPr>
          <p:cNvPr id="1006" name="Google Shape;1006;p25"/>
          <p:cNvCxnSpPr/>
          <p:nvPr/>
        </p:nvCxnSpPr>
        <p:spPr>
          <a:xfrm flipH="1">
            <a:off x="5294313" y="3149600"/>
            <a:ext cx="317500" cy="550863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07" name="Google Shape;1007;p25"/>
          <p:cNvCxnSpPr/>
          <p:nvPr/>
        </p:nvCxnSpPr>
        <p:spPr>
          <a:xfrm>
            <a:off x="5637213" y="3160713"/>
            <a:ext cx="847725" cy="5397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008" name="Google Shape;1008;p25"/>
          <p:cNvSpPr txBox="1"/>
          <p:nvPr/>
        </p:nvSpPr>
        <p:spPr>
          <a:xfrm>
            <a:off x="2608263" y="4694238"/>
            <a:ext cx="1522412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Peters-Anomalie</a:t>
            </a:r>
            <a:endParaRPr/>
          </a:p>
        </p:txBody>
      </p:sp>
      <p:sp>
        <p:nvSpPr>
          <p:cNvPr id="1009" name="Google Shape;1009;p25"/>
          <p:cNvSpPr txBox="1"/>
          <p:nvPr/>
        </p:nvSpPr>
        <p:spPr>
          <a:xfrm>
            <a:off x="2630488" y="5060950"/>
            <a:ext cx="874712" cy="31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Aniridie</a:t>
            </a:r>
            <a:endParaRPr/>
          </a:p>
        </p:txBody>
      </p:sp>
      <p:cxnSp>
        <p:nvCxnSpPr>
          <p:cNvPr id="1010" name="Google Shape;1010;p25"/>
          <p:cNvCxnSpPr/>
          <p:nvPr/>
        </p:nvCxnSpPr>
        <p:spPr>
          <a:xfrm flipH="1">
            <a:off x="2416175" y="4284663"/>
            <a:ext cx="14288" cy="95885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11" name="Google Shape;1011;p25"/>
          <p:cNvCxnSpPr/>
          <p:nvPr/>
        </p:nvCxnSpPr>
        <p:spPr>
          <a:xfrm>
            <a:off x="2430463" y="4513263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12" name="Google Shape;1012;p25"/>
          <p:cNvCxnSpPr/>
          <p:nvPr/>
        </p:nvCxnSpPr>
        <p:spPr>
          <a:xfrm>
            <a:off x="2406650" y="4876800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13" name="Google Shape;1013;p25"/>
          <p:cNvCxnSpPr/>
          <p:nvPr/>
        </p:nvCxnSpPr>
        <p:spPr>
          <a:xfrm>
            <a:off x="2432050" y="5240338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14" name="Google Shape;1014;p25"/>
          <p:cNvCxnSpPr/>
          <p:nvPr/>
        </p:nvCxnSpPr>
        <p:spPr>
          <a:xfrm>
            <a:off x="4602163" y="4281488"/>
            <a:ext cx="7937" cy="6032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15" name="Google Shape;1015;p25"/>
          <p:cNvCxnSpPr/>
          <p:nvPr/>
        </p:nvCxnSpPr>
        <p:spPr>
          <a:xfrm>
            <a:off x="4605338" y="4873625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16" name="Google Shape;1016;p25"/>
          <p:cNvSpPr txBox="1"/>
          <p:nvPr/>
        </p:nvSpPr>
        <p:spPr>
          <a:xfrm>
            <a:off x="2500313" y="361950"/>
            <a:ext cx="4143375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017" name="Google Shape;1017;p25"/>
          <p:cNvSpPr txBox="1"/>
          <p:nvPr/>
        </p:nvSpPr>
        <p:spPr>
          <a:xfrm>
            <a:off x="3070225" y="1130300"/>
            <a:ext cx="30638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endParaRPr dirty="0"/>
          </a:p>
        </p:txBody>
      </p:sp>
      <p:sp>
        <p:nvSpPr>
          <p:cNvPr id="1018" name="Google Shape;1018;p25"/>
          <p:cNvSpPr txBox="1"/>
          <p:nvPr/>
        </p:nvSpPr>
        <p:spPr>
          <a:xfrm>
            <a:off x="4806950" y="4718050"/>
            <a:ext cx="44132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NF</a:t>
            </a:r>
            <a:endParaRPr/>
          </a:p>
        </p:txBody>
      </p:sp>
      <p:sp>
        <p:nvSpPr>
          <p:cNvPr id="1019" name="Google Shape;1019;p25"/>
          <p:cNvSpPr txBox="1"/>
          <p:nvPr/>
        </p:nvSpPr>
        <p:spPr>
          <a:xfrm>
            <a:off x="565149" y="4144963"/>
            <a:ext cx="1566861" cy="317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Spät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auftretend</a:t>
            </a:r>
            <a:endParaRPr dirty="0"/>
          </a:p>
        </p:txBody>
      </p:sp>
      <p:sp>
        <p:nvSpPr>
          <p:cNvPr id="1020" name="Google Shape;1020;p25"/>
          <p:cNvSpPr txBox="1"/>
          <p:nvPr/>
        </p:nvSpPr>
        <p:spPr>
          <a:xfrm>
            <a:off x="7851775" y="3730625"/>
            <a:ext cx="1189038" cy="57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Erworben nach CE</a:t>
            </a:r>
            <a:endParaRPr/>
          </a:p>
        </p:txBody>
      </p:sp>
      <p:sp>
        <p:nvSpPr>
          <p:cNvPr id="1021" name="Google Shape;1021;p25"/>
          <p:cNvSpPr txBox="1"/>
          <p:nvPr/>
        </p:nvSpPr>
        <p:spPr>
          <a:xfrm>
            <a:off x="4797425" y="4370388"/>
            <a:ext cx="1379538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Sturge-Weber</a:t>
            </a:r>
            <a:endParaRPr/>
          </a:p>
        </p:txBody>
      </p:sp>
      <p:cxnSp>
        <p:nvCxnSpPr>
          <p:cNvPr id="1022" name="Google Shape;1022;p25"/>
          <p:cNvCxnSpPr/>
          <p:nvPr/>
        </p:nvCxnSpPr>
        <p:spPr>
          <a:xfrm>
            <a:off x="4602163" y="4549775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23" name="Google Shape;1023;p25"/>
          <p:cNvSpPr txBox="1"/>
          <p:nvPr/>
        </p:nvSpPr>
        <p:spPr>
          <a:xfrm>
            <a:off x="2608263" y="4333875"/>
            <a:ext cx="129857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A-R-Anomalie</a:t>
            </a:r>
            <a:endParaRPr/>
          </a:p>
        </p:txBody>
      </p:sp>
      <p:sp>
        <p:nvSpPr>
          <p:cNvPr id="1024" name="Google Shape;1024;p25"/>
          <p:cNvSpPr txBox="1"/>
          <p:nvPr/>
        </p:nvSpPr>
        <p:spPr>
          <a:xfrm>
            <a:off x="202249" y="5223507"/>
            <a:ext cx="7751125" cy="1318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Einige</a:t>
            </a:r>
            <a:r>
              <a:rPr lang="en-US" sz="1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allgemeine</a:t>
            </a:r>
            <a:r>
              <a:rPr lang="en-US" sz="1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Hinweise</a:t>
            </a:r>
            <a:r>
              <a:rPr lang="en-US" sz="1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  <a:p>
            <a:pPr marL="0" marR="0" lvl="0" indent="0" algn="l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Praktisch</a:t>
            </a:r>
            <a:r>
              <a:rPr lang="en-US" sz="12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alle </a:t>
            </a:r>
            <a:r>
              <a:rPr lang="en-US" sz="12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PCG-</a:t>
            </a:r>
            <a:r>
              <a:rPr lang="en-US" sz="12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Fälle</a:t>
            </a:r>
            <a:r>
              <a:rPr lang="en-US" sz="12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operiert</a:t>
            </a:r>
            <a:r>
              <a:rPr lang="en-US" sz="12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  <a:endParaRPr dirty="0"/>
          </a:p>
          <a:p>
            <a:pPr marL="0" marR="0" lvl="0" indent="0" algn="l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--JOWG-Fälle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deutlich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seltener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operiert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PCG-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Fälle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            (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jedoch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deutlich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häufiger</a:t>
            </a: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POWG-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Fälle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0" marR="0" lvl="0" indent="0" algn="l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--Bei den </a:t>
            </a:r>
            <a:r>
              <a:rPr lang="en-US" sz="12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sekundären</a:t>
            </a:r>
            <a:r>
              <a:rPr lang="en-US" sz="12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Glaukomen</a:t>
            </a:r>
            <a:r>
              <a:rPr lang="en-US" sz="12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Ausgang</a:t>
            </a:r>
            <a:r>
              <a:rPr lang="en-US" sz="12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ungewiss</a:t>
            </a:r>
            <a:r>
              <a:rPr lang="en-US" sz="12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– manche </a:t>
            </a:r>
            <a:r>
              <a:rPr lang="en-US" sz="12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erfordern</a:t>
            </a:r>
            <a:r>
              <a:rPr lang="en-US" sz="12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Operation, </a:t>
            </a:r>
            <a:r>
              <a:rPr lang="en-US" sz="12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andere</a:t>
            </a:r>
            <a:r>
              <a:rPr lang="en-US" sz="12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nicht</a:t>
            </a:r>
            <a:endParaRPr dirty="0"/>
          </a:p>
        </p:txBody>
      </p:sp>
      <p:sp>
        <p:nvSpPr>
          <p:cNvPr id="1025" name="Google Shape;1025;p25"/>
          <p:cNvSpPr txBox="1"/>
          <p:nvPr/>
        </p:nvSpPr>
        <p:spPr>
          <a:xfrm>
            <a:off x="6364288" y="3703638"/>
            <a:ext cx="1047750" cy="35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Erworben</a:t>
            </a:r>
            <a:endParaRPr/>
          </a:p>
        </p:txBody>
      </p:sp>
      <p:sp>
        <p:nvSpPr>
          <p:cNvPr id="1026" name="Google Shape;1026;p25"/>
          <p:cNvSpPr txBox="1"/>
          <p:nvPr/>
        </p:nvSpPr>
        <p:spPr>
          <a:xfrm>
            <a:off x="6665913" y="4090988"/>
            <a:ext cx="84137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Trauma</a:t>
            </a:r>
            <a:endParaRPr/>
          </a:p>
        </p:txBody>
      </p:sp>
      <p:sp>
        <p:nvSpPr>
          <p:cNvPr id="1027" name="Google Shape;1027;p25"/>
          <p:cNvSpPr txBox="1"/>
          <p:nvPr/>
        </p:nvSpPr>
        <p:spPr>
          <a:xfrm>
            <a:off x="6665913" y="4449763"/>
            <a:ext cx="1287462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Entzündung</a:t>
            </a:r>
            <a:endParaRPr/>
          </a:p>
        </p:txBody>
      </p:sp>
      <p:sp>
        <p:nvSpPr>
          <p:cNvPr id="1028" name="Google Shape;1028;p25"/>
          <p:cNvSpPr txBox="1"/>
          <p:nvPr/>
        </p:nvSpPr>
        <p:spPr>
          <a:xfrm>
            <a:off x="6700837" y="4805363"/>
            <a:ext cx="1756941" cy="319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Medikamenteninduziert</a:t>
            </a:r>
            <a:endParaRPr dirty="0"/>
          </a:p>
        </p:txBody>
      </p:sp>
      <p:cxnSp>
        <p:nvCxnSpPr>
          <p:cNvPr id="1029" name="Google Shape;1029;p25"/>
          <p:cNvCxnSpPr/>
          <p:nvPr/>
        </p:nvCxnSpPr>
        <p:spPr>
          <a:xfrm>
            <a:off x="6488113" y="4040188"/>
            <a:ext cx="3175" cy="129698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30" name="Google Shape;1030;p25"/>
          <p:cNvCxnSpPr/>
          <p:nvPr/>
        </p:nvCxnSpPr>
        <p:spPr>
          <a:xfrm>
            <a:off x="6488113" y="4270375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31" name="Google Shape;1031;p25"/>
          <p:cNvCxnSpPr/>
          <p:nvPr/>
        </p:nvCxnSpPr>
        <p:spPr>
          <a:xfrm>
            <a:off x="6491288" y="4632325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32" name="Google Shape;1032;p25"/>
          <p:cNvCxnSpPr/>
          <p:nvPr/>
        </p:nvCxnSpPr>
        <p:spPr>
          <a:xfrm>
            <a:off x="6502400" y="4983163"/>
            <a:ext cx="220663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33" name="Google Shape;1033;p25"/>
          <p:cNvSpPr txBox="1"/>
          <p:nvPr/>
        </p:nvSpPr>
        <p:spPr>
          <a:xfrm>
            <a:off x="6697662" y="5181600"/>
            <a:ext cx="1020759" cy="31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ROP</a:t>
            </a:r>
            <a:endParaRPr dirty="0"/>
          </a:p>
        </p:txBody>
      </p:sp>
      <p:cxnSp>
        <p:nvCxnSpPr>
          <p:cNvPr id="1034" name="Google Shape;1034;p25"/>
          <p:cNvCxnSpPr/>
          <p:nvPr/>
        </p:nvCxnSpPr>
        <p:spPr>
          <a:xfrm>
            <a:off x="6510338" y="5337175"/>
            <a:ext cx="22066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26"/>
          <p:cNvSpPr txBox="1"/>
          <p:nvPr/>
        </p:nvSpPr>
        <p:spPr>
          <a:xfrm>
            <a:off x="6364288" y="3703638"/>
            <a:ext cx="1047750" cy="35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Erworben</a:t>
            </a:r>
            <a:endParaRPr/>
          </a:p>
        </p:txBody>
      </p:sp>
      <p:sp>
        <p:nvSpPr>
          <p:cNvPr id="1040" name="Google Shape;1040;p26"/>
          <p:cNvSpPr txBox="1"/>
          <p:nvPr/>
        </p:nvSpPr>
        <p:spPr>
          <a:xfrm>
            <a:off x="6665913" y="4090988"/>
            <a:ext cx="84137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Trauma</a:t>
            </a:r>
            <a:endParaRPr/>
          </a:p>
        </p:txBody>
      </p:sp>
      <p:sp>
        <p:nvSpPr>
          <p:cNvPr id="1041" name="Google Shape;1041;p26"/>
          <p:cNvSpPr txBox="1"/>
          <p:nvPr/>
        </p:nvSpPr>
        <p:spPr>
          <a:xfrm>
            <a:off x="6665913" y="4449763"/>
            <a:ext cx="1287462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Entzündung</a:t>
            </a:r>
            <a:endParaRPr/>
          </a:p>
        </p:txBody>
      </p:sp>
      <p:sp>
        <p:nvSpPr>
          <p:cNvPr id="1042" name="Google Shape;1042;p26"/>
          <p:cNvSpPr txBox="1"/>
          <p:nvPr/>
        </p:nvSpPr>
        <p:spPr>
          <a:xfrm>
            <a:off x="6700838" y="4805363"/>
            <a:ext cx="1471612" cy="319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Medikamentenbedingt</a:t>
            </a:r>
            <a:endParaRPr/>
          </a:p>
        </p:txBody>
      </p:sp>
      <p:cxnSp>
        <p:nvCxnSpPr>
          <p:cNvPr id="1043" name="Google Shape;1043;p26"/>
          <p:cNvCxnSpPr/>
          <p:nvPr/>
        </p:nvCxnSpPr>
        <p:spPr>
          <a:xfrm>
            <a:off x="6488113" y="4040188"/>
            <a:ext cx="3175" cy="1296987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44" name="Google Shape;1044;p26"/>
          <p:cNvCxnSpPr/>
          <p:nvPr/>
        </p:nvCxnSpPr>
        <p:spPr>
          <a:xfrm>
            <a:off x="6488113" y="427037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45" name="Google Shape;1045;p26"/>
          <p:cNvCxnSpPr/>
          <p:nvPr/>
        </p:nvCxnSpPr>
        <p:spPr>
          <a:xfrm>
            <a:off x="6491288" y="463232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46" name="Google Shape;1046;p26"/>
          <p:cNvCxnSpPr/>
          <p:nvPr/>
        </p:nvCxnSpPr>
        <p:spPr>
          <a:xfrm>
            <a:off x="6502400" y="4983163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47" name="Google Shape;1047;p26"/>
          <p:cNvSpPr txBox="1"/>
          <p:nvPr/>
        </p:nvSpPr>
        <p:spPr>
          <a:xfrm>
            <a:off x="6697663" y="5181600"/>
            <a:ext cx="666750" cy="31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ROP</a:t>
            </a:r>
            <a:endParaRPr/>
          </a:p>
        </p:txBody>
      </p:sp>
      <p:cxnSp>
        <p:nvCxnSpPr>
          <p:cNvPr id="1048" name="Google Shape;1048;p26"/>
          <p:cNvCxnSpPr/>
          <p:nvPr/>
        </p:nvCxnSpPr>
        <p:spPr>
          <a:xfrm>
            <a:off x="6510338" y="533717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49" name="Google Shape;1049;p26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26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26"/>
          <p:cNvSpPr txBox="1"/>
          <p:nvPr/>
        </p:nvSpPr>
        <p:spPr>
          <a:xfrm>
            <a:off x="1603375" y="2016125"/>
            <a:ext cx="1157288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</a:t>
            </a:r>
            <a:endParaRPr/>
          </a:p>
        </p:txBody>
      </p:sp>
      <p:sp>
        <p:nvSpPr>
          <p:cNvPr id="1051" name="Google Shape;1051;p26"/>
          <p:cNvSpPr txBox="1"/>
          <p:nvPr/>
        </p:nvSpPr>
        <p:spPr>
          <a:xfrm>
            <a:off x="4875213" y="2755900"/>
            <a:ext cx="153352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Sekundär</a:t>
            </a:r>
            <a:endParaRPr/>
          </a:p>
        </p:txBody>
      </p:sp>
      <p:cxnSp>
        <p:nvCxnSpPr>
          <p:cNvPr id="1052" name="Google Shape;1052;p26"/>
          <p:cNvCxnSpPr/>
          <p:nvPr/>
        </p:nvCxnSpPr>
        <p:spPr>
          <a:xfrm flipH="1">
            <a:off x="2743200" y="1570038"/>
            <a:ext cx="1822450" cy="48577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53" name="Google Shape;1053;p26"/>
          <p:cNvCxnSpPr/>
          <p:nvPr/>
        </p:nvCxnSpPr>
        <p:spPr>
          <a:xfrm>
            <a:off x="4565650" y="1570038"/>
            <a:ext cx="935038" cy="1265237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054" name="Google Shape;1054;p26"/>
          <p:cNvSpPr txBox="1"/>
          <p:nvPr/>
        </p:nvSpPr>
        <p:spPr>
          <a:xfrm>
            <a:off x="180975" y="2817813"/>
            <a:ext cx="1354138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Angeboren</a:t>
            </a:r>
            <a:endParaRPr/>
          </a:p>
        </p:txBody>
      </p:sp>
      <p:sp>
        <p:nvSpPr>
          <p:cNvPr id="1055" name="Google Shape;1055;p26"/>
          <p:cNvSpPr txBox="1"/>
          <p:nvPr/>
        </p:nvSpPr>
        <p:spPr>
          <a:xfrm>
            <a:off x="2717800" y="2825750"/>
            <a:ext cx="847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JOWG</a:t>
            </a:r>
            <a:endParaRPr dirty="0"/>
          </a:p>
        </p:txBody>
      </p:sp>
      <p:cxnSp>
        <p:nvCxnSpPr>
          <p:cNvPr id="1056" name="Google Shape;1056;p26"/>
          <p:cNvCxnSpPr>
            <a:stCxn id="1050" idx="2"/>
          </p:cNvCxnSpPr>
          <p:nvPr/>
        </p:nvCxnSpPr>
        <p:spPr>
          <a:xfrm flipH="1">
            <a:off x="1562819" y="2446338"/>
            <a:ext cx="619200" cy="4080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57" name="Google Shape;1057;p26"/>
          <p:cNvCxnSpPr>
            <a:stCxn id="1050" idx="2"/>
          </p:cNvCxnSpPr>
          <p:nvPr/>
        </p:nvCxnSpPr>
        <p:spPr>
          <a:xfrm>
            <a:off x="2182019" y="2446338"/>
            <a:ext cx="571500" cy="4080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058" name="Google Shape;1058;p26"/>
          <p:cNvSpPr txBox="1"/>
          <p:nvPr/>
        </p:nvSpPr>
        <p:spPr>
          <a:xfrm>
            <a:off x="552450" y="3238500"/>
            <a:ext cx="1060450" cy="354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Neugeborene</a:t>
            </a:r>
            <a:endParaRPr/>
          </a:p>
        </p:txBody>
      </p:sp>
      <p:sp>
        <p:nvSpPr>
          <p:cNvPr id="1059" name="Google Shape;1059;p26"/>
          <p:cNvSpPr txBox="1"/>
          <p:nvPr/>
        </p:nvSpPr>
        <p:spPr>
          <a:xfrm>
            <a:off x="565150" y="3671888"/>
            <a:ext cx="950913" cy="35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 Säuglingsalter</a:t>
            </a:r>
            <a:endParaRPr/>
          </a:p>
        </p:txBody>
      </p:sp>
      <p:cxnSp>
        <p:nvCxnSpPr>
          <p:cNvPr id="1060" name="Google Shape;1060;p26"/>
          <p:cNvCxnSpPr/>
          <p:nvPr/>
        </p:nvCxnSpPr>
        <p:spPr>
          <a:xfrm>
            <a:off x="374650" y="3162300"/>
            <a:ext cx="0" cy="113982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61" name="Google Shape;1061;p26"/>
          <p:cNvCxnSpPr/>
          <p:nvPr/>
        </p:nvCxnSpPr>
        <p:spPr>
          <a:xfrm>
            <a:off x="374650" y="3417888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62" name="Google Shape;1062;p26"/>
          <p:cNvCxnSpPr/>
          <p:nvPr/>
        </p:nvCxnSpPr>
        <p:spPr>
          <a:xfrm>
            <a:off x="363538" y="3854450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63" name="Google Shape;1063;p26"/>
          <p:cNvCxnSpPr/>
          <p:nvPr/>
        </p:nvCxnSpPr>
        <p:spPr>
          <a:xfrm>
            <a:off x="363538" y="430212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64" name="Google Shape;1064;p26"/>
          <p:cNvSpPr txBox="1"/>
          <p:nvPr/>
        </p:nvSpPr>
        <p:spPr>
          <a:xfrm>
            <a:off x="2133600" y="3756025"/>
            <a:ext cx="1770063" cy="554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</a:t>
            </a: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erworbene Augenerkrankung</a:t>
            </a:r>
            <a:endParaRPr/>
          </a:p>
        </p:txBody>
      </p:sp>
      <p:cxnSp>
        <p:nvCxnSpPr>
          <p:cNvPr id="1065" name="Google Shape;1065;p26"/>
          <p:cNvCxnSpPr/>
          <p:nvPr/>
        </p:nvCxnSpPr>
        <p:spPr>
          <a:xfrm flipH="1">
            <a:off x="3886200" y="3167063"/>
            <a:ext cx="1735138" cy="5334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66" name="Google Shape;1066;p26"/>
          <p:cNvCxnSpPr/>
          <p:nvPr/>
        </p:nvCxnSpPr>
        <p:spPr>
          <a:xfrm>
            <a:off x="5600700" y="3149600"/>
            <a:ext cx="2305050" cy="550863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067" name="Google Shape;1067;p26"/>
          <p:cNvSpPr txBox="1"/>
          <p:nvPr/>
        </p:nvSpPr>
        <p:spPr>
          <a:xfrm>
            <a:off x="4179888" y="3757613"/>
            <a:ext cx="1947862" cy="55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Nicht erworbene </a:t>
            </a:r>
            <a:r>
              <a:rPr lang="en-US" sz="12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</a:t>
            </a: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Erkrankung</a:t>
            </a:r>
            <a:endParaRPr/>
          </a:p>
        </p:txBody>
      </p:sp>
      <p:cxnSp>
        <p:nvCxnSpPr>
          <p:cNvPr id="1068" name="Google Shape;1068;p26"/>
          <p:cNvCxnSpPr/>
          <p:nvPr/>
        </p:nvCxnSpPr>
        <p:spPr>
          <a:xfrm flipH="1">
            <a:off x="5294313" y="3149600"/>
            <a:ext cx="317500" cy="550863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69" name="Google Shape;1069;p26"/>
          <p:cNvCxnSpPr/>
          <p:nvPr/>
        </p:nvCxnSpPr>
        <p:spPr>
          <a:xfrm>
            <a:off x="5637213" y="3160713"/>
            <a:ext cx="847725" cy="53975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070" name="Google Shape;1070;p26"/>
          <p:cNvSpPr txBox="1"/>
          <p:nvPr/>
        </p:nvSpPr>
        <p:spPr>
          <a:xfrm>
            <a:off x="2608263" y="4694238"/>
            <a:ext cx="1522412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Peters-Anomalie</a:t>
            </a:r>
            <a:endParaRPr/>
          </a:p>
        </p:txBody>
      </p:sp>
      <p:sp>
        <p:nvSpPr>
          <p:cNvPr id="1071" name="Google Shape;1071;p26"/>
          <p:cNvSpPr txBox="1"/>
          <p:nvPr/>
        </p:nvSpPr>
        <p:spPr>
          <a:xfrm>
            <a:off x="2630488" y="5060950"/>
            <a:ext cx="874712" cy="31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Aniridie</a:t>
            </a:r>
            <a:endParaRPr/>
          </a:p>
        </p:txBody>
      </p:sp>
      <p:cxnSp>
        <p:nvCxnSpPr>
          <p:cNvPr id="1072" name="Google Shape;1072;p26"/>
          <p:cNvCxnSpPr/>
          <p:nvPr/>
        </p:nvCxnSpPr>
        <p:spPr>
          <a:xfrm flipH="1">
            <a:off x="2416175" y="4284663"/>
            <a:ext cx="14288" cy="95885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73" name="Google Shape;1073;p26"/>
          <p:cNvCxnSpPr/>
          <p:nvPr/>
        </p:nvCxnSpPr>
        <p:spPr>
          <a:xfrm>
            <a:off x="2430463" y="4513263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74" name="Google Shape;1074;p26"/>
          <p:cNvCxnSpPr/>
          <p:nvPr/>
        </p:nvCxnSpPr>
        <p:spPr>
          <a:xfrm>
            <a:off x="2406650" y="4876800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75" name="Google Shape;1075;p26"/>
          <p:cNvCxnSpPr/>
          <p:nvPr/>
        </p:nvCxnSpPr>
        <p:spPr>
          <a:xfrm>
            <a:off x="2432050" y="5240338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76" name="Google Shape;1076;p26"/>
          <p:cNvCxnSpPr/>
          <p:nvPr/>
        </p:nvCxnSpPr>
        <p:spPr>
          <a:xfrm>
            <a:off x="4602163" y="4281488"/>
            <a:ext cx="7937" cy="60325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77" name="Google Shape;1077;p26"/>
          <p:cNvCxnSpPr/>
          <p:nvPr/>
        </p:nvCxnSpPr>
        <p:spPr>
          <a:xfrm>
            <a:off x="4605338" y="487362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78" name="Google Shape;1078;p26"/>
          <p:cNvSpPr txBox="1"/>
          <p:nvPr/>
        </p:nvSpPr>
        <p:spPr>
          <a:xfrm>
            <a:off x="2500313" y="361950"/>
            <a:ext cx="4143375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079" name="Google Shape;1079;p26"/>
          <p:cNvSpPr txBox="1"/>
          <p:nvPr/>
        </p:nvSpPr>
        <p:spPr>
          <a:xfrm>
            <a:off x="3070225" y="1130300"/>
            <a:ext cx="30638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endParaRPr dirty="0"/>
          </a:p>
        </p:txBody>
      </p:sp>
      <p:sp>
        <p:nvSpPr>
          <p:cNvPr id="1080" name="Google Shape;1080;p26"/>
          <p:cNvSpPr txBox="1"/>
          <p:nvPr/>
        </p:nvSpPr>
        <p:spPr>
          <a:xfrm>
            <a:off x="4806950" y="4718050"/>
            <a:ext cx="44132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NF</a:t>
            </a:r>
            <a:endParaRPr/>
          </a:p>
        </p:txBody>
      </p:sp>
      <p:sp>
        <p:nvSpPr>
          <p:cNvPr id="1081" name="Google Shape;1081;p26"/>
          <p:cNvSpPr txBox="1"/>
          <p:nvPr/>
        </p:nvSpPr>
        <p:spPr>
          <a:xfrm>
            <a:off x="565150" y="4144963"/>
            <a:ext cx="133985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Spät auftretend</a:t>
            </a:r>
            <a:endParaRPr/>
          </a:p>
        </p:txBody>
      </p:sp>
      <p:sp>
        <p:nvSpPr>
          <p:cNvPr id="1082" name="Google Shape;1082;p26"/>
          <p:cNvSpPr txBox="1"/>
          <p:nvPr/>
        </p:nvSpPr>
        <p:spPr>
          <a:xfrm>
            <a:off x="7851775" y="3730625"/>
            <a:ext cx="1189038" cy="57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Erworben nach CE</a:t>
            </a:r>
            <a:endParaRPr/>
          </a:p>
        </p:txBody>
      </p:sp>
      <p:sp>
        <p:nvSpPr>
          <p:cNvPr id="1083" name="Google Shape;1083;p26"/>
          <p:cNvSpPr txBox="1"/>
          <p:nvPr/>
        </p:nvSpPr>
        <p:spPr>
          <a:xfrm>
            <a:off x="4797425" y="4370388"/>
            <a:ext cx="1379538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Sturge-Weber</a:t>
            </a:r>
            <a:endParaRPr/>
          </a:p>
        </p:txBody>
      </p:sp>
      <p:cxnSp>
        <p:nvCxnSpPr>
          <p:cNvPr id="1084" name="Google Shape;1084;p26"/>
          <p:cNvCxnSpPr/>
          <p:nvPr/>
        </p:nvCxnSpPr>
        <p:spPr>
          <a:xfrm>
            <a:off x="4602163" y="454977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85" name="Google Shape;1085;p26"/>
          <p:cNvSpPr txBox="1"/>
          <p:nvPr/>
        </p:nvSpPr>
        <p:spPr>
          <a:xfrm>
            <a:off x="2608263" y="4333875"/>
            <a:ext cx="129857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A-R-Anomalie</a:t>
            </a:r>
            <a:endParaRPr/>
          </a:p>
        </p:txBody>
      </p:sp>
      <p:sp>
        <p:nvSpPr>
          <p:cNvPr id="1086" name="Google Shape;1086;p26"/>
          <p:cNvSpPr txBox="1"/>
          <p:nvPr/>
        </p:nvSpPr>
        <p:spPr>
          <a:xfrm>
            <a:off x="221935" y="5390667"/>
            <a:ext cx="8024839" cy="1318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Einige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allgemeine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Hinweise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  <a:p>
            <a:pPr marL="0" marR="0" lvl="0" indent="0" algn="l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Praktisch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alle 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PCG-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Fälle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operiert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  <a:endParaRPr dirty="0"/>
          </a:p>
          <a:p>
            <a:pPr marL="0" marR="0" lvl="0" indent="0" algn="l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--JOWG-Fälle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deutlich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seltener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operiert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PCG-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Fälle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            (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jedoch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deutlich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häufiger</a:t>
            </a:r>
            <a:r>
              <a:rPr lang="en-US" sz="12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POWG-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Fälle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0" marR="0" lvl="0" indent="0" algn="l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--Bei den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sekundären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Ausgang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ungewiss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– manche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erfordern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Operation,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andere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nicht</a:t>
            </a:r>
            <a:endParaRPr dirty="0"/>
          </a:p>
        </p:txBody>
      </p:sp>
      <p:sp>
        <p:nvSpPr>
          <p:cNvPr id="1087" name="Google Shape;1087;p26"/>
          <p:cNvSpPr txBox="1"/>
          <p:nvPr/>
        </p:nvSpPr>
        <p:spPr>
          <a:xfrm>
            <a:off x="245798" y="3364468"/>
            <a:ext cx="8686225" cy="461665"/>
          </a:xfrm>
          <a:prstGeom prst="rect">
            <a:avLst/>
          </a:prstGeom>
          <a:solidFill>
            <a:srgbClr val="DCE8E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Wenden wir uns nun dem Thema der </a:t>
            </a: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medikamentösen Behandlung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beim kindlichen Glaukom zu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p27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  <p:sp>
        <p:nvSpPr>
          <p:cNvPr id="1093" name="Google Shape;1093;p27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094" name="Google Shape;1094;p27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095" name="Google Shape;1095;p27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096" name="Google Shape;1096;p27"/>
          <p:cNvSpPr txBox="1"/>
          <p:nvPr/>
        </p:nvSpPr>
        <p:spPr>
          <a:xfrm>
            <a:off x="737757" y="1548558"/>
            <a:ext cx="32573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1097" name="Google Shape;1097;p27"/>
          <p:cNvSpPr txBox="1"/>
          <p:nvPr/>
        </p:nvSpPr>
        <p:spPr>
          <a:xfrm>
            <a:off x="737757" y="2353700"/>
            <a:ext cx="32573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1098" name="Google Shape;1098;p27"/>
          <p:cNvSpPr txBox="1"/>
          <p:nvPr/>
        </p:nvSpPr>
        <p:spPr>
          <a:xfrm>
            <a:off x="737757" y="3158842"/>
            <a:ext cx="32573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1099" name="Google Shape;1099;p27"/>
          <p:cNvSpPr txBox="1"/>
          <p:nvPr/>
        </p:nvSpPr>
        <p:spPr>
          <a:xfrm>
            <a:off x="737757" y="3963984"/>
            <a:ext cx="32573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1100" name="Google Shape;1100;p27"/>
          <p:cNvSpPr txBox="1"/>
          <p:nvPr/>
        </p:nvSpPr>
        <p:spPr>
          <a:xfrm>
            <a:off x="737757" y="4769126"/>
            <a:ext cx="32573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1101" name="Google Shape;1101;p27"/>
          <p:cNvSpPr txBox="1"/>
          <p:nvPr/>
        </p:nvSpPr>
        <p:spPr>
          <a:xfrm>
            <a:off x="741070" y="5574268"/>
            <a:ext cx="32573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1102" name="Google Shape;1102;p27"/>
          <p:cNvSpPr txBox="1"/>
          <p:nvPr/>
        </p:nvSpPr>
        <p:spPr>
          <a:xfrm>
            <a:off x="3446480" y="3225320"/>
            <a:ext cx="5257800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den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Büchern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8"/>
                  </a:ext>
                </a:extLst>
              </a:rPr>
              <a:t>Glaukom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Pädiatrie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sechs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Klassen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Glaukom-Medikamenten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Kinderalter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Betracht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gezogen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Google Shape;1107;p28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  <p:sp>
        <p:nvSpPr>
          <p:cNvPr id="1108" name="Google Shape;1108;p28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109" name="Google Shape;1109;p28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110" name="Google Shape;1110;p28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111" name="Google Shape;1111;p28"/>
          <p:cNvSpPr txBox="1"/>
          <p:nvPr/>
        </p:nvSpPr>
        <p:spPr>
          <a:xfrm>
            <a:off x="452230" y="1548558"/>
            <a:ext cx="158248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112" name="Google Shape;1112;p28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9"/>
                  </a:ext>
                </a:extLst>
              </a:rPr>
              <a:t>CAIs</a:t>
            </a:r>
            <a:endParaRPr/>
          </a:p>
        </p:txBody>
      </p:sp>
      <p:sp>
        <p:nvSpPr>
          <p:cNvPr id="1113" name="Google Shape;1113;p28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114" name="Google Shape;1114;p28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115" name="Google Shape;1115;p28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6" name="Google Shape;1116;p28"/>
          <p:cNvSpPr txBox="1"/>
          <p:nvPr/>
        </p:nvSpPr>
        <p:spPr>
          <a:xfrm>
            <a:off x="455543" y="5574268"/>
            <a:ext cx="2249334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117" name="Google Shape;1117;p28"/>
          <p:cNvSpPr txBox="1"/>
          <p:nvPr/>
        </p:nvSpPr>
        <p:spPr>
          <a:xfrm>
            <a:off x="3446480" y="3225320"/>
            <a:ext cx="5257800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den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Büchern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Pädiatrie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sechs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Klassen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Glaukom-Medikamenten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behandelt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Kinderalter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Betracht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gezogen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Google Shape;1122;p29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  <p:sp>
        <p:nvSpPr>
          <p:cNvPr id="1123" name="Google Shape;1123;p29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124" name="Google Shape;1124;p29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125" name="Google Shape;1125;p29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126" name="Google Shape;1126;p29"/>
          <p:cNvSpPr txBox="1"/>
          <p:nvPr/>
        </p:nvSpPr>
        <p:spPr>
          <a:xfrm>
            <a:off x="452230" y="1548558"/>
            <a:ext cx="158248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127" name="Google Shape;1127;p29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128" name="Google Shape;1128;p29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129" name="Google Shape;1129;p29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130" name="Google Shape;1130;p29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1" name="Google Shape;1131;p29"/>
          <p:cNvSpPr txBox="1"/>
          <p:nvPr/>
        </p:nvSpPr>
        <p:spPr>
          <a:xfrm>
            <a:off x="455543" y="5574268"/>
            <a:ext cx="2249334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132" name="Google Shape;1132;p29"/>
          <p:cNvSpPr txBox="1"/>
          <p:nvPr/>
        </p:nvSpPr>
        <p:spPr>
          <a:xfrm>
            <a:off x="3452192" y="3226904"/>
            <a:ext cx="5257800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-Buch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nennt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Klassen, die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sinnvolle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Mittel der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ersten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Wahl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gelten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8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3" name="Google Shape;1133;p29"/>
          <p:cNvSpPr/>
          <p:nvPr/>
        </p:nvSpPr>
        <p:spPr>
          <a:xfrm>
            <a:off x="5532452" y="3217721"/>
            <a:ext cx="328521" cy="211279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3"/>
          <p:cNvSpPr txBox="1"/>
          <p:nvPr/>
        </p:nvSpPr>
        <p:spPr>
          <a:xfrm>
            <a:off x="1603375" y="2016125"/>
            <a:ext cx="11572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primär</a:t>
            </a:r>
            <a:endParaRPr dirty="0"/>
          </a:p>
        </p:txBody>
      </p:sp>
      <p:sp>
        <p:nvSpPr>
          <p:cNvPr id="182" name="Google Shape;182;p3"/>
          <p:cNvSpPr txBox="1"/>
          <p:nvPr/>
        </p:nvSpPr>
        <p:spPr>
          <a:xfrm>
            <a:off x="4875213" y="2755900"/>
            <a:ext cx="153352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Sekundarstufe</a:t>
            </a:r>
            <a:endParaRPr/>
          </a:p>
        </p:txBody>
      </p:sp>
      <p:cxnSp>
        <p:nvCxnSpPr>
          <p:cNvPr id="183" name="Google Shape;183;p3"/>
          <p:cNvCxnSpPr/>
          <p:nvPr/>
        </p:nvCxnSpPr>
        <p:spPr>
          <a:xfrm flipH="1">
            <a:off x="2743200" y="1570038"/>
            <a:ext cx="1822450" cy="485775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84" name="Google Shape;184;p3"/>
          <p:cNvCxnSpPr/>
          <p:nvPr/>
        </p:nvCxnSpPr>
        <p:spPr>
          <a:xfrm>
            <a:off x="4565650" y="1570038"/>
            <a:ext cx="935038" cy="1265237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85" name="Google Shape;185;p3"/>
          <p:cNvSpPr txBox="1"/>
          <p:nvPr/>
        </p:nvSpPr>
        <p:spPr>
          <a:xfrm>
            <a:off x="1201738" y="2817813"/>
            <a:ext cx="333375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186" name="Google Shape;186;p3"/>
          <p:cNvSpPr txBox="1"/>
          <p:nvPr/>
        </p:nvSpPr>
        <p:spPr>
          <a:xfrm>
            <a:off x="2717800" y="2825750"/>
            <a:ext cx="333375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cxnSp>
        <p:nvCxnSpPr>
          <p:cNvPr id="187" name="Google Shape;187;p3"/>
          <p:cNvCxnSpPr>
            <a:stCxn id="181" idx="2"/>
          </p:cNvCxnSpPr>
          <p:nvPr/>
        </p:nvCxnSpPr>
        <p:spPr>
          <a:xfrm flipH="1">
            <a:off x="1562819" y="2226439"/>
            <a:ext cx="619200" cy="627899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88" name="Google Shape;188;p3"/>
          <p:cNvCxnSpPr>
            <a:stCxn id="181" idx="2"/>
          </p:cNvCxnSpPr>
          <p:nvPr/>
        </p:nvCxnSpPr>
        <p:spPr>
          <a:xfrm>
            <a:off x="2182019" y="2226439"/>
            <a:ext cx="571500" cy="627899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89" name="Google Shape;189;p3"/>
          <p:cNvSpPr txBox="1"/>
          <p:nvPr/>
        </p:nvSpPr>
        <p:spPr>
          <a:xfrm>
            <a:off x="2500313" y="361950"/>
            <a:ext cx="4143375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90" name="Google Shape;190;p3"/>
          <p:cNvSpPr txBox="1"/>
          <p:nvPr/>
        </p:nvSpPr>
        <p:spPr>
          <a:xfrm>
            <a:off x="3070225" y="1130300"/>
            <a:ext cx="30638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endParaRPr dirty="0"/>
          </a:p>
        </p:txBody>
      </p:sp>
      <p:sp>
        <p:nvSpPr>
          <p:cNvPr id="191" name="Google Shape;191;p3"/>
          <p:cNvSpPr txBox="1"/>
          <p:nvPr/>
        </p:nvSpPr>
        <p:spPr>
          <a:xfrm>
            <a:off x="1725613" y="3276600"/>
            <a:ext cx="6273800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primäre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nachdenken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unterteilen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in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große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Kategorien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p30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  <p:sp>
        <p:nvSpPr>
          <p:cNvPr id="1139" name="Google Shape;1139;p30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140" name="Google Shape;1140;p30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141" name="Google Shape;1141;p30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142" name="Google Shape;1142;p30"/>
          <p:cNvSpPr txBox="1"/>
          <p:nvPr/>
        </p:nvSpPr>
        <p:spPr>
          <a:xfrm>
            <a:off x="452230" y="1548558"/>
            <a:ext cx="158248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143" name="Google Shape;1143;p30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144" name="Google Shape;1144;p30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145" name="Google Shape;1145;p30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146" name="Google Shape;1146;p30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7" name="Google Shape;1147;p30"/>
          <p:cNvSpPr txBox="1"/>
          <p:nvPr/>
        </p:nvSpPr>
        <p:spPr>
          <a:xfrm>
            <a:off x="455543" y="5574268"/>
            <a:ext cx="2249334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148" name="Google Shape;1148;p30"/>
          <p:cNvSpPr txBox="1"/>
          <p:nvPr/>
        </p:nvSpPr>
        <p:spPr>
          <a:xfrm>
            <a:off x="3452192" y="3226904"/>
            <a:ext cx="5257800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-Buch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nennt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Klassen, die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sinnvolle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Mittel der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ersten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Wahl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gelten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8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p31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  <p:sp>
        <p:nvSpPr>
          <p:cNvPr id="1154" name="Google Shape;1154;p31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155" name="Google Shape;1155;p31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156" name="Google Shape;1156;p31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157" name="Google Shape;1157;p31"/>
          <p:cNvSpPr txBox="1"/>
          <p:nvPr/>
        </p:nvSpPr>
        <p:spPr>
          <a:xfrm>
            <a:off x="452230" y="1548558"/>
            <a:ext cx="171072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Betablocker?</a:t>
            </a:r>
            <a:endParaRPr/>
          </a:p>
        </p:txBody>
      </p:sp>
      <p:sp>
        <p:nvSpPr>
          <p:cNvPr id="1158" name="Google Shape;1158;p31"/>
          <p:cNvSpPr txBox="1"/>
          <p:nvPr/>
        </p:nvSpPr>
        <p:spPr>
          <a:xfrm>
            <a:off x="452230" y="2353700"/>
            <a:ext cx="159979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 CAIs?</a:t>
            </a:r>
            <a:endParaRPr/>
          </a:p>
        </p:txBody>
      </p:sp>
      <p:sp>
        <p:nvSpPr>
          <p:cNvPr id="1159" name="Google Shape;1159;p31"/>
          <p:cNvSpPr txBox="1"/>
          <p:nvPr/>
        </p:nvSpPr>
        <p:spPr>
          <a:xfrm>
            <a:off x="452230" y="3158842"/>
            <a:ext cx="181331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CAIs?</a:t>
            </a:r>
            <a:endParaRPr/>
          </a:p>
        </p:txBody>
      </p:sp>
      <p:sp>
        <p:nvSpPr>
          <p:cNvPr id="1160" name="Google Shape;1160;p31"/>
          <p:cNvSpPr txBox="1"/>
          <p:nvPr/>
        </p:nvSpPr>
        <p:spPr>
          <a:xfrm>
            <a:off x="452230" y="3963984"/>
            <a:ext cx="183896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?</a:t>
            </a:r>
            <a:endParaRPr dirty="0"/>
          </a:p>
        </p:txBody>
      </p:sp>
      <p:sp>
        <p:nvSpPr>
          <p:cNvPr id="1161" name="Google Shape;1161;p31"/>
          <p:cNvSpPr txBox="1"/>
          <p:nvPr/>
        </p:nvSpPr>
        <p:spPr>
          <a:xfrm>
            <a:off x="452230" y="4769126"/>
            <a:ext cx="217239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Alpha-Adrenorezeptor-Agonisten?</a:t>
            </a:r>
            <a:endParaRPr/>
          </a:p>
        </p:txBody>
      </p:sp>
      <p:sp>
        <p:nvSpPr>
          <p:cNvPr id="1162" name="Google Shape;1162;p31"/>
          <p:cNvSpPr txBox="1"/>
          <p:nvPr/>
        </p:nvSpPr>
        <p:spPr>
          <a:xfrm>
            <a:off x="455543" y="5574268"/>
            <a:ext cx="239039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  <p:sp>
        <p:nvSpPr>
          <p:cNvPr id="1163" name="Google Shape;1163;p31"/>
          <p:cNvSpPr txBox="1"/>
          <p:nvPr/>
        </p:nvSpPr>
        <p:spPr>
          <a:xfrm>
            <a:off x="3452192" y="3226904"/>
            <a:ext cx="52578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Das Glaukom-Buch nennt drei Klassen, die als „sinnvolle Mittel der ersten Wahl bei Kindern“ gelten.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 drei?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32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  <p:sp>
        <p:nvSpPr>
          <p:cNvPr id="1169" name="Google Shape;1169;p32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170" name="Google Shape;1170;p32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171" name="Google Shape;1171;p32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172" name="Google Shape;1172;p32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173" name="Google Shape;1173;p32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174" name="Google Shape;1174;p32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175" name="Google Shape;1175;p32"/>
          <p:cNvSpPr txBox="1"/>
          <p:nvPr/>
        </p:nvSpPr>
        <p:spPr>
          <a:xfrm>
            <a:off x="452230" y="3963984"/>
            <a:ext cx="185178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176" name="Google Shape;1176;p32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7" name="Google Shape;1177;p32"/>
          <p:cNvSpPr txBox="1"/>
          <p:nvPr/>
        </p:nvSpPr>
        <p:spPr>
          <a:xfrm>
            <a:off x="455543" y="5574268"/>
            <a:ext cx="2249334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178" name="Google Shape;1178;p32"/>
          <p:cNvSpPr txBox="1"/>
          <p:nvPr/>
        </p:nvSpPr>
        <p:spPr>
          <a:xfrm>
            <a:off x="3452192" y="3226904"/>
            <a:ext cx="52578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Das Glaukom-Buch nennt drei Klassen, die als „sinnvolle Mittel der ersten Wahl bei Kindern“ gelten.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 drei?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p33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  <p:sp>
        <p:nvSpPr>
          <p:cNvPr id="1184" name="Google Shape;1184;p33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185" name="Google Shape;1185;p33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186" name="Google Shape;1186;p33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187" name="Google Shape;1187;p33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188" name="Google Shape;1188;p33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189" name="Google Shape;1189;p33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190" name="Google Shape;1190;p33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191" name="Google Shape;1191;p33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2" name="Google Shape;1192;p33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193" name="Google Shape;1193;p33"/>
          <p:cNvSpPr txBox="1"/>
          <p:nvPr/>
        </p:nvSpPr>
        <p:spPr>
          <a:xfrm>
            <a:off x="2286000" y="1548558"/>
            <a:ext cx="668233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 müssen „mit Vorsicht“ angewendet werden – warum?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4" name="Google Shape;1194;p33"/>
          <p:cNvSpPr txBox="1"/>
          <p:nvPr/>
        </p:nvSpPr>
        <p:spPr>
          <a:xfrm>
            <a:off x="6096000" y="1477676"/>
            <a:ext cx="27443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  <a:endParaRPr/>
          </a:p>
        </p:txBody>
      </p:sp>
      <p:sp>
        <p:nvSpPr>
          <p:cNvPr id="1195" name="Google Shape;1195;p33"/>
          <p:cNvSpPr txBox="1"/>
          <p:nvPr/>
        </p:nvSpPr>
        <p:spPr>
          <a:xfrm>
            <a:off x="6644170" y="6444374"/>
            <a:ext cx="243047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*Zitat aus dem Buch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 Glaukome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p34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34</a:t>
            </a:fld>
            <a:endParaRPr/>
          </a:p>
        </p:txBody>
      </p:sp>
      <p:sp>
        <p:nvSpPr>
          <p:cNvPr id="1201" name="Google Shape;1201;p34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202" name="Google Shape;1202;p34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203" name="Google Shape;1203;p34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204" name="Google Shape;1204;p34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205" name="Google Shape;1205;p34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206" name="Google Shape;1206;p34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207" name="Google Shape;1207;p34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208" name="Google Shape;1208;p34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9" name="Google Shape;1209;p34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210" name="Google Shape;1210;p34"/>
          <p:cNvSpPr txBox="1"/>
          <p:nvPr/>
        </p:nvSpPr>
        <p:spPr>
          <a:xfrm>
            <a:off x="2286000" y="1548558"/>
            <a:ext cx="6682338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beträchtlich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erhebliche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kardiopulmonales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endParaRPr dirty="0"/>
          </a:p>
        </p:txBody>
      </p:sp>
      <p:sp>
        <p:nvSpPr>
          <p:cNvPr id="1211" name="Google Shape;1211;p34"/>
          <p:cNvSpPr/>
          <p:nvPr/>
        </p:nvSpPr>
        <p:spPr>
          <a:xfrm>
            <a:off x="2598821" y="1755616"/>
            <a:ext cx="1620253" cy="162274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 Wörter</a:t>
            </a:r>
            <a:endParaRPr/>
          </a:p>
        </p:txBody>
      </p:sp>
      <p:sp>
        <p:nvSpPr>
          <p:cNvPr id="1212" name="Google Shape;1212;p34"/>
          <p:cNvSpPr/>
          <p:nvPr/>
        </p:nvSpPr>
        <p:spPr>
          <a:xfrm>
            <a:off x="2267986" y="1951112"/>
            <a:ext cx="1739810" cy="369332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35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35</a:t>
            </a:fld>
            <a:endParaRPr/>
          </a:p>
        </p:txBody>
      </p:sp>
      <p:sp>
        <p:nvSpPr>
          <p:cNvPr id="1218" name="Google Shape;1218;p35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219" name="Google Shape;1219;p35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220" name="Google Shape;1220;p35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221" name="Google Shape;1221;p35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222" name="Google Shape;1222;p35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223" name="Google Shape;1223;p35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224" name="Google Shape;1224;p35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225" name="Google Shape;1225;p35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35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227" name="Google Shape;1227;p35"/>
          <p:cNvSpPr txBox="1"/>
          <p:nvPr/>
        </p:nvSpPr>
        <p:spPr>
          <a:xfrm>
            <a:off x="2286000" y="1548558"/>
            <a:ext cx="66822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beträchtlich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erhebliche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kardiopulmonales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" name="Google Shape;1232;p36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36</a:t>
            </a:fld>
            <a:endParaRPr/>
          </a:p>
        </p:txBody>
      </p:sp>
      <p:sp>
        <p:nvSpPr>
          <p:cNvPr id="1233" name="Google Shape;1233;p36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234" name="Google Shape;1234;p36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235" name="Google Shape;1235;p36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236" name="Google Shape;1236;p36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237" name="Google Shape;1237;p36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238" name="Google Shape;1238;p36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239" name="Google Shape;1239;p36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240" name="Google Shape;1240;p36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1" name="Google Shape;1241;p36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242" name="Google Shape;1242;p36"/>
          <p:cNvSpPr txBox="1"/>
          <p:nvPr/>
        </p:nvSpPr>
        <p:spPr>
          <a:xfrm>
            <a:off x="3059831" y="2518279"/>
            <a:ext cx="513794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unerwünschten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2"/>
                  </a:ext>
                </a:extLst>
              </a:rPr>
              <a:t>respiratorisches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2"/>
                  </a:ext>
                </a:extLst>
              </a:rPr>
              <a:t> System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  <p:sp>
        <p:nvSpPr>
          <p:cNvPr id="1243" name="Google Shape;1243;p36"/>
          <p:cNvSpPr txBox="1"/>
          <p:nvPr/>
        </p:nvSpPr>
        <p:spPr>
          <a:xfrm>
            <a:off x="2286000" y="1548558"/>
            <a:ext cx="66822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beträchtlich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erhebliche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Auswirkungen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kardiopulmonales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Google Shape;1248;p37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37</a:t>
            </a:fld>
            <a:endParaRPr/>
          </a:p>
        </p:txBody>
      </p:sp>
      <p:sp>
        <p:nvSpPr>
          <p:cNvPr id="1249" name="Google Shape;1249;p37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250" name="Google Shape;1250;p37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251" name="Google Shape;1251;p37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252" name="Google Shape;1252;p37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253" name="Google Shape;1253;p37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254" name="Google Shape;1254;p37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255" name="Google Shape;1255;p37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256" name="Google Shape;1256;p37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7" name="Google Shape;1257;p37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258" name="Google Shape;1258;p37"/>
          <p:cNvSpPr txBox="1"/>
          <p:nvPr/>
        </p:nvSpPr>
        <p:spPr>
          <a:xfrm>
            <a:off x="3059831" y="2518279"/>
            <a:ext cx="51378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 unerwünschten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3"/>
                  </a:ext>
                </a:extLst>
              </a:rPr>
              <a:t>Wirkungen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können </a:t>
            </a:r>
            <a:r>
              <a:rPr lang="en-US" sz="1200" i="1">
                <a:solidFill>
                  <a:schemeClr val="dk1"/>
                </a:solidFill>
              </a:rPr>
              <a:t>sie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i="1">
                <a:solidFill>
                  <a:schemeClr val="dk1"/>
                </a:solidFill>
              </a:rPr>
              <a:t>respiratorische System haben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Bronchospasmus</a:t>
            </a:r>
            <a:endParaRPr/>
          </a:p>
        </p:txBody>
      </p:sp>
      <p:sp>
        <p:nvSpPr>
          <p:cNvPr id="1259" name="Google Shape;1259;p37"/>
          <p:cNvSpPr txBox="1"/>
          <p:nvPr/>
        </p:nvSpPr>
        <p:spPr>
          <a:xfrm>
            <a:off x="2286000" y="1548558"/>
            <a:ext cx="66822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beträchtlich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erhebliche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Auswirkungen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kardiopulmonales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38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38</a:t>
            </a:fld>
            <a:endParaRPr/>
          </a:p>
        </p:txBody>
      </p:sp>
      <p:sp>
        <p:nvSpPr>
          <p:cNvPr id="1265" name="Google Shape;1265;p38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266" name="Google Shape;1266;p38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267" name="Google Shape;1267;p38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268" name="Google Shape;1268;p38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269" name="Google Shape;1269;p38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270" name="Google Shape;1270;p38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271" name="Google Shape;1271;p38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272" name="Google Shape;1272;p38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3" name="Google Shape;1273;p38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274" name="Google Shape;1274;p38"/>
          <p:cNvSpPr txBox="1"/>
          <p:nvPr/>
        </p:nvSpPr>
        <p:spPr>
          <a:xfrm>
            <a:off x="3059831" y="2518279"/>
            <a:ext cx="5137945" cy="979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unerwünschten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respiratorisches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Bronchospasmus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Gruppe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hierfür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besonders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anfällig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5" name="Google Shape;1275;p38"/>
          <p:cNvSpPr txBox="1"/>
          <p:nvPr/>
        </p:nvSpPr>
        <p:spPr>
          <a:xfrm>
            <a:off x="2286000" y="1548558"/>
            <a:ext cx="66822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beträchtlich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erhebliche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Auswirkungen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kardiopulmonales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p39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39</a:t>
            </a:fld>
            <a:endParaRPr/>
          </a:p>
        </p:txBody>
      </p:sp>
      <p:sp>
        <p:nvSpPr>
          <p:cNvPr id="1281" name="Google Shape;1281;p39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282" name="Google Shape;1282;p39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283" name="Google Shape;1283;p39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284" name="Google Shape;1284;p39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285" name="Google Shape;1285;p39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286" name="Google Shape;1286;p39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287" name="Google Shape;1287;p39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288" name="Google Shape;1288;p39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9" name="Google Shape;1289;p39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290" name="Google Shape;1290;p39"/>
          <p:cNvSpPr txBox="1"/>
          <p:nvPr/>
        </p:nvSpPr>
        <p:spPr>
          <a:xfrm>
            <a:off x="3059831" y="2518279"/>
            <a:ext cx="5134675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unerwünschten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respiratorisches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Bronchospasmus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Gruppe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hierfür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besonders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anfällig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Asthmatiker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Betablocker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kontraindiziert</a:t>
            </a:r>
            <a:endParaRPr dirty="0"/>
          </a:p>
        </p:txBody>
      </p:sp>
      <p:sp>
        <p:nvSpPr>
          <p:cNvPr id="1291" name="Google Shape;1291;p39"/>
          <p:cNvSpPr txBox="1"/>
          <p:nvPr/>
        </p:nvSpPr>
        <p:spPr>
          <a:xfrm>
            <a:off x="2286000" y="1548558"/>
            <a:ext cx="66822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beträchtlich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erhebliche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Auswirkungen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kardiopulmonales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4"/>
          <p:cNvSpPr txBox="1"/>
          <p:nvPr/>
        </p:nvSpPr>
        <p:spPr>
          <a:xfrm>
            <a:off x="1603375" y="2016125"/>
            <a:ext cx="11572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primär</a:t>
            </a:r>
            <a:endParaRPr dirty="0"/>
          </a:p>
        </p:txBody>
      </p:sp>
      <p:sp>
        <p:nvSpPr>
          <p:cNvPr id="198" name="Google Shape;198;p4"/>
          <p:cNvSpPr txBox="1"/>
          <p:nvPr/>
        </p:nvSpPr>
        <p:spPr>
          <a:xfrm>
            <a:off x="4875213" y="2755900"/>
            <a:ext cx="153352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Sekundär</a:t>
            </a:r>
            <a:endParaRPr/>
          </a:p>
        </p:txBody>
      </p:sp>
      <p:cxnSp>
        <p:nvCxnSpPr>
          <p:cNvPr id="199" name="Google Shape;199;p4"/>
          <p:cNvCxnSpPr/>
          <p:nvPr/>
        </p:nvCxnSpPr>
        <p:spPr>
          <a:xfrm flipH="1">
            <a:off x="2743200" y="1570038"/>
            <a:ext cx="1822450" cy="485775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00" name="Google Shape;200;p4"/>
          <p:cNvCxnSpPr/>
          <p:nvPr/>
        </p:nvCxnSpPr>
        <p:spPr>
          <a:xfrm>
            <a:off x="4565650" y="1570038"/>
            <a:ext cx="935038" cy="1265237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01" name="Google Shape;201;p4"/>
          <p:cNvSpPr txBox="1"/>
          <p:nvPr/>
        </p:nvSpPr>
        <p:spPr>
          <a:xfrm>
            <a:off x="180975" y="2817813"/>
            <a:ext cx="1354138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Angeboren</a:t>
            </a:r>
            <a:endParaRPr/>
          </a:p>
        </p:txBody>
      </p:sp>
      <p:sp>
        <p:nvSpPr>
          <p:cNvPr id="202" name="Google Shape;202;p4"/>
          <p:cNvSpPr txBox="1"/>
          <p:nvPr/>
        </p:nvSpPr>
        <p:spPr>
          <a:xfrm>
            <a:off x="2717800" y="2825750"/>
            <a:ext cx="847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"/>
                  </a:ext>
                </a:extLst>
              </a:rPr>
              <a:t>JOWG</a:t>
            </a:r>
            <a:endParaRPr dirty="0"/>
          </a:p>
        </p:txBody>
      </p:sp>
      <p:cxnSp>
        <p:nvCxnSpPr>
          <p:cNvPr id="203" name="Google Shape;203;p4"/>
          <p:cNvCxnSpPr>
            <a:stCxn id="197" idx="2"/>
          </p:cNvCxnSpPr>
          <p:nvPr/>
        </p:nvCxnSpPr>
        <p:spPr>
          <a:xfrm flipH="1">
            <a:off x="1562819" y="2226439"/>
            <a:ext cx="619200" cy="627899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04" name="Google Shape;204;p4"/>
          <p:cNvCxnSpPr>
            <a:stCxn id="197" idx="2"/>
          </p:cNvCxnSpPr>
          <p:nvPr/>
        </p:nvCxnSpPr>
        <p:spPr>
          <a:xfrm>
            <a:off x="2182019" y="2226439"/>
            <a:ext cx="571500" cy="627899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05" name="Google Shape;205;p4"/>
          <p:cNvSpPr txBox="1"/>
          <p:nvPr/>
        </p:nvSpPr>
        <p:spPr>
          <a:xfrm>
            <a:off x="2500313" y="361950"/>
            <a:ext cx="4143375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06" name="Google Shape;206;p4"/>
          <p:cNvSpPr txBox="1"/>
          <p:nvPr/>
        </p:nvSpPr>
        <p:spPr>
          <a:xfrm>
            <a:off x="3070225" y="1130300"/>
            <a:ext cx="30638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endParaRPr dirty="0"/>
          </a:p>
        </p:txBody>
      </p:sp>
      <p:sp>
        <p:nvSpPr>
          <p:cNvPr id="207" name="Google Shape;207;p4"/>
          <p:cNvSpPr txBox="1"/>
          <p:nvPr/>
        </p:nvSpPr>
        <p:spPr>
          <a:xfrm>
            <a:off x="1725613" y="3276600"/>
            <a:ext cx="6273800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primäre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nachdenken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unterteilen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in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große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Kategorien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40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40</a:t>
            </a:fld>
            <a:endParaRPr/>
          </a:p>
        </p:txBody>
      </p:sp>
      <p:sp>
        <p:nvSpPr>
          <p:cNvPr id="1297" name="Google Shape;1297;p40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298" name="Google Shape;1298;p40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299" name="Google Shape;1299;p40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300" name="Google Shape;1300;p40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301" name="Google Shape;1301;p40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302" name="Google Shape;1302;p40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303" name="Google Shape;1303;p40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304" name="Google Shape;1304;p40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5" name="Google Shape;1305;p40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306" name="Google Shape;1306;p40"/>
          <p:cNvSpPr txBox="1"/>
          <p:nvPr/>
        </p:nvSpPr>
        <p:spPr>
          <a:xfrm>
            <a:off x="2876186" y="2535053"/>
            <a:ext cx="4879862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unerwünschten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 das Herz-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Kreislauf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-System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  <p:sp>
        <p:nvSpPr>
          <p:cNvPr id="1307" name="Google Shape;1307;p40"/>
          <p:cNvSpPr txBox="1"/>
          <p:nvPr/>
        </p:nvSpPr>
        <p:spPr>
          <a:xfrm>
            <a:off x="2286000" y="1548558"/>
            <a:ext cx="66822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beträchtlich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erhebliche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Auswirkungen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kardiopulmonales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41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41</a:t>
            </a:fld>
            <a:endParaRPr/>
          </a:p>
        </p:txBody>
      </p:sp>
      <p:sp>
        <p:nvSpPr>
          <p:cNvPr id="1313" name="Google Shape;1313;p41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314" name="Google Shape;1314;p41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315" name="Google Shape;1315;p41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316" name="Google Shape;1316;p41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317" name="Google Shape;1317;p41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318" name="Google Shape;1318;p41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319" name="Google Shape;1319;p41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320" name="Google Shape;1320;p41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1" name="Google Shape;1321;p41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322" name="Google Shape;1322;p41"/>
          <p:cNvSpPr txBox="1"/>
          <p:nvPr/>
        </p:nvSpPr>
        <p:spPr>
          <a:xfrm>
            <a:off x="2876186" y="2535053"/>
            <a:ext cx="4879862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unerwünschten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 das Herz-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Kreislauf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-System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auftreten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Bradykardie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Hypotonie</a:t>
            </a:r>
            <a:endParaRPr dirty="0"/>
          </a:p>
        </p:txBody>
      </p:sp>
      <p:sp>
        <p:nvSpPr>
          <p:cNvPr id="1323" name="Google Shape;1323;p41"/>
          <p:cNvSpPr txBox="1"/>
          <p:nvPr/>
        </p:nvSpPr>
        <p:spPr>
          <a:xfrm>
            <a:off x="2286000" y="1548558"/>
            <a:ext cx="66822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beträchtlich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erhebliche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Auswirkungen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kardiopulmonales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8" name="Google Shape;1328;p42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42</a:t>
            </a:fld>
            <a:endParaRPr/>
          </a:p>
        </p:txBody>
      </p:sp>
      <p:sp>
        <p:nvSpPr>
          <p:cNvPr id="1329" name="Google Shape;1329;p42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330" name="Google Shape;1330;p42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331" name="Google Shape;1331;p42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332" name="Google Shape;1332;p42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333" name="Google Shape;1333;p42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334" name="Google Shape;1334;p42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335" name="Google Shape;1335;p42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336" name="Google Shape;1336;p42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7" name="Google Shape;1337;p42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338" name="Google Shape;1338;p42"/>
          <p:cNvSpPr txBox="1"/>
          <p:nvPr/>
        </p:nvSpPr>
        <p:spPr>
          <a:xfrm>
            <a:off x="2876186" y="2535053"/>
            <a:ext cx="4879862" cy="979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unerwünschten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 das Herz-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Kreislauf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-System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auftreten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Bradykardie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Hypotonie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Gruppe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hierfür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besonders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anfällig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9" name="Google Shape;1339;p42"/>
          <p:cNvSpPr txBox="1"/>
          <p:nvPr/>
        </p:nvSpPr>
        <p:spPr>
          <a:xfrm>
            <a:off x="2286000" y="1548558"/>
            <a:ext cx="66822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beträchtlich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erhebliche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Auswirkungen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kardiopulmonales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4" name="Google Shape;1344;p43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43</a:t>
            </a:fld>
            <a:endParaRPr/>
          </a:p>
        </p:txBody>
      </p:sp>
      <p:sp>
        <p:nvSpPr>
          <p:cNvPr id="1345" name="Google Shape;1345;p43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346" name="Google Shape;1346;p43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347" name="Google Shape;1347;p43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348" name="Google Shape;1348;p43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349" name="Google Shape;1349;p43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350" name="Google Shape;1350;p43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351" name="Google Shape;1351;p43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352" name="Google Shape;1352;p43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3" name="Google Shape;1353;p43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354" name="Google Shape;1354;p43"/>
          <p:cNvSpPr txBox="1"/>
          <p:nvPr/>
        </p:nvSpPr>
        <p:spPr>
          <a:xfrm>
            <a:off x="2876186" y="2535053"/>
            <a:ext cx="5219699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unerwünschten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 das Herz-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Kreislauf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-System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auftreten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Bradykardie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Hypotonie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Gruppe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hierfür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besonders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anfällig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Herzerkrankungen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Betablocker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kontraindiziert</a:t>
            </a:r>
            <a:endParaRPr dirty="0"/>
          </a:p>
        </p:txBody>
      </p:sp>
      <p:sp>
        <p:nvSpPr>
          <p:cNvPr id="1355" name="Google Shape;1355;p43"/>
          <p:cNvSpPr txBox="1"/>
          <p:nvPr/>
        </p:nvSpPr>
        <p:spPr>
          <a:xfrm>
            <a:off x="2286000" y="1548558"/>
            <a:ext cx="66822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beträchtlich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erhebliche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Auswirkungen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kardiopulmonales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44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44</a:t>
            </a:fld>
            <a:endParaRPr/>
          </a:p>
        </p:txBody>
      </p:sp>
      <p:sp>
        <p:nvSpPr>
          <p:cNvPr id="1361" name="Google Shape;1361;p44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362" name="Google Shape;1362;p44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363" name="Google Shape;1363;p44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364" name="Google Shape;1364;p44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365" name="Google Shape;1365;p44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366" name="Google Shape;1366;p44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367" name="Google Shape;1367;p44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368" name="Google Shape;1368;p44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9" name="Google Shape;1369;p44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370" name="Google Shape;1370;p44"/>
          <p:cNvSpPr txBox="1"/>
          <p:nvPr/>
        </p:nvSpPr>
        <p:spPr>
          <a:xfrm>
            <a:off x="2286000" y="1548558"/>
            <a:ext cx="6682200" cy="10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beträchtlich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erhebliche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kardiopulmonales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Minimierung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1" name="Google Shape;1371;p44"/>
          <p:cNvSpPr/>
          <p:nvPr/>
        </p:nvSpPr>
        <p:spPr>
          <a:xfrm>
            <a:off x="2812301" y="2346771"/>
            <a:ext cx="290128" cy="212487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p45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45</a:t>
            </a:fld>
            <a:endParaRPr/>
          </a:p>
        </p:txBody>
      </p:sp>
      <p:sp>
        <p:nvSpPr>
          <p:cNvPr id="1377" name="Google Shape;1377;p45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378" name="Google Shape;1378;p45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379" name="Google Shape;1379;p45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380" name="Google Shape;1380;p45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381" name="Google Shape;1381;p45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382" name="Google Shape;1382;p45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383" name="Google Shape;1383;p45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384" name="Google Shape;1384;p45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5" name="Google Shape;1385;p45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386" name="Google Shape;1386;p45"/>
          <p:cNvSpPr txBox="1"/>
          <p:nvPr/>
        </p:nvSpPr>
        <p:spPr>
          <a:xfrm>
            <a:off x="2286000" y="1548558"/>
            <a:ext cx="6682200" cy="10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beträchtlich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erhebliche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kardiopulmonales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Minimierung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1" name="Google Shape;1391;p46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46</a:t>
            </a:fld>
            <a:endParaRPr/>
          </a:p>
        </p:txBody>
      </p:sp>
      <p:sp>
        <p:nvSpPr>
          <p:cNvPr id="1392" name="Google Shape;1392;p46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393" name="Google Shape;1393;p46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394" name="Google Shape;1394;p46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395" name="Google Shape;1395;p46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396" name="Google Shape;1396;p46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397" name="Google Shape;1397;p46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398" name="Google Shape;1398;p46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399" name="Google Shape;1399;p46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0" name="Google Shape;1400;p46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401" name="Google Shape;1401;p46"/>
          <p:cNvSpPr txBox="1"/>
          <p:nvPr/>
        </p:nvSpPr>
        <p:spPr>
          <a:xfrm>
            <a:off x="2286000" y="1548558"/>
            <a:ext cx="6682200" cy="19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beträchtlich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erhebliche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kardiopulmonales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Minimierung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6" name="Google Shape;1406;p47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47</a:t>
            </a:fld>
            <a:endParaRPr/>
          </a:p>
        </p:txBody>
      </p:sp>
      <p:sp>
        <p:nvSpPr>
          <p:cNvPr id="1407" name="Google Shape;1407;p47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408" name="Google Shape;1408;p47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409" name="Google Shape;1409;p47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410" name="Google Shape;1410;p47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411" name="Google Shape;1411;p47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412" name="Google Shape;1412;p47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413" name="Google Shape;1413;p47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414" name="Google Shape;1414;p47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5" name="Google Shape;1415;p47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416" name="Google Shape;1416;p47"/>
          <p:cNvSpPr txBox="1"/>
          <p:nvPr/>
        </p:nvSpPr>
        <p:spPr>
          <a:xfrm>
            <a:off x="2286000" y="1548558"/>
            <a:ext cx="6682200" cy="19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beträchtlich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erhebliche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kardiopulmonales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Minimierung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Verwenden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schwächere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4"/>
                  </a:ext>
                </a:extLst>
              </a:rPr>
              <a:t>Dosierung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  <p:sp>
        <p:nvSpPr>
          <p:cNvPr id="1417" name="Google Shape;1417;p47"/>
          <p:cNvSpPr/>
          <p:nvPr/>
        </p:nvSpPr>
        <p:spPr>
          <a:xfrm>
            <a:off x="3778324" y="2723032"/>
            <a:ext cx="793676" cy="205225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48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48</a:t>
            </a:fld>
            <a:endParaRPr/>
          </a:p>
        </p:txBody>
      </p:sp>
      <p:sp>
        <p:nvSpPr>
          <p:cNvPr id="1423" name="Google Shape;1423;p48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424" name="Google Shape;1424;p48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425" name="Google Shape;1425;p48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426" name="Google Shape;1426;p48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427" name="Google Shape;1427;p48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428" name="Google Shape;1428;p48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429" name="Google Shape;1429;p48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430" name="Google Shape;1430;p48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1" name="Google Shape;1431;p48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432" name="Google Shape;1432;p48"/>
          <p:cNvSpPr txBox="1"/>
          <p:nvPr/>
        </p:nvSpPr>
        <p:spPr>
          <a:xfrm>
            <a:off x="2286000" y="1548558"/>
            <a:ext cx="6682200" cy="19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beträchtlich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erhebliche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kardiopulmonales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Minimierung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Verwenden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schwächere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Dosierung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" name="Google Shape;1437;p49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49</a:t>
            </a:fld>
            <a:endParaRPr/>
          </a:p>
        </p:txBody>
      </p:sp>
      <p:sp>
        <p:nvSpPr>
          <p:cNvPr id="1438" name="Google Shape;1438;p49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439" name="Google Shape;1439;p49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440" name="Google Shape;1440;p49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441" name="Google Shape;1441;p49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442" name="Google Shape;1442;p49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443" name="Google Shape;1443;p49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444" name="Google Shape;1444;p49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445" name="Google Shape;1445;p49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6" name="Google Shape;1446;p49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447" name="Google Shape;1447;p49"/>
          <p:cNvSpPr txBox="1"/>
          <p:nvPr/>
        </p:nvSpPr>
        <p:spPr>
          <a:xfrm>
            <a:off x="2286000" y="1548558"/>
            <a:ext cx="6682200" cy="19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beträchtlich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erhebliche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kardiopulmonales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Minimierung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Verwenden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schwächere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5"/>
                  </a:ext>
                </a:extLst>
              </a:rPr>
              <a:t>Dosierung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(z. B. Timolol 0,25 %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0,5 %)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  <p:sp>
        <p:nvSpPr>
          <p:cNvPr id="1448" name="Google Shape;1448;p49"/>
          <p:cNvSpPr/>
          <p:nvPr/>
        </p:nvSpPr>
        <p:spPr>
          <a:xfrm>
            <a:off x="6346990" y="2723032"/>
            <a:ext cx="445696" cy="237882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/>
          </a:p>
        </p:txBody>
      </p:sp>
      <p:sp>
        <p:nvSpPr>
          <p:cNvPr id="1449" name="Google Shape;1449;p49"/>
          <p:cNvSpPr/>
          <p:nvPr/>
        </p:nvSpPr>
        <p:spPr>
          <a:xfrm>
            <a:off x="7159323" y="2723795"/>
            <a:ext cx="391129" cy="237119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5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5"/>
          <p:cNvSpPr txBox="1"/>
          <p:nvPr/>
        </p:nvSpPr>
        <p:spPr>
          <a:xfrm>
            <a:off x="1603375" y="2016125"/>
            <a:ext cx="11572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primär</a:t>
            </a:r>
            <a:endParaRPr dirty="0"/>
          </a:p>
        </p:txBody>
      </p:sp>
      <p:sp>
        <p:nvSpPr>
          <p:cNvPr id="214" name="Google Shape;214;p5"/>
          <p:cNvSpPr txBox="1"/>
          <p:nvPr/>
        </p:nvSpPr>
        <p:spPr>
          <a:xfrm>
            <a:off x="4875213" y="2755900"/>
            <a:ext cx="153352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Sekundär</a:t>
            </a:r>
            <a:endParaRPr/>
          </a:p>
        </p:txBody>
      </p:sp>
      <p:cxnSp>
        <p:nvCxnSpPr>
          <p:cNvPr id="215" name="Google Shape;215;p5"/>
          <p:cNvCxnSpPr/>
          <p:nvPr/>
        </p:nvCxnSpPr>
        <p:spPr>
          <a:xfrm flipH="1">
            <a:off x="2743200" y="1570038"/>
            <a:ext cx="1822450" cy="485775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16" name="Google Shape;216;p5"/>
          <p:cNvCxnSpPr/>
          <p:nvPr/>
        </p:nvCxnSpPr>
        <p:spPr>
          <a:xfrm>
            <a:off x="4565650" y="1570038"/>
            <a:ext cx="935038" cy="1265237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17" name="Google Shape;217;p5"/>
          <p:cNvSpPr txBox="1"/>
          <p:nvPr/>
        </p:nvSpPr>
        <p:spPr>
          <a:xfrm>
            <a:off x="180975" y="2817813"/>
            <a:ext cx="1354138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Angeboren</a:t>
            </a:r>
            <a:endParaRPr/>
          </a:p>
        </p:txBody>
      </p:sp>
      <p:sp>
        <p:nvSpPr>
          <p:cNvPr id="218" name="Google Shape;218;p5"/>
          <p:cNvSpPr txBox="1"/>
          <p:nvPr/>
        </p:nvSpPr>
        <p:spPr>
          <a:xfrm>
            <a:off x="2703513" y="2825750"/>
            <a:ext cx="87630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JOWG</a:t>
            </a:r>
            <a:endParaRPr dirty="0"/>
          </a:p>
        </p:txBody>
      </p:sp>
      <p:cxnSp>
        <p:nvCxnSpPr>
          <p:cNvPr id="219" name="Google Shape;219;p5"/>
          <p:cNvCxnSpPr>
            <a:stCxn id="213" idx="2"/>
          </p:cNvCxnSpPr>
          <p:nvPr/>
        </p:nvCxnSpPr>
        <p:spPr>
          <a:xfrm flipH="1">
            <a:off x="1562819" y="2226439"/>
            <a:ext cx="6192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20" name="Google Shape;220;p5"/>
          <p:cNvCxnSpPr>
            <a:stCxn id="213" idx="2"/>
          </p:cNvCxnSpPr>
          <p:nvPr/>
        </p:nvCxnSpPr>
        <p:spPr>
          <a:xfrm>
            <a:off x="2182019" y="2226439"/>
            <a:ext cx="571500" cy="627899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21" name="Google Shape;221;p5"/>
          <p:cNvSpPr txBox="1"/>
          <p:nvPr/>
        </p:nvSpPr>
        <p:spPr>
          <a:xfrm>
            <a:off x="2500313" y="361950"/>
            <a:ext cx="4143375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22" name="Google Shape;222;p5"/>
          <p:cNvSpPr txBox="1"/>
          <p:nvPr/>
        </p:nvSpPr>
        <p:spPr>
          <a:xfrm>
            <a:off x="3070225" y="1130300"/>
            <a:ext cx="30638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endParaRPr dirty="0"/>
          </a:p>
        </p:txBody>
      </p:sp>
      <p:sp>
        <p:nvSpPr>
          <p:cNvPr id="223" name="Google Shape;223;p5"/>
          <p:cNvSpPr txBox="1"/>
          <p:nvPr/>
        </p:nvSpPr>
        <p:spPr>
          <a:xfrm>
            <a:off x="1725613" y="3276600"/>
            <a:ext cx="6273800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Wenn </a:t>
            </a:r>
            <a:r>
              <a:rPr lang="en-US" sz="12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</a:t>
            </a:r>
            <a:r>
              <a:rPr lang="en-US" sz="12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b="0" i="0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primäre</a:t>
            </a:r>
            <a:r>
              <a:rPr lang="en-US" sz="1200" b="0" i="0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nachdenken</a:t>
            </a:r>
            <a:r>
              <a:rPr lang="en-US" sz="12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unterteilen</a:t>
            </a:r>
            <a:r>
              <a:rPr lang="en-US" sz="12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</a:t>
            </a:r>
            <a:r>
              <a:rPr lang="en-US" sz="12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es in </a:t>
            </a:r>
            <a:r>
              <a:rPr lang="en-US" sz="12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große</a:t>
            </a:r>
            <a:r>
              <a:rPr lang="en-US" sz="12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Kategorien</a:t>
            </a:r>
            <a:r>
              <a:rPr lang="en-US" sz="12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</p:txBody>
      </p:sp>
      <p:sp>
        <p:nvSpPr>
          <p:cNvPr id="224" name="Google Shape;224;p5"/>
          <p:cNvSpPr txBox="1"/>
          <p:nvPr/>
        </p:nvSpPr>
        <p:spPr>
          <a:xfrm>
            <a:off x="3333750" y="2224088"/>
            <a:ext cx="4067175" cy="394980"/>
          </a:xfrm>
          <a:prstGeom prst="rect">
            <a:avLst/>
          </a:prstGeom>
          <a:solidFill>
            <a:srgbClr val="FFFF84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Wofür</a:t>
            </a:r>
            <a:r>
              <a:rPr lang="en-US" sz="12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steht</a:t>
            </a:r>
            <a:r>
              <a:rPr lang="en-US" sz="12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JOWG </a:t>
            </a:r>
            <a:r>
              <a:rPr lang="en-US" sz="12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200" b="0" i="1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diesem</a:t>
            </a:r>
            <a:r>
              <a:rPr lang="en-US" sz="12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Zusammenhang</a:t>
            </a:r>
            <a:r>
              <a:rPr lang="en-US" sz="12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Juveniles </a:t>
            </a:r>
            <a:r>
              <a:rPr lang="en-US" sz="1200" b="0" i="0" u="none" strike="noStrike" cap="none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endParaRPr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" name="Google Shape;1454;p50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50</a:t>
            </a:fld>
            <a:endParaRPr/>
          </a:p>
        </p:txBody>
      </p:sp>
      <p:sp>
        <p:nvSpPr>
          <p:cNvPr id="1455" name="Google Shape;1455;p50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456" name="Google Shape;1456;p50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457" name="Google Shape;1457;p50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458" name="Google Shape;1458;p50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459" name="Google Shape;1459;p50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460" name="Google Shape;1460;p50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461" name="Google Shape;1461;p50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462" name="Google Shape;1462;p50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3" name="Google Shape;1463;p50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464" name="Google Shape;1464;p50"/>
          <p:cNvSpPr txBox="1"/>
          <p:nvPr/>
        </p:nvSpPr>
        <p:spPr>
          <a:xfrm>
            <a:off x="2286000" y="1548558"/>
            <a:ext cx="6682200" cy="19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beträchtlich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erhebliche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kardiopulmonales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Minimierung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Verwenden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schwächere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Dosierung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(z. B. Timolol 0,25 %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0,5 %)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Google Shape;1469;p51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51</a:t>
            </a:fld>
            <a:endParaRPr/>
          </a:p>
        </p:txBody>
      </p:sp>
      <p:sp>
        <p:nvSpPr>
          <p:cNvPr id="1470" name="Google Shape;1470;p51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471" name="Google Shape;1471;p51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472" name="Google Shape;1472;p51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473" name="Google Shape;1473;p51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474" name="Google Shape;1474;p51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475" name="Google Shape;1475;p51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476" name="Google Shape;1476;p51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477" name="Google Shape;1477;p51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8" name="Google Shape;1478;p51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479" name="Google Shape;1479;p51"/>
          <p:cNvSpPr txBox="1"/>
          <p:nvPr/>
        </p:nvSpPr>
        <p:spPr>
          <a:xfrm>
            <a:off x="2286000" y="1548558"/>
            <a:ext cx="6682200" cy="19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beträchtlich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erhebliche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Auswirkungen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kardiopulmonales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Strategien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Minimierung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Verwenden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schwächere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Dosierung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(z. B.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Timolol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0,25 %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statt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0,5 %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  <p:sp>
        <p:nvSpPr>
          <p:cNvPr id="1480" name="Google Shape;1480;p51"/>
          <p:cNvSpPr txBox="1"/>
          <p:nvPr/>
        </p:nvSpPr>
        <p:spPr>
          <a:xfrm>
            <a:off x="4195026" y="3569944"/>
            <a:ext cx="405361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 wissen wahrscheinlich, dass die oberste Farbe für T-</a:t>
            </a:r>
            <a:r>
              <a:rPr lang="en-US" sz="1200" i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.5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...</a:t>
            </a:r>
            <a:endParaRPr sz="1400" b="1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5" name="Google Shape;1485;p52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52</a:t>
            </a:fld>
            <a:endParaRPr/>
          </a:p>
        </p:txBody>
      </p:sp>
      <p:sp>
        <p:nvSpPr>
          <p:cNvPr id="1486" name="Google Shape;1486;p52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487" name="Google Shape;1487;p52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488" name="Google Shape;1488;p52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489" name="Google Shape;1489;p52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490" name="Google Shape;1490;p52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491" name="Google Shape;1491;p52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492" name="Google Shape;1492;p52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493" name="Google Shape;1493;p52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4" name="Google Shape;1494;p52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495" name="Google Shape;1495;p52"/>
          <p:cNvSpPr txBox="1"/>
          <p:nvPr/>
        </p:nvSpPr>
        <p:spPr>
          <a:xfrm>
            <a:off x="2286000" y="1548558"/>
            <a:ext cx="6682200" cy="19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beträchtlich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erhebliche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Auswirkungen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kardiopulmonales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Strategien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Minimierung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Verwenden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schwächere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Dosierung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(z. B.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Timolol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0,25 %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statt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0,5 %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  <p:sp>
        <p:nvSpPr>
          <p:cNvPr id="1496" name="Google Shape;1496;p52"/>
          <p:cNvSpPr txBox="1"/>
          <p:nvPr/>
        </p:nvSpPr>
        <p:spPr>
          <a:xfrm>
            <a:off x="4195026" y="3569944"/>
            <a:ext cx="449097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 wissen wahrscheinlich, dass die oberste Farbe für T-</a:t>
            </a:r>
            <a:r>
              <a:rPr lang="en-US" sz="1200" i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.5 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…Gelb</a:t>
            </a: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ist</a:t>
            </a:r>
            <a:endParaRPr/>
          </a:p>
        </p:txBody>
      </p:sp>
      <p:pic>
        <p:nvPicPr>
          <p:cNvPr id="1497" name="Google Shape;1497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63408" y="1326307"/>
            <a:ext cx="1234533" cy="1653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2" name="Google Shape;1502;p53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53</a:t>
            </a:fld>
            <a:endParaRPr/>
          </a:p>
        </p:txBody>
      </p:sp>
      <p:sp>
        <p:nvSpPr>
          <p:cNvPr id="1503" name="Google Shape;1503;p53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504" name="Google Shape;1504;p53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6"/>
                  </a:ext>
                </a:extLst>
              </a:rPr>
              <a:t>medikamentöse</a:t>
            </a:r>
            <a:endParaRPr dirty="0"/>
          </a:p>
        </p:txBody>
      </p:sp>
      <p:sp>
        <p:nvSpPr>
          <p:cNvPr id="1505" name="Google Shape;1505;p53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506" name="Google Shape;1506;p53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507" name="Google Shape;1507;p53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508" name="Google Shape;1508;p53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509" name="Google Shape;1509;p53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510" name="Google Shape;1510;p53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1" name="Google Shape;1511;p53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512" name="Google Shape;1512;p53"/>
          <p:cNvSpPr txBox="1"/>
          <p:nvPr/>
        </p:nvSpPr>
        <p:spPr>
          <a:xfrm>
            <a:off x="2286000" y="1548558"/>
            <a:ext cx="6682200" cy="19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beträchtlich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erhebliche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Auswirkungen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kardiopulmonales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Strategien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Minimierung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Verwenden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schwächere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Dosierung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(z. B.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Timolol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0,25 %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statt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0,5 %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  <p:sp>
        <p:nvSpPr>
          <p:cNvPr id="1513" name="Google Shape;1513;p53"/>
          <p:cNvSpPr txBox="1"/>
          <p:nvPr/>
        </p:nvSpPr>
        <p:spPr>
          <a:xfrm>
            <a:off x="4195026" y="3569944"/>
            <a:ext cx="4496744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wahrscheinlich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Top-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7"/>
                  </a:ext>
                </a:extLst>
              </a:rPr>
              <a:t>Farbe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für T-</a:t>
            </a:r>
            <a:r>
              <a:rPr lang="en-US" sz="1200" i="1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.5 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… </a:t>
            </a:r>
            <a:r>
              <a:rPr lang="en-US" sz="1200" b="1" dirty="0">
                <a:solidFill>
                  <a:srgbClr val="E4AA00"/>
                </a:solidFill>
                <a:latin typeface="Arial"/>
                <a:ea typeface="Arial"/>
                <a:cs typeface="Arial"/>
                <a:sym typeface="Arial"/>
              </a:rPr>
              <a:t>Gelb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kennen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Sie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8"/>
                  </a:ext>
                </a:extLst>
              </a:rPr>
              <a:t>Hauptfarbe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T-</a:t>
            </a:r>
            <a:r>
              <a:rPr lang="en-US" sz="1200" i="1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0.25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? </a:t>
            </a:r>
            <a:endParaRPr sz="1400" b="1" dirty="0">
              <a:solidFill>
                <a:srgbClr val="8BCD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4" name="Google Shape;1514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63408" y="1326307"/>
            <a:ext cx="1234533" cy="1653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54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54</a:t>
            </a:fld>
            <a:endParaRPr/>
          </a:p>
        </p:txBody>
      </p:sp>
      <p:sp>
        <p:nvSpPr>
          <p:cNvPr id="1520" name="Google Shape;1520;p54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521" name="Google Shape;1521;p54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522" name="Google Shape;1522;p54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523" name="Google Shape;1523;p54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524" name="Google Shape;1524;p54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525" name="Google Shape;1525;p54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526" name="Google Shape;1526;p54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527" name="Google Shape;1527;p54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8" name="Google Shape;1528;p54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529" name="Google Shape;1529;p54"/>
          <p:cNvSpPr txBox="1"/>
          <p:nvPr/>
        </p:nvSpPr>
        <p:spPr>
          <a:xfrm>
            <a:off x="2286000" y="1548558"/>
            <a:ext cx="6682200" cy="19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beträchtlich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erhebliche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Auswirkungen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kardiopulmonales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Strategien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Minimierung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Verwenden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schwächere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Dosierung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(z. B.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Timolol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0,25 %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statt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0,5 %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  <p:sp>
        <p:nvSpPr>
          <p:cNvPr id="1530" name="Google Shape;1530;p54"/>
          <p:cNvSpPr txBox="1"/>
          <p:nvPr/>
        </p:nvSpPr>
        <p:spPr>
          <a:xfrm>
            <a:off x="4195026" y="3569944"/>
            <a:ext cx="4496744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wahrscheinlich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Top-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Farbe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für T-</a:t>
            </a:r>
            <a:r>
              <a:rPr lang="en-US" sz="1200" i="1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.5 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… </a:t>
            </a:r>
            <a:r>
              <a:rPr lang="en-US" sz="1200" b="1" dirty="0">
                <a:solidFill>
                  <a:srgbClr val="E4AA00"/>
                </a:solidFill>
                <a:latin typeface="Arial"/>
                <a:ea typeface="Arial"/>
                <a:cs typeface="Arial"/>
                <a:sym typeface="Arial"/>
              </a:rPr>
              <a:t>Gelb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kennen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Sie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Hauptfarbe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T-</a:t>
            </a:r>
            <a:r>
              <a:rPr lang="en-US" sz="1200" i="1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0.25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? </a:t>
            </a:r>
            <a:r>
              <a:rPr lang="en-US" sz="1200" b="1" dirty="0" err="1">
                <a:solidFill>
                  <a:srgbClr val="33A6DC"/>
                </a:solidFill>
                <a:latin typeface="Arial"/>
                <a:ea typeface="Arial"/>
                <a:cs typeface="Arial"/>
                <a:sym typeface="Arial"/>
              </a:rPr>
              <a:t>Hellblau</a:t>
            </a:r>
            <a:endParaRPr dirty="0">
              <a:solidFill>
                <a:srgbClr val="33A6DC"/>
              </a:solidFill>
            </a:endParaRPr>
          </a:p>
        </p:txBody>
      </p:sp>
      <p:pic>
        <p:nvPicPr>
          <p:cNvPr id="1531" name="Google Shape;1531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63408" y="1326307"/>
            <a:ext cx="1234533" cy="1653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2" name="Google Shape;1532;p5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52052" y="1307460"/>
            <a:ext cx="1017113" cy="16447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" name="Google Shape;1537;p55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55</a:t>
            </a:fld>
            <a:endParaRPr/>
          </a:p>
        </p:txBody>
      </p:sp>
      <p:sp>
        <p:nvSpPr>
          <p:cNvPr id="1538" name="Google Shape;1538;p55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539" name="Google Shape;1539;p55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540" name="Google Shape;1540;p55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541" name="Google Shape;1541;p55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542" name="Google Shape;1542;p55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543" name="Google Shape;1543;p55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544" name="Google Shape;1544;p55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545" name="Google Shape;1545;p55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" name="Google Shape;1546;p55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547" name="Google Shape;1547;p55"/>
          <p:cNvSpPr txBox="1"/>
          <p:nvPr/>
        </p:nvSpPr>
        <p:spPr>
          <a:xfrm>
            <a:off x="2286000" y="1548558"/>
            <a:ext cx="6682200" cy="19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beträchtlich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erhebliche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kardiopulmonales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Minimierung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Verwenden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schwächere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Dosierung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(z. B. Timolol 0,25 %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0,5 %)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Verwendung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kardioselektiven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Betablockers, um das Risiko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Bronchospasmus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minimieren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  <p:sp>
        <p:nvSpPr>
          <p:cNvPr id="1548" name="Google Shape;1548;p55"/>
          <p:cNvSpPr/>
          <p:nvPr/>
        </p:nvSpPr>
        <p:spPr>
          <a:xfrm>
            <a:off x="3688871" y="2930242"/>
            <a:ext cx="1133500" cy="2286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Subtyp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3" name="Google Shape;1553;p56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56</a:t>
            </a:fld>
            <a:endParaRPr/>
          </a:p>
        </p:txBody>
      </p:sp>
      <p:sp>
        <p:nvSpPr>
          <p:cNvPr id="1554" name="Google Shape;1554;p56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555" name="Google Shape;1555;p56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556" name="Google Shape;1556;p56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557" name="Google Shape;1557;p56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558" name="Google Shape;1558;p56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559" name="Google Shape;1559;p56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560" name="Google Shape;1560;p56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561" name="Google Shape;1561;p56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2" name="Google Shape;1562;p56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563" name="Google Shape;1563;p56"/>
          <p:cNvSpPr txBox="1"/>
          <p:nvPr/>
        </p:nvSpPr>
        <p:spPr>
          <a:xfrm>
            <a:off x="2286000" y="1548558"/>
            <a:ext cx="6682200" cy="19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beträchtlich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erhebliche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kardiopulmonales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Minimierung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Verwenden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schwächere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Dosierung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(z. B. Timolol 0,25 %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0,5 %)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Verwendung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kardioselektiven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Betablockers, um das Risiko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Bronchospasmus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minimieren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8" name="Google Shape;1568;p57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57</a:t>
            </a:fld>
            <a:endParaRPr/>
          </a:p>
        </p:txBody>
      </p:sp>
      <p:sp>
        <p:nvSpPr>
          <p:cNvPr id="1569" name="Google Shape;1569;p57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570" name="Google Shape;1570;p57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571" name="Google Shape;1571;p57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572" name="Google Shape;1572;p57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573" name="Google Shape;1573;p57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574" name="Google Shape;1574;p57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575" name="Google Shape;1575;p57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576" name="Google Shape;1576;p57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7" name="Google Shape;1577;p57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578" name="Google Shape;1578;p57"/>
          <p:cNvSpPr txBox="1"/>
          <p:nvPr/>
        </p:nvSpPr>
        <p:spPr>
          <a:xfrm>
            <a:off x="2286000" y="1548558"/>
            <a:ext cx="6682200" cy="19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beträchtlich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erhebliche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kardiopulmonales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Minimierung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Verwenden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schwächere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Dosierung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(z. B. Timolol 0,25 %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0,5 %)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Verwendung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kardioselektiven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Betablockers, um das Risiko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Bronchospasmus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minimieren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(z. B.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Betaxolol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  <p:sp>
        <p:nvSpPr>
          <p:cNvPr id="1579" name="Google Shape;1579;p57"/>
          <p:cNvSpPr/>
          <p:nvPr/>
        </p:nvSpPr>
        <p:spPr>
          <a:xfrm>
            <a:off x="3461571" y="3113462"/>
            <a:ext cx="1012457" cy="369496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spezifisches Medikament</a:t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4" name="Google Shape;1584;p58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58</a:t>
            </a:fld>
            <a:endParaRPr/>
          </a:p>
        </p:txBody>
      </p:sp>
      <p:sp>
        <p:nvSpPr>
          <p:cNvPr id="1585" name="Google Shape;1585;p58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586" name="Google Shape;1586;p58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587" name="Google Shape;1587;p58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588" name="Google Shape;1588;p58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589" name="Google Shape;1589;p58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590" name="Google Shape;1590;p58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591" name="Google Shape;1591;p58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592" name="Google Shape;1592;p58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p58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594" name="Google Shape;1594;p58"/>
          <p:cNvSpPr txBox="1"/>
          <p:nvPr/>
        </p:nvSpPr>
        <p:spPr>
          <a:xfrm>
            <a:off x="2286000" y="1548558"/>
            <a:ext cx="6682200" cy="19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beträchtlich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erhebliche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kardiopulmonales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Minimierung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Verwenden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schwächere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Dosierung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(z. B. Timolol 0,25 %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0,5 %)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Verwendung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kardioselektiven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Betablockers, um das Risiko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Bronchospasmus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minimieren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(z. B.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Betaxolol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p59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59</a:t>
            </a:fld>
            <a:endParaRPr/>
          </a:p>
        </p:txBody>
      </p:sp>
      <p:sp>
        <p:nvSpPr>
          <p:cNvPr id="1600" name="Google Shape;1600;p59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601" name="Google Shape;1601;p59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602" name="Google Shape;1602;p59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603" name="Google Shape;1603;p59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604" name="Google Shape;1604;p59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605" name="Google Shape;1605;p59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606" name="Google Shape;1606;p59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607" name="Google Shape;1607;p59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p59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609" name="Google Shape;1609;p59"/>
          <p:cNvSpPr txBox="1"/>
          <p:nvPr/>
        </p:nvSpPr>
        <p:spPr>
          <a:xfrm>
            <a:off x="2286000" y="1548558"/>
            <a:ext cx="6682200" cy="19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beträchtlich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erhebliche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kardiopulmonales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Minimierung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Verwenden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schwächere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Dosierung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(z. B. Timolol 0,25 %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0,5 %).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Verwendung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kardioselektiven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Betablockers, um das Risiko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Bronchospasmus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minimieren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(z. B.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Betaxolol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Minimierung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9"/>
                  </a:ext>
                </a:extLst>
              </a:rPr>
              <a:t>durch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"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Punctumverschluss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"</a:t>
            </a:r>
            <a:endParaRPr dirty="0"/>
          </a:p>
        </p:txBody>
      </p:sp>
      <p:sp>
        <p:nvSpPr>
          <p:cNvPr id="1610" name="Google Shape;1610;p59"/>
          <p:cNvSpPr/>
          <p:nvPr/>
        </p:nvSpPr>
        <p:spPr>
          <a:xfrm>
            <a:off x="5723353" y="3265119"/>
            <a:ext cx="1554480" cy="2286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6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6"/>
          <p:cNvSpPr txBox="1"/>
          <p:nvPr/>
        </p:nvSpPr>
        <p:spPr>
          <a:xfrm>
            <a:off x="1603375" y="2016125"/>
            <a:ext cx="11572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primär</a:t>
            </a:r>
            <a:endParaRPr dirty="0"/>
          </a:p>
        </p:txBody>
      </p:sp>
      <p:sp>
        <p:nvSpPr>
          <p:cNvPr id="231" name="Google Shape;231;p6"/>
          <p:cNvSpPr txBox="1"/>
          <p:nvPr/>
        </p:nvSpPr>
        <p:spPr>
          <a:xfrm>
            <a:off x="4875213" y="2755900"/>
            <a:ext cx="153352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Sekundär</a:t>
            </a:r>
            <a:endParaRPr/>
          </a:p>
        </p:txBody>
      </p:sp>
      <p:cxnSp>
        <p:nvCxnSpPr>
          <p:cNvPr id="232" name="Google Shape;232;p6"/>
          <p:cNvCxnSpPr/>
          <p:nvPr/>
        </p:nvCxnSpPr>
        <p:spPr>
          <a:xfrm flipH="1">
            <a:off x="2743200" y="1570038"/>
            <a:ext cx="1822450" cy="485775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33" name="Google Shape;233;p6"/>
          <p:cNvCxnSpPr/>
          <p:nvPr/>
        </p:nvCxnSpPr>
        <p:spPr>
          <a:xfrm>
            <a:off x="4565650" y="1570038"/>
            <a:ext cx="935038" cy="1265237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34" name="Google Shape;234;p6"/>
          <p:cNvSpPr txBox="1"/>
          <p:nvPr/>
        </p:nvSpPr>
        <p:spPr>
          <a:xfrm>
            <a:off x="180975" y="2817813"/>
            <a:ext cx="1354138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Angeboren</a:t>
            </a:r>
            <a:endParaRPr/>
          </a:p>
        </p:txBody>
      </p:sp>
      <p:sp>
        <p:nvSpPr>
          <p:cNvPr id="235" name="Google Shape;235;p6"/>
          <p:cNvSpPr txBox="1"/>
          <p:nvPr/>
        </p:nvSpPr>
        <p:spPr>
          <a:xfrm>
            <a:off x="2703513" y="2825750"/>
            <a:ext cx="87630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JOWG</a:t>
            </a:r>
            <a:endParaRPr dirty="0"/>
          </a:p>
        </p:txBody>
      </p:sp>
      <p:cxnSp>
        <p:nvCxnSpPr>
          <p:cNvPr id="236" name="Google Shape;236;p6"/>
          <p:cNvCxnSpPr>
            <a:stCxn id="230" idx="2"/>
          </p:cNvCxnSpPr>
          <p:nvPr/>
        </p:nvCxnSpPr>
        <p:spPr>
          <a:xfrm flipH="1">
            <a:off x="1562819" y="2226439"/>
            <a:ext cx="6192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37" name="Google Shape;237;p6"/>
          <p:cNvCxnSpPr>
            <a:stCxn id="230" idx="2"/>
          </p:cNvCxnSpPr>
          <p:nvPr/>
        </p:nvCxnSpPr>
        <p:spPr>
          <a:xfrm>
            <a:off x="2182019" y="2226439"/>
            <a:ext cx="571500" cy="627899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38" name="Google Shape;238;p6"/>
          <p:cNvSpPr txBox="1"/>
          <p:nvPr/>
        </p:nvSpPr>
        <p:spPr>
          <a:xfrm>
            <a:off x="2500313" y="361950"/>
            <a:ext cx="4143375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39" name="Google Shape;239;p6"/>
          <p:cNvSpPr txBox="1"/>
          <p:nvPr/>
        </p:nvSpPr>
        <p:spPr>
          <a:xfrm>
            <a:off x="3070225" y="1130300"/>
            <a:ext cx="30638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endParaRPr dirty="0"/>
          </a:p>
        </p:txBody>
      </p:sp>
      <p:sp>
        <p:nvSpPr>
          <p:cNvPr id="240" name="Google Shape;240;p6"/>
          <p:cNvSpPr txBox="1"/>
          <p:nvPr/>
        </p:nvSpPr>
        <p:spPr>
          <a:xfrm>
            <a:off x="1725613" y="3276600"/>
            <a:ext cx="6273800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Wenn </a:t>
            </a:r>
            <a:r>
              <a:rPr lang="en-US" sz="12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</a:t>
            </a:r>
            <a:r>
              <a:rPr lang="en-US" sz="12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b="0" i="0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primäre</a:t>
            </a:r>
            <a:r>
              <a:rPr lang="en-US" sz="1200" b="0" i="0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nachdenken</a:t>
            </a:r>
            <a:r>
              <a:rPr lang="en-US" sz="12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unterteilen</a:t>
            </a:r>
            <a:r>
              <a:rPr lang="en-US" sz="12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wir</a:t>
            </a:r>
            <a:r>
              <a:rPr lang="en-US" sz="12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es in </a:t>
            </a:r>
            <a:r>
              <a:rPr lang="en-US" sz="12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en-US" sz="12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große</a:t>
            </a:r>
            <a:r>
              <a:rPr lang="en-US" sz="12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Kategorien</a:t>
            </a:r>
            <a:r>
              <a:rPr lang="en-US" sz="12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</p:txBody>
      </p:sp>
      <p:sp>
        <p:nvSpPr>
          <p:cNvPr id="241" name="Google Shape;241;p6"/>
          <p:cNvSpPr txBox="1"/>
          <p:nvPr/>
        </p:nvSpPr>
        <p:spPr>
          <a:xfrm>
            <a:off x="3333750" y="2224088"/>
            <a:ext cx="4067175" cy="394980"/>
          </a:xfrm>
          <a:prstGeom prst="rect">
            <a:avLst/>
          </a:prstGeom>
          <a:solidFill>
            <a:srgbClr val="FFFF84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Wofür</a:t>
            </a:r>
            <a:r>
              <a:rPr lang="en-US" sz="12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steht</a:t>
            </a:r>
            <a:r>
              <a:rPr lang="en-US" sz="12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JOWG </a:t>
            </a:r>
            <a:r>
              <a:rPr lang="en-US" sz="12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200" b="0" i="1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diesem</a:t>
            </a:r>
            <a:r>
              <a:rPr lang="en-US" sz="12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Zusammenhang</a:t>
            </a:r>
            <a:r>
              <a:rPr lang="en-US" sz="12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lvl="0"/>
            <a:r>
              <a:rPr lang="en-US" sz="12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"/>
                  </a:ext>
                </a:extLst>
              </a:rPr>
              <a:t> </a:t>
            </a:r>
            <a:r>
              <a:rPr lang="en-US" sz="1200" dirty="0">
                <a:solidFill>
                  <a:srgbClr val="0000FF"/>
                </a:solidFill>
              </a:rPr>
              <a:t> Juveniles </a:t>
            </a:r>
            <a:r>
              <a:rPr lang="en-US" sz="1200" dirty="0" err="1">
                <a:solidFill>
                  <a:srgbClr val="0000FF"/>
                </a:solidFill>
              </a:rPr>
              <a:t>Glaukom</a:t>
            </a:r>
            <a:endParaRPr 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5" name="Google Shape;1615;p60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60</a:t>
            </a:fld>
            <a:endParaRPr/>
          </a:p>
        </p:txBody>
      </p:sp>
      <p:sp>
        <p:nvSpPr>
          <p:cNvPr id="1616" name="Google Shape;1616;p60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617" name="Google Shape;1617;p60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618" name="Google Shape;1618;p60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619" name="Google Shape;1619;p60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620" name="Google Shape;1620;p60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621" name="Google Shape;1621;p60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622" name="Google Shape;1622;p60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623" name="Google Shape;1623;p60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p60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625" name="Google Shape;1625;p60"/>
          <p:cNvSpPr txBox="1"/>
          <p:nvPr/>
        </p:nvSpPr>
        <p:spPr>
          <a:xfrm>
            <a:off x="2286000" y="1548558"/>
            <a:ext cx="6682200" cy="19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beträchtlich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erhebliche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kardiopulmonales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Minimierung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Verwenden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schwächere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Dosierung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(z. B. Timolol 0,25 %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0,5 %).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Verwendung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kardioselektiven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Betablockers, um das Risiko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Bronchospasmus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minimieren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(z. B.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Betaxolol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Minimierung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"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Punctumverschluss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"</a:t>
            </a:r>
            <a:endParaRPr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0" name="Google Shape;1630;p61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61</a:t>
            </a:fld>
            <a:endParaRPr/>
          </a:p>
        </p:txBody>
      </p:sp>
      <p:sp>
        <p:nvSpPr>
          <p:cNvPr id="1631" name="Google Shape;1631;p61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632" name="Google Shape;1632;p61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633" name="Google Shape;1633;p61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634" name="Google Shape;1634;p61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635" name="Google Shape;1635;p61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636" name="Google Shape;1636;p61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637" name="Google Shape;1637;p61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638" name="Google Shape;1638;p61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p61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640" name="Google Shape;1640;p61"/>
          <p:cNvSpPr txBox="1"/>
          <p:nvPr/>
        </p:nvSpPr>
        <p:spPr>
          <a:xfrm>
            <a:off x="2286000" y="1548558"/>
            <a:ext cx="6682200" cy="19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beträchtlich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erhebliche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Auswirkungen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kardiopulmonales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Strategien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Minimierung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Verwenden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schwächere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Dosierung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(z. B. Timolol 0,25 %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statt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0,5 %).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Verwendung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kardioselektiven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Betablockers, um das Risiko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Bronchospasmus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minimieren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(z. B.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Betaxolol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).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Minimieren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Sie die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0"/>
                  </a:ext>
                </a:extLst>
              </a:rPr>
              <a:t>eine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"</a:t>
            </a: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Punctumverschluss</a:t>
            </a: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".</a:t>
            </a:r>
            <a:endParaRPr dirty="0"/>
          </a:p>
        </p:txBody>
      </p:sp>
      <p:sp>
        <p:nvSpPr>
          <p:cNvPr id="1641" name="Google Shape;1641;p61"/>
          <p:cNvSpPr txBox="1"/>
          <p:nvPr/>
        </p:nvSpPr>
        <p:spPr>
          <a:xfrm>
            <a:off x="4887523" y="4186750"/>
            <a:ext cx="3804247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lange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sollte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Okklusion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unteren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Tränenpünktchens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1"/>
                  </a:ext>
                </a:extLst>
              </a:rPr>
              <a:t>durchgeführt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6" name="Google Shape;1646;p62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62</a:t>
            </a:fld>
            <a:endParaRPr/>
          </a:p>
        </p:txBody>
      </p:sp>
      <p:sp>
        <p:nvSpPr>
          <p:cNvPr id="1647" name="Google Shape;1647;p62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648" name="Google Shape;1648;p62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649" name="Google Shape;1649;p62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650" name="Google Shape;1650;p62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651" name="Google Shape;1651;p62"/>
          <p:cNvSpPr txBox="1"/>
          <p:nvPr/>
        </p:nvSpPr>
        <p:spPr>
          <a:xfrm>
            <a:off x="452230" y="2353700"/>
            <a:ext cx="14671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652" name="Google Shape;1652;p62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653" name="Google Shape;1653;p62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654" name="Google Shape;1654;p62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5" name="Google Shape;1655;p62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656" name="Google Shape;1656;p62"/>
          <p:cNvSpPr txBox="1"/>
          <p:nvPr/>
        </p:nvSpPr>
        <p:spPr>
          <a:xfrm>
            <a:off x="2286000" y="1548558"/>
            <a:ext cx="6682338" cy="1933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angewendet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beträchtlich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und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erhebliche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Auswirkungen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auf das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kardiopulmonales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System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Strategien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Minimierung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Verwenden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schwächere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Dosierung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(z. B. Timolol 0,25 %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statt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0,5 %)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Verwendung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kardioselektiven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Betablockers, um das Risiko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Bronchospasmus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minimieren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(z. B.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Betaxolol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Minimierung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Resorption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durch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"</a:t>
            </a:r>
            <a:r>
              <a:rPr lang="en-US" sz="12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Punctumverschluss</a:t>
            </a: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"</a:t>
            </a:r>
            <a:endParaRPr dirty="0"/>
          </a:p>
        </p:txBody>
      </p:sp>
      <p:sp>
        <p:nvSpPr>
          <p:cNvPr id="1657" name="Google Shape;1657;p62"/>
          <p:cNvSpPr txBox="1"/>
          <p:nvPr/>
        </p:nvSpPr>
        <p:spPr>
          <a:xfrm>
            <a:off x="4887523" y="4186750"/>
            <a:ext cx="3804247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lange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sollte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Okklusion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unteren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Tränenpünktchensdurchgeführt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2–5 Minuten (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viel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Glück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2" name="Google Shape;1662;p63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63</a:t>
            </a:fld>
            <a:endParaRPr/>
          </a:p>
        </p:txBody>
      </p:sp>
      <p:sp>
        <p:nvSpPr>
          <p:cNvPr id="1663" name="Google Shape;1663;p63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 im Kindesalter: Behandlung</a:t>
            </a:r>
            <a:endParaRPr/>
          </a:p>
        </p:txBody>
      </p:sp>
      <p:sp>
        <p:nvSpPr>
          <p:cNvPr id="1664" name="Google Shape;1664;p63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665" name="Google Shape;1665;p63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666" name="Google Shape;1666;p63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667" name="Google Shape;1667;p63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668" name="Google Shape;1668;p63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669" name="Google Shape;1669;p63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670" name="Google Shape;1670;p63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1" name="Google Shape;1671;p63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672" name="Google Shape;1672;p63"/>
          <p:cNvSpPr txBox="1"/>
          <p:nvPr/>
        </p:nvSpPr>
        <p:spPr>
          <a:xfrm>
            <a:off x="2362200" y="2307533"/>
            <a:ext cx="6497024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Eigenschaft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veranlasst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2"/>
                  </a:ext>
                </a:extLst>
              </a:rPr>
              <a:t>Glaukom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2"/>
                  </a:ext>
                </a:extLst>
              </a:rPr>
              <a:t>-Buch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dazu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ausgezeichnete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Erstlinientherapie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bezeichnen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7" name="Google Shape;1677;p64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64</a:t>
            </a:fld>
            <a:endParaRPr/>
          </a:p>
        </p:txBody>
      </p:sp>
      <p:sp>
        <p:nvSpPr>
          <p:cNvPr id="1678" name="Google Shape;1678;p64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 algn="ctr"/>
            <a:r>
              <a:rPr lang="en-US" sz="1200" b="1" dirty="0" err="1">
                <a:solidFill>
                  <a:schemeClr val="dk1"/>
                </a:solidFill>
              </a:rPr>
              <a:t>Glaukom</a:t>
            </a:r>
            <a:r>
              <a:rPr lang="en-US" sz="1200" b="1" dirty="0">
                <a:solidFill>
                  <a:schemeClr val="dk1"/>
                </a:solidFill>
              </a:rPr>
              <a:t> </a:t>
            </a:r>
            <a:r>
              <a:rPr lang="en-US" sz="1200" b="1" dirty="0" err="1">
                <a:solidFill>
                  <a:schemeClr val="dk1"/>
                </a:solidFill>
              </a:rPr>
              <a:t>im</a:t>
            </a:r>
            <a:r>
              <a:rPr lang="en-US" sz="1200" b="1" dirty="0">
                <a:solidFill>
                  <a:schemeClr val="dk1"/>
                </a:solidFill>
              </a:rPr>
              <a:t> </a:t>
            </a:r>
            <a:r>
              <a:rPr lang="en-US" sz="1200" b="1" dirty="0" err="1">
                <a:solidFill>
                  <a:schemeClr val="dk1"/>
                </a:solidFill>
              </a:rPr>
              <a:t>Kindesalter</a:t>
            </a:r>
            <a:r>
              <a:rPr lang="en-US" sz="1200" b="1" dirty="0">
                <a:solidFill>
                  <a:schemeClr val="dk1"/>
                </a:solidFill>
              </a:rPr>
              <a:t> 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679" name="Google Shape;1679;p64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680" name="Google Shape;1680;p64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681" name="Google Shape;1681;p64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682" name="Google Shape;1682;p64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683" name="Google Shape;1683;p64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684" name="Google Shape;1684;p64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685" name="Google Shape;1685;p64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6" name="Google Shape;1686;p64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687" name="Google Shape;1687;p64"/>
          <p:cNvSpPr txBox="1"/>
          <p:nvPr/>
        </p:nvSpPr>
        <p:spPr>
          <a:xfrm>
            <a:off x="2362200" y="2307533"/>
            <a:ext cx="64971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Eigenschaft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veranlasst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-Buch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dazu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ausgezeichnete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Erstlinientherapie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bezeichnen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bergen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minimales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2" name="Google Shape;1692;p65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65</a:t>
            </a:fld>
            <a:endParaRPr/>
          </a:p>
        </p:txBody>
      </p:sp>
      <p:sp>
        <p:nvSpPr>
          <p:cNvPr id="1693" name="Google Shape;1693;p65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 algn="ctr"/>
            <a:r>
              <a:rPr lang="en-US" sz="1200" b="1" dirty="0" err="1">
                <a:solidFill>
                  <a:schemeClr val="dk1"/>
                </a:solidFill>
              </a:rPr>
              <a:t>Glaukom</a:t>
            </a:r>
            <a:r>
              <a:rPr lang="en-US" sz="1200" b="1" dirty="0">
                <a:solidFill>
                  <a:schemeClr val="dk1"/>
                </a:solidFill>
              </a:rPr>
              <a:t> </a:t>
            </a:r>
            <a:r>
              <a:rPr lang="en-US" sz="1200" b="1" dirty="0" err="1">
                <a:solidFill>
                  <a:schemeClr val="dk1"/>
                </a:solidFill>
              </a:rPr>
              <a:t>im</a:t>
            </a:r>
            <a:r>
              <a:rPr lang="en-US" sz="1200" b="1" dirty="0">
                <a:solidFill>
                  <a:schemeClr val="dk1"/>
                </a:solidFill>
              </a:rPr>
              <a:t> </a:t>
            </a:r>
            <a:r>
              <a:rPr lang="en-US" sz="1200" b="1" dirty="0" err="1">
                <a:solidFill>
                  <a:schemeClr val="dk1"/>
                </a:solidFill>
              </a:rPr>
              <a:t>Kindesalter</a:t>
            </a:r>
            <a:r>
              <a:rPr lang="en-US" sz="1200" b="1" dirty="0">
                <a:solidFill>
                  <a:schemeClr val="dk1"/>
                </a:solidFill>
              </a:rPr>
              <a:t> 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694" name="Google Shape;1694;p65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695" name="Google Shape;1695;p65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696" name="Google Shape;1696;p65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697" name="Google Shape;1697;p65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698" name="Google Shape;1698;p65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699" name="Google Shape;1699;p65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700" name="Google Shape;1700;p65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1" name="Google Shape;1701;p65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702" name="Google Shape;1702;p65"/>
          <p:cNvSpPr txBox="1"/>
          <p:nvPr/>
        </p:nvSpPr>
        <p:spPr>
          <a:xfrm>
            <a:off x="2362200" y="2307533"/>
            <a:ext cx="6497100" cy="10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Eigenschaft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veranlasst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-Buch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dazu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ausgezeichnete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Erstlinientherapie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bezeichnen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bergen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minimales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Kontraindikationen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7" name="Google Shape;1707;p66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66</a:t>
            </a:fld>
            <a:endParaRPr/>
          </a:p>
        </p:txBody>
      </p:sp>
      <p:sp>
        <p:nvSpPr>
          <p:cNvPr id="1708" name="Google Shape;1708;p66"/>
          <p:cNvSpPr txBox="1"/>
          <p:nvPr/>
        </p:nvSpPr>
        <p:spPr>
          <a:xfrm>
            <a:off x="2499830" y="361890"/>
            <a:ext cx="4144340" cy="400110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709" name="Google Shape;1709;p66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710" name="Google Shape;1710;p66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711" name="Google Shape;1711;p66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712" name="Google Shape;1712;p66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713" name="Google Shape;1713;p66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714" name="Google Shape;1714;p66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715" name="Google Shape;1715;p66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p66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717" name="Google Shape;1717;p66"/>
          <p:cNvSpPr txBox="1"/>
          <p:nvPr/>
        </p:nvSpPr>
        <p:spPr>
          <a:xfrm>
            <a:off x="2362200" y="2307533"/>
            <a:ext cx="64971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Eigenschaft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veranlasst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-Buch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dazu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ausgezeichnete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Erstlinientherapie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bezeichnen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bergen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minimales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Kontraindikationen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Auf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jeden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Fall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sollten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vermeiden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Kind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bekannte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Sulfonamidallergie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vorliegt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da das Risiko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SJS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p66"/>
          <p:cNvSpPr/>
          <p:nvPr/>
        </p:nvSpPr>
        <p:spPr>
          <a:xfrm>
            <a:off x="7442229" y="3297821"/>
            <a:ext cx="1564120" cy="2286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Wirkstoffklasse</a:t>
            </a:r>
            <a:endParaRPr/>
          </a:p>
        </p:txBody>
      </p:sp>
      <p:sp>
        <p:nvSpPr>
          <p:cNvPr id="1719" name="Google Shape;1719;p66"/>
          <p:cNvSpPr/>
          <p:nvPr/>
        </p:nvSpPr>
        <p:spPr>
          <a:xfrm>
            <a:off x="4284995" y="3459233"/>
            <a:ext cx="386394" cy="2286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Abk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4" name="Google Shape;1724;p67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67</a:t>
            </a:fld>
            <a:endParaRPr/>
          </a:p>
        </p:txBody>
      </p:sp>
      <p:sp>
        <p:nvSpPr>
          <p:cNvPr id="1725" name="Google Shape;1725;p67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726" name="Google Shape;1726;p67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727" name="Google Shape;1727;p67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728" name="Google Shape;1728;p67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729" name="Google Shape;1729;p67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730" name="Google Shape;1730;p67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731" name="Google Shape;1731;p67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732" name="Google Shape;1732;p67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3" name="Google Shape;1733;p67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734" name="Google Shape;1734;p67"/>
          <p:cNvSpPr txBox="1"/>
          <p:nvPr/>
        </p:nvSpPr>
        <p:spPr>
          <a:xfrm>
            <a:off x="2362200" y="2307533"/>
            <a:ext cx="64971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Eigenschaft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veranlasst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-Buch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dazu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ausgezeichnete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Erstlinientherapie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bezeichnen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bergen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minimales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Kontraindikationen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Auf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jeden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Fall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sollten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vermeiden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Kind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bekannte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Sulfonamidallergie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vorliegt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da das Risiko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SJS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9" name="Google Shape;1739;p68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68</a:t>
            </a:fld>
            <a:endParaRPr/>
          </a:p>
        </p:txBody>
      </p:sp>
      <p:sp>
        <p:nvSpPr>
          <p:cNvPr id="1740" name="Google Shape;1740;p68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741" name="Google Shape;1741;p68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742" name="Google Shape;1742;p68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743" name="Google Shape;1743;p68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744" name="Google Shape;1744;p68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745" name="Google Shape;1745;p68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746" name="Google Shape;1746;p68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747" name="Google Shape;1747;p68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8" name="Google Shape;1748;p68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749" name="Google Shape;1749;p68"/>
          <p:cNvSpPr txBox="1"/>
          <p:nvPr/>
        </p:nvSpPr>
        <p:spPr>
          <a:xfrm>
            <a:off x="2362200" y="2307533"/>
            <a:ext cx="6497024" cy="1379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Eigenschaft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veranlasst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-Buch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dazu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ausgezeichnete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Erstlinientherapie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bezeichnen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bergen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minimales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Kontraindikationen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Auf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jeden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Fall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sollten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vermeiden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dem Kind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bekannte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Sulfonamidallergie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vorliegt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da das Risiko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SJS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0" name="Google Shape;1750;p68"/>
          <p:cNvSpPr txBox="1"/>
          <p:nvPr/>
        </p:nvSpPr>
        <p:spPr>
          <a:xfrm>
            <a:off x="3657600" y="1622225"/>
            <a:ext cx="4446104" cy="4088299"/>
          </a:xfrm>
          <a:prstGeom prst="rect">
            <a:avLst/>
          </a:prstGeom>
          <a:solidFill>
            <a:srgbClr val="FFFF84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Wofür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steht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SJS 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diesem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Zusammenhang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Stevens-Johnson-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Syndrom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SJS,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kurz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gesagt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akute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entzündliche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vesikulobullöse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Reaktion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der Haut und der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Schleimhäute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Schleimhautbereiche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typischerweise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betroffen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Augen, Mund und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Genitalien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häufigste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auslösende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Faktor?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Arzneimittelreaktion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vier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Medikamente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SJS in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Verbindung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gebracht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--NSAIDs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Antikonvulsiva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--Sulfonamide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--Allopurinol</a:t>
            </a:r>
            <a:endParaRPr dirty="0"/>
          </a:p>
        </p:txBody>
      </p:sp>
      <p:sp>
        <p:nvSpPr>
          <p:cNvPr id="1751" name="Google Shape;1751;p68"/>
          <p:cNvSpPr/>
          <p:nvPr/>
        </p:nvSpPr>
        <p:spPr>
          <a:xfrm>
            <a:off x="5320748" y="3733800"/>
            <a:ext cx="762000" cy="389615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2" name="Google Shape;1752;p68"/>
          <p:cNvSpPr txBox="1"/>
          <p:nvPr/>
        </p:nvSpPr>
        <p:spPr>
          <a:xfrm>
            <a:off x="5409198" y="3771609"/>
            <a:ext cx="57099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SJS</a:t>
            </a:r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7" name="Google Shape;1757;p69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69</a:t>
            </a:fld>
            <a:endParaRPr/>
          </a:p>
        </p:txBody>
      </p:sp>
      <p:sp>
        <p:nvSpPr>
          <p:cNvPr id="1758" name="Google Shape;1758;p69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759" name="Google Shape;1759;p69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760" name="Google Shape;1760;p69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761" name="Google Shape;1761;p69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762" name="Google Shape;1762;p69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763" name="Google Shape;1763;p69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764" name="Google Shape;1764;p69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765" name="Google Shape;1765;p69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6" name="Google Shape;1766;p69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767" name="Google Shape;1767;p69"/>
          <p:cNvSpPr txBox="1"/>
          <p:nvPr/>
        </p:nvSpPr>
        <p:spPr>
          <a:xfrm>
            <a:off x="2362200" y="2307533"/>
            <a:ext cx="6497024" cy="1379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Eigenschaft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veranlasst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-Buch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dazu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ausgezeichnete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Erstlinientherapie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bezeichnen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bergen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minimales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Kontraindikationen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Auf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jeden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Fall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sollten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vermeiden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dem Kind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bekannte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Sulfonamidallergie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vorliegt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da das Risiko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SJS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8" name="Google Shape;1768;p69"/>
          <p:cNvSpPr txBox="1"/>
          <p:nvPr/>
        </p:nvSpPr>
        <p:spPr>
          <a:xfrm>
            <a:off x="3657600" y="1622225"/>
            <a:ext cx="4446104" cy="4088299"/>
          </a:xfrm>
          <a:prstGeom prst="rect">
            <a:avLst/>
          </a:prstGeom>
          <a:solidFill>
            <a:srgbClr val="FFFF84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Wofür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steht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SJS 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diesem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Zusammenhang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Stevens-Johnson-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Syndrom</a:t>
            </a:r>
            <a:endParaRPr sz="1400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SJS,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kurz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gesagt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akute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entzündliche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vesikulobullöse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Reaktion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der Haut und der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Schleimhäute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Schleimhautbereiche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typischerweise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betroffen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Augen, Mund und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Genitalien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häufigste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auslösende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Faktor?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Arzneimittelreaktion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vier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Medikamente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stehen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SJS in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Zusammenhang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--NSAIDs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Antikonvulsiva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--Sulfonamide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--Allopurinol</a:t>
            </a:r>
            <a:endParaRPr dirty="0"/>
          </a:p>
        </p:txBody>
      </p:sp>
      <p:sp>
        <p:nvSpPr>
          <p:cNvPr id="1769" name="Google Shape;1769;p69"/>
          <p:cNvSpPr/>
          <p:nvPr/>
        </p:nvSpPr>
        <p:spPr>
          <a:xfrm>
            <a:off x="5320748" y="3733800"/>
            <a:ext cx="762000" cy="389615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p69"/>
          <p:cNvSpPr txBox="1"/>
          <p:nvPr/>
        </p:nvSpPr>
        <p:spPr>
          <a:xfrm>
            <a:off x="5409198" y="3771609"/>
            <a:ext cx="57099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SJS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7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7"/>
          <p:cNvSpPr txBox="1"/>
          <p:nvPr/>
        </p:nvSpPr>
        <p:spPr>
          <a:xfrm>
            <a:off x="1603375" y="2016125"/>
            <a:ext cx="11572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primär</a:t>
            </a:r>
            <a:endParaRPr dirty="0"/>
          </a:p>
        </p:txBody>
      </p:sp>
      <p:sp>
        <p:nvSpPr>
          <p:cNvPr id="248" name="Google Shape;248;p7"/>
          <p:cNvSpPr txBox="1"/>
          <p:nvPr/>
        </p:nvSpPr>
        <p:spPr>
          <a:xfrm>
            <a:off x="4875213" y="2755900"/>
            <a:ext cx="153352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Sekundär</a:t>
            </a:r>
            <a:endParaRPr/>
          </a:p>
        </p:txBody>
      </p:sp>
      <p:cxnSp>
        <p:nvCxnSpPr>
          <p:cNvPr id="249" name="Google Shape;249;p7"/>
          <p:cNvCxnSpPr/>
          <p:nvPr/>
        </p:nvCxnSpPr>
        <p:spPr>
          <a:xfrm flipH="1">
            <a:off x="2743200" y="1570038"/>
            <a:ext cx="1822450" cy="485775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50" name="Google Shape;250;p7"/>
          <p:cNvCxnSpPr/>
          <p:nvPr/>
        </p:nvCxnSpPr>
        <p:spPr>
          <a:xfrm>
            <a:off x="4565650" y="1570038"/>
            <a:ext cx="935038" cy="1265237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51" name="Google Shape;251;p7"/>
          <p:cNvSpPr txBox="1"/>
          <p:nvPr/>
        </p:nvSpPr>
        <p:spPr>
          <a:xfrm>
            <a:off x="180975" y="2817813"/>
            <a:ext cx="1354138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Angeboren</a:t>
            </a:r>
            <a:endParaRPr/>
          </a:p>
        </p:txBody>
      </p:sp>
      <p:sp>
        <p:nvSpPr>
          <p:cNvPr id="252" name="Google Shape;252;p7"/>
          <p:cNvSpPr txBox="1"/>
          <p:nvPr/>
        </p:nvSpPr>
        <p:spPr>
          <a:xfrm>
            <a:off x="2717800" y="2825750"/>
            <a:ext cx="847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JOWG</a:t>
            </a:r>
            <a:endParaRPr dirty="0"/>
          </a:p>
        </p:txBody>
      </p:sp>
      <p:cxnSp>
        <p:nvCxnSpPr>
          <p:cNvPr id="253" name="Google Shape;253;p7"/>
          <p:cNvCxnSpPr>
            <a:stCxn id="247" idx="2"/>
          </p:cNvCxnSpPr>
          <p:nvPr/>
        </p:nvCxnSpPr>
        <p:spPr>
          <a:xfrm flipH="1">
            <a:off x="1562819" y="2226439"/>
            <a:ext cx="619200" cy="627899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54" name="Google Shape;254;p7"/>
          <p:cNvCxnSpPr>
            <a:stCxn id="247" idx="2"/>
          </p:cNvCxnSpPr>
          <p:nvPr/>
        </p:nvCxnSpPr>
        <p:spPr>
          <a:xfrm>
            <a:off x="2182019" y="2226439"/>
            <a:ext cx="5715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55" name="Google Shape;255;p7"/>
          <p:cNvSpPr txBox="1"/>
          <p:nvPr/>
        </p:nvSpPr>
        <p:spPr>
          <a:xfrm>
            <a:off x="552450" y="3238500"/>
            <a:ext cx="317500" cy="354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256" name="Google Shape;256;p7"/>
          <p:cNvSpPr txBox="1"/>
          <p:nvPr/>
        </p:nvSpPr>
        <p:spPr>
          <a:xfrm>
            <a:off x="565150" y="3671888"/>
            <a:ext cx="317500" cy="35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cxnSp>
        <p:nvCxnSpPr>
          <p:cNvPr id="257" name="Google Shape;257;p7"/>
          <p:cNvCxnSpPr/>
          <p:nvPr/>
        </p:nvCxnSpPr>
        <p:spPr>
          <a:xfrm>
            <a:off x="374650" y="3162300"/>
            <a:ext cx="0" cy="1139825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8" name="Google Shape;258;p7"/>
          <p:cNvCxnSpPr/>
          <p:nvPr/>
        </p:nvCxnSpPr>
        <p:spPr>
          <a:xfrm>
            <a:off x="374650" y="3417888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9" name="Google Shape;259;p7"/>
          <p:cNvCxnSpPr/>
          <p:nvPr/>
        </p:nvCxnSpPr>
        <p:spPr>
          <a:xfrm>
            <a:off x="363538" y="3854450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0" name="Google Shape;260;p7"/>
          <p:cNvCxnSpPr/>
          <p:nvPr/>
        </p:nvCxnSpPr>
        <p:spPr>
          <a:xfrm>
            <a:off x="363538" y="430212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61" name="Google Shape;261;p7"/>
          <p:cNvSpPr txBox="1"/>
          <p:nvPr/>
        </p:nvSpPr>
        <p:spPr>
          <a:xfrm>
            <a:off x="2500313" y="361950"/>
            <a:ext cx="4143375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62" name="Google Shape;262;p7"/>
          <p:cNvSpPr txBox="1"/>
          <p:nvPr/>
        </p:nvSpPr>
        <p:spPr>
          <a:xfrm>
            <a:off x="3070225" y="1130300"/>
            <a:ext cx="30638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endParaRPr dirty="0"/>
          </a:p>
        </p:txBody>
      </p:sp>
      <p:sp>
        <p:nvSpPr>
          <p:cNvPr id="263" name="Google Shape;263;p7"/>
          <p:cNvSpPr txBox="1"/>
          <p:nvPr/>
        </p:nvSpPr>
        <p:spPr>
          <a:xfrm>
            <a:off x="377825" y="4572000"/>
            <a:ext cx="62721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primär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"/>
                  </a:ext>
                </a:extLst>
              </a:rPr>
              <a:t>angeborene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nachdenken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unterteilen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in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Kategorien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</p:txBody>
      </p:sp>
      <p:sp>
        <p:nvSpPr>
          <p:cNvPr id="264" name="Google Shape;264;p7"/>
          <p:cNvSpPr txBox="1"/>
          <p:nvPr/>
        </p:nvSpPr>
        <p:spPr>
          <a:xfrm>
            <a:off x="565150" y="4144963"/>
            <a:ext cx="133985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5" name="Google Shape;1775;p70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70</a:t>
            </a:fld>
            <a:endParaRPr/>
          </a:p>
        </p:txBody>
      </p:sp>
      <p:sp>
        <p:nvSpPr>
          <p:cNvPr id="1776" name="Google Shape;1776;p70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777" name="Google Shape;1777;p70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778" name="Google Shape;1778;p70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779" name="Google Shape;1779;p70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780" name="Google Shape;1780;p70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781" name="Google Shape;1781;p70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782" name="Google Shape;1782;p70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783" name="Google Shape;1783;p70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4" name="Google Shape;1784;p70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785" name="Google Shape;1785;p70"/>
          <p:cNvSpPr txBox="1"/>
          <p:nvPr/>
        </p:nvSpPr>
        <p:spPr>
          <a:xfrm>
            <a:off x="2362200" y="2307533"/>
            <a:ext cx="6497024" cy="1379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Eigenschaft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veranlasst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-Buch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dazu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ausgezeichnete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Erstlinientherapie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bezeichnen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bergen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minimales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Kontraindikationen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Auf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jeden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Fall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sollten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vermeiden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dem Kind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bekannte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Sulfonamidallergie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vorliegt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da das Risiko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SJS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6" name="Google Shape;1786;p70"/>
          <p:cNvSpPr txBox="1"/>
          <p:nvPr/>
        </p:nvSpPr>
        <p:spPr>
          <a:xfrm>
            <a:off x="3657600" y="1622225"/>
            <a:ext cx="4446104" cy="4088299"/>
          </a:xfrm>
          <a:prstGeom prst="rect">
            <a:avLst/>
          </a:prstGeom>
          <a:solidFill>
            <a:srgbClr val="FFFF84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Wofür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steht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SJS 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diesem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Zusammenhang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Stevens-Johnson-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Syndrom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SJS,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kurz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3"/>
                  </a:ext>
                </a:extLst>
              </a:rPr>
              <a:t>gesagt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400" i="1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akute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entzündliche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vesikulobullöse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Reaktion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der Haut und der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Schleimhäute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Schleimhautbereiche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typischerweise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betroffen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Augen, Mund und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Genitalien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häufigste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auslösende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Faktor?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Arzneimittelreaktion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vier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Medikamente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SJS in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Verbindung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gebracht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--NSAIDs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Antikonvulsiva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--Sulfonamide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--Allopurinol</a:t>
            </a:r>
            <a:endParaRPr dirty="0"/>
          </a:p>
        </p:txBody>
      </p:sp>
      <p:sp>
        <p:nvSpPr>
          <p:cNvPr id="1787" name="Google Shape;1787;p70"/>
          <p:cNvSpPr/>
          <p:nvPr/>
        </p:nvSpPr>
        <p:spPr>
          <a:xfrm>
            <a:off x="5320748" y="3733800"/>
            <a:ext cx="762000" cy="389615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p70"/>
          <p:cNvSpPr txBox="1"/>
          <p:nvPr/>
        </p:nvSpPr>
        <p:spPr>
          <a:xfrm>
            <a:off x="5409198" y="3771609"/>
            <a:ext cx="57099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SJS</a:t>
            </a:r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3" name="Google Shape;1793;p71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71</a:t>
            </a:fld>
            <a:endParaRPr/>
          </a:p>
        </p:txBody>
      </p:sp>
      <p:sp>
        <p:nvSpPr>
          <p:cNvPr id="1794" name="Google Shape;1794;p71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795" name="Google Shape;1795;p71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796" name="Google Shape;1796;p71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797" name="Google Shape;1797;p71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798" name="Google Shape;1798;p71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799" name="Google Shape;1799;p71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800" name="Google Shape;1800;p71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801" name="Google Shape;1801;p71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p71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803" name="Google Shape;1803;p71"/>
          <p:cNvSpPr txBox="1"/>
          <p:nvPr/>
        </p:nvSpPr>
        <p:spPr>
          <a:xfrm>
            <a:off x="2362200" y="2307533"/>
            <a:ext cx="6497024" cy="1379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Eigenschaft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veranlasst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-Buch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dazu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ausgezeichnete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Erstlinientherapie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bezeichnen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bergen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minimales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Kontraindikationen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Auf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jeden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Fall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sollten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vermeiden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dem Kind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bekannte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Sulfonamidallergie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vorliegt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da das Risiko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SJS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4" name="Google Shape;1804;p71"/>
          <p:cNvSpPr txBox="1"/>
          <p:nvPr/>
        </p:nvSpPr>
        <p:spPr>
          <a:xfrm>
            <a:off x="3657600" y="1622225"/>
            <a:ext cx="4446000" cy="4089300"/>
          </a:xfrm>
          <a:prstGeom prst="rect">
            <a:avLst/>
          </a:prstGeom>
          <a:solidFill>
            <a:srgbClr val="FFFF84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Wofür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steht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SJS 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diesem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Zusammenhang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Stevens-Johnson-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Syndrom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SJS,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kurz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gesagt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akute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entzündliche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vesikulobullöse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Reaktion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der Haut und der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Schleimhäute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Schleimhautbereiche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typischerweise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betroffen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Augen, Mund und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Genitalien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häufigste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auslösende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Faktor?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Arzneimittelreaktion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vier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Medikamente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SJS in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Verbindung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gebracht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--NSAIDs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Antikonvulsiva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--Sulfonamide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--Allopurinol</a:t>
            </a:r>
            <a:endParaRPr dirty="0"/>
          </a:p>
        </p:txBody>
      </p:sp>
      <p:sp>
        <p:nvSpPr>
          <p:cNvPr id="1805" name="Google Shape;1805;p71"/>
          <p:cNvSpPr/>
          <p:nvPr/>
        </p:nvSpPr>
        <p:spPr>
          <a:xfrm>
            <a:off x="5320748" y="3733800"/>
            <a:ext cx="762000" cy="389615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6" name="Google Shape;1806;p71"/>
          <p:cNvSpPr txBox="1"/>
          <p:nvPr/>
        </p:nvSpPr>
        <p:spPr>
          <a:xfrm>
            <a:off x="5409198" y="3771609"/>
            <a:ext cx="57099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SJS</a:t>
            </a:r>
            <a:endParaRPr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1" name="Google Shape;1811;p72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72</a:t>
            </a:fld>
            <a:endParaRPr/>
          </a:p>
        </p:txBody>
      </p:sp>
      <p:sp>
        <p:nvSpPr>
          <p:cNvPr id="1812" name="Google Shape;1812;p72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813" name="Google Shape;1813;p72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814" name="Google Shape;1814;p72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815" name="Google Shape;1815;p72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816" name="Google Shape;1816;p72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817" name="Google Shape;1817;p72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818" name="Google Shape;1818;p72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819" name="Google Shape;1819;p72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0" name="Google Shape;1820;p72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821" name="Google Shape;1821;p72"/>
          <p:cNvSpPr txBox="1"/>
          <p:nvPr/>
        </p:nvSpPr>
        <p:spPr>
          <a:xfrm>
            <a:off x="2362200" y="2307533"/>
            <a:ext cx="6497024" cy="1379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Eigenschaft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veranlasst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-Buch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dazu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ausgezeichnete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Erstlinientherapie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bezeichnen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bergen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minimales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Kontraindikationen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Auf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jeden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Fall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sollten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vermeiden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dem Kind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bekannte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Sulfonamidallergie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vorliegt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da das Risiko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SJS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2" name="Google Shape;1822;p72"/>
          <p:cNvSpPr txBox="1"/>
          <p:nvPr/>
        </p:nvSpPr>
        <p:spPr>
          <a:xfrm>
            <a:off x="3657600" y="1622225"/>
            <a:ext cx="4446000" cy="4089300"/>
          </a:xfrm>
          <a:prstGeom prst="rect">
            <a:avLst/>
          </a:prstGeom>
          <a:solidFill>
            <a:srgbClr val="FFFF84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Wofür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steht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SJS 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diesem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Zusammenhang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Stevens-Johnson-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Syndrom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SJS,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kurz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gesagt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akute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entzündliche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vesikulobullöse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Reaktion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der Haut und der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Schleimhäute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Schleimhautbereiche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typischerweise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betroffen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Augen, Mund und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Genitalien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häufigste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auslösende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Faktor?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Arzneimittelreaktion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vier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Medikamente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stehen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SJS in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Zusammenhang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--NSAIDs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Antikonvulsiva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--Sulfonamide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--Allopurinol</a:t>
            </a:r>
            <a:endParaRPr dirty="0"/>
          </a:p>
        </p:txBody>
      </p:sp>
      <p:sp>
        <p:nvSpPr>
          <p:cNvPr id="1823" name="Google Shape;1823;p72"/>
          <p:cNvSpPr/>
          <p:nvPr/>
        </p:nvSpPr>
        <p:spPr>
          <a:xfrm>
            <a:off x="5320748" y="3733800"/>
            <a:ext cx="762000" cy="389615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4" name="Google Shape;1824;p72"/>
          <p:cNvSpPr txBox="1"/>
          <p:nvPr/>
        </p:nvSpPr>
        <p:spPr>
          <a:xfrm>
            <a:off x="5409198" y="3771609"/>
            <a:ext cx="57099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SJS</a:t>
            </a:r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9" name="Google Shape;1829;p73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73</a:t>
            </a:fld>
            <a:endParaRPr/>
          </a:p>
        </p:txBody>
      </p:sp>
      <p:sp>
        <p:nvSpPr>
          <p:cNvPr id="1830" name="Google Shape;1830;p73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831" name="Google Shape;1831;p73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832" name="Google Shape;1832;p73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833" name="Google Shape;1833;p73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834" name="Google Shape;1834;p73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835" name="Google Shape;1835;p73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836" name="Google Shape;1836;p73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837" name="Google Shape;1837;p73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8" name="Google Shape;1838;p73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839" name="Google Shape;1839;p73"/>
          <p:cNvSpPr txBox="1"/>
          <p:nvPr/>
        </p:nvSpPr>
        <p:spPr>
          <a:xfrm>
            <a:off x="2362200" y="2307533"/>
            <a:ext cx="6497024" cy="1379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Eigenschaft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veranlasst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-Buch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dazu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ausgezeichnete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Erstlinientherapie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bezeichnen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bergen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minimales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Kontraindikationen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Auf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jeden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Fall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sollten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vermeiden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dem Kind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bekannte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Sulfonamidallergie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vorliegt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da das Risiko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SJS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0" name="Google Shape;1840;p73"/>
          <p:cNvSpPr txBox="1"/>
          <p:nvPr/>
        </p:nvSpPr>
        <p:spPr>
          <a:xfrm>
            <a:off x="3657600" y="1622225"/>
            <a:ext cx="4446000" cy="4089300"/>
          </a:xfrm>
          <a:prstGeom prst="rect">
            <a:avLst/>
          </a:prstGeom>
          <a:solidFill>
            <a:srgbClr val="FFFF84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Wofür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steht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SJS 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diesem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Zusammenhang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Stevens-Johnson-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Syndrom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SJS,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kurz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gesagt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akute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entzündliche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vesikulobullöse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Reaktion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der Haut und der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Schleimhäute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Schleimhautbereiche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typischerweise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betroffen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Augen, Mund und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Genitalien</a:t>
            </a:r>
            <a:endParaRPr sz="1400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häufigste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auslösende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Faktor?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Arzneimittelreaktion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vier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Medikamente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stehen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SJS in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Zusammenhang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--NSAIDs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Antikonvulsiva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--Sulfonamide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--Allopurinol</a:t>
            </a:r>
            <a:endParaRPr dirty="0"/>
          </a:p>
        </p:txBody>
      </p:sp>
      <p:sp>
        <p:nvSpPr>
          <p:cNvPr id="1841" name="Google Shape;1841;p73"/>
          <p:cNvSpPr/>
          <p:nvPr/>
        </p:nvSpPr>
        <p:spPr>
          <a:xfrm>
            <a:off x="5320748" y="3733800"/>
            <a:ext cx="762000" cy="389615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2" name="Google Shape;1842;p73"/>
          <p:cNvSpPr txBox="1"/>
          <p:nvPr/>
        </p:nvSpPr>
        <p:spPr>
          <a:xfrm>
            <a:off x="5409198" y="3771609"/>
            <a:ext cx="57099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SJS</a:t>
            </a:r>
            <a:endParaRPr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p74"/>
          <p:cNvSpPr txBox="1"/>
          <p:nvPr/>
        </p:nvSpPr>
        <p:spPr>
          <a:xfrm>
            <a:off x="4268070" y="5926722"/>
            <a:ext cx="6078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SJS</a:t>
            </a:r>
            <a:endParaRPr/>
          </a:p>
        </p:txBody>
      </p:sp>
      <p:pic>
        <p:nvPicPr>
          <p:cNvPr id="1848" name="Google Shape;1848;p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929080"/>
            <a:ext cx="4527030" cy="2999839"/>
          </a:xfrm>
          <a:prstGeom prst="rect">
            <a:avLst/>
          </a:prstGeom>
          <a:noFill/>
          <a:ln>
            <a:noFill/>
          </a:ln>
        </p:spPr>
      </p:pic>
      <p:sp>
        <p:nvSpPr>
          <p:cNvPr id="1849" name="Google Shape;1849;p74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pic>
        <p:nvPicPr>
          <p:cNvPr id="1850" name="Google Shape;1850;p7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73125" y="1929079"/>
            <a:ext cx="3661253" cy="2999840"/>
          </a:xfrm>
          <a:prstGeom prst="rect">
            <a:avLst/>
          </a:prstGeom>
          <a:noFill/>
          <a:ln>
            <a:noFill/>
          </a:ln>
        </p:spPr>
      </p:pic>
      <p:sp>
        <p:nvSpPr>
          <p:cNvPr id="1851" name="Google Shape;1851;p74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852" name="Google Shape;1852;p74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7" name="Google Shape;1857;p75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75</a:t>
            </a:fld>
            <a:endParaRPr/>
          </a:p>
        </p:txBody>
      </p:sp>
      <p:sp>
        <p:nvSpPr>
          <p:cNvPr id="1858" name="Google Shape;1858;p75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859" name="Google Shape;1859;p75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860" name="Google Shape;1860;p75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861" name="Google Shape;1861;p75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862" name="Google Shape;1862;p75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863" name="Google Shape;1863;p75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864" name="Google Shape;1864;p75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865" name="Google Shape;1865;p75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6" name="Google Shape;1866;p75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867" name="Google Shape;1867;p75"/>
          <p:cNvSpPr txBox="1"/>
          <p:nvPr/>
        </p:nvSpPr>
        <p:spPr>
          <a:xfrm>
            <a:off x="2362200" y="2307533"/>
            <a:ext cx="6497024" cy="1379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Eigenschaft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veranlasst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-Buch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dazu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ausgezeichnete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Erstlinientherapie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bezeichnen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bergen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minimales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Kontraindikationen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Auf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jeden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Fall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sollten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vermeiden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dem Kind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bekannte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Sulfonamidallergie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vorliegt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da das Risiko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SJS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8" name="Google Shape;1868;p75"/>
          <p:cNvSpPr txBox="1"/>
          <p:nvPr/>
        </p:nvSpPr>
        <p:spPr>
          <a:xfrm>
            <a:off x="3657600" y="1622225"/>
            <a:ext cx="4446000" cy="4089300"/>
          </a:xfrm>
          <a:prstGeom prst="rect">
            <a:avLst/>
          </a:prstGeom>
          <a:solidFill>
            <a:srgbClr val="FFFF84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Wofür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steht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SJS 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diesem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Zusammenhang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Stevens-Johnson-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Syndrom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SJS,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kurz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gesagt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akute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entzündliche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vesikulobullöse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Reaktion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der Haut und der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Schleimhäute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Schleimhautbereiche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typischerweise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betroffen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Augen, Mund und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Genitalien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häufigste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auslösende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Faktor?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Arzneimittelreaktion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vier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Medikamente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SJS in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Verbindung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gebracht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--NSAIDs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Antikonvulsiva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--Sulfonamide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--Allopurinol</a:t>
            </a:r>
            <a:endParaRPr dirty="0"/>
          </a:p>
        </p:txBody>
      </p:sp>
      <p:sp>
        <p:nvSpPr>
          <p:cNvPr id="1869" name="Google Shape;1869;p75"/>
          <p:cNvSpPr/>
          <p:nvPr/>
        </p:nvSpPr>
        <p:spPr>
          <a:xfrm>
            <a:off x="5320748" y="3733800"/>
            <a:ext cx="762000" cy="389615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0" name="Google Shape;1870;p75"/>
          <p:cNvSpPr txBox="1"/>
          <p:nvPr/>
        </p:nvSpPr>
        <p:spPr>
          <a:xfrm>
            <a:off x="5409198" y="3771609"/>
            <a:ext cx="57099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SJS</a:t>
            </a:r>
            <a:endParaRPr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5" name="Google Shape;1875;p76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76</a:t>
            </a:fld>
            <a:endParaRPr/>
          </a:p>
        </p:txBody>
      </p:sp>
      <p:sp>
        <p:nvSpPr>
          <p:cNvPr id="1876" name="Google Shape;1876;p76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877" name="Google Shape;1877;p76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878" name="Google Shape;1878;p76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879" name="Google Shape;1879;p76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880" name="Google Shape;1880;p76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881" name="Google Shape;1881;p76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882" name="Google Shape;1882;p76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883" name="Google Shape;1883;p76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4" name="Google Shape;1884;p76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885" name="Google Shape;1885;p76"/>
          <p:cNvSpPr txBox="1"/>
          <p:nvPr/>
        </p:nvSpPr>
        <p:spPr>
          <a:xfrm>
            <a:off x="2362200" y="2307533"/>
            <a:ext cx="6497024" cy="1379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Eigenschaft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veranlasst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-Buch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dazu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ausgezeichnete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Erstlinientherapie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bezeichnen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bergen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minimales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Kontraindikationen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Auf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jeden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Fall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sollten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vermeiden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dem Kind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bekannte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Sulfonamidallergie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vorliegt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da das Risiko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SJS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6" name="Google Shape;1886;p76"/>
          <p:cNvSpPr txBox="1"/>
          <p:nvPr/>
        </p:nvSpPr>
        <p:spPr>
          <a:xfrm>
            <a:off x="3657600" y="1622225"/>
            <a:ext cx="4446000" cy="4089300"/>
          </a:xfrm>
          <a:prstGeom prst="rect">
            <a:avLst/>
          </a:prstGeom>
          <a:solidFill>
            <a:srgbClr val="FFFF84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Wofür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steht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SJS 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diesem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Zusammenhang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Stevens-Johnson-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Syndrom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SJS,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kurz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gesagt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akute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entzündliche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vesikulobullöse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Reaktion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der Haut und der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Schleimhäute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Schleimhautbereiche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typischerweise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betroffen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Augen, Mund und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Genitalien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häufigste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auslösende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Faktor?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Arzneimittelreaktion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FFFF8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vier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Medikamente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stehen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am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häufigsten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 SJS in </a:t>
            </a:r>
            <a:r>
              <a:rPr lang="en-US" sz="1200" i="1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Zusammenhang</a:t>
            </a:r>
            <a:r>
              <a:rPr lang="en-US" sz="1200" i="1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--NSAIDs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Antikonvulsiva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--Sulfonamide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--Allopurinol</a:t>
            </a:r>
            <a:endParaRPr dirty="0"/>
          </a:p>
        </p:txBody>
      </p:sp>
      <p:sp>
        <p:nvSpPr>
          <p:cNvPr id="1887" name="Google Shape;1887;p76"/>
          <p:cNvSpPr/>
          <p:nvPr/>
        </p:nvSpPr>
        <p:spPr>
          <a:xfrm>
            <a:off x="5320748" y="3733800"/>
            <a:ext cx="762000" cy="389615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8" name="Google Shape;1888;p76"/>
          <p:cNvSpPr txBox="1"/>
          <p:nvPr/>
        </p:nvSpPr>
        <p:spPr>
          <a:xfrm>
            <a:off x="5409198" y="3771609"/>
            <a:ext cx="57099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SJS</a:t>
            </a:r>
            <a:endParaRPr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3" name="Google Shape;1893;p77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77</a:t>
            </a:fld>
            <a:endParaRPr/>
          </a:p>
        </p:txBody>
      </p:sp>
      <p:sp>
        <p:nvSpPr>
          <p:cNvPr id="1894" name="Google Shape;1894;p77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895" name="Google Shape;1895;p77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896" name="Google Shape;1896;p77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897" name="Google Shape;1897;p77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898" name="Google Shape;1898;p77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899" name="Google Shape;1899;p77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900" name="Google Shape;1900;p77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901" name="Google Shape;1901;p77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2" name="Google Shape;1902;p77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903" name="Google Shape;1903;p77"/>
          <p:cNvSpPr txBox="1"/>
          <p:nvPr/>
        </p:nvSpPr>
        <p:spPr>
          <a:xfrm>
            <a:off x="2362200" y="2307533"/>
            <a:ext cx="6497024" cy="1379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Eigenschaft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veranlasst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-Buch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dazu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ausgezeichnete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Erstlinientherapie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bezeichnen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bergen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minimales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Kontraindikationen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Auf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jeden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Fall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sollten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vermeiden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dem Kind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bekannte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Sulfonamidallergie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vorliegt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da das Risiko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SJS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4" name="Google Shape;1904;p77"/>
          <p:cNvSpPr txBox="1"/>
          <p:nvPr/>
        </p:nvSpPr>
        <p:spPr>
          <a:xfrm>
            <a:off x="3657600" y="1622225"/>
            <a:ext cx="4446104" cy="3903633"/>
          </a:xfrm>
          <a:prstGeom prst="rect">
            <a:avLst/>
          </a:prstGeom>
          <a:solidFill>
            <a:srgbClr val="FFFF84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Wofür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steht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SJS 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diesem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Zusammenhang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Stevens-Johnson-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Syndrom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SJS,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kurz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gesagt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akute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entzündliche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vesikulobullöse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Reaktion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der Haut und der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Schleimhäute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Schleimhautbereiche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typischerweise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betroffen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Augen, Mund und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Genitalien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häufigste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auslösende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Faktor?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Arzneimittelreaktion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US" sz="1200" i="1" dirty="0" err="1">
                <a:solidFill>
                  <a:srgbClr val="0000FF"/>
                </a:solidFill>
              </a:rPr>
              <a:t>Welche</a:t>
            </a:r>
            <a:r>
              <a:rPr lang="en-US" sz="1200" i="1" dirty="0">
                <a:solidFill>
                  <a:srgbClr val="0000FF"/>
                </a:solidFill>
              </a:rPr>
              <a:t> vier </a:t>
            </a:r>
            <a:r>
              <a:rPr lang="en-US" sz="1200" i="1" dirty="0" err="1">
                <a:solidFill>
                  <a:srgbClr val="0000FF"/>
                </a:solidFill>
              </a:rPr>
              <a:t>Medikamente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sind</a:t>
            </a:r>
            <a:r>
              <a:rPr lang="en-US" sz="1200" i="1" dirty="0">
                <a:solidFill>
                  <a:srgbClr val="0000FF"/>
                </a:solidFill>
              </a:rPr>
              <a:t> am </a:t>
            </a:r>
            <a:r>
              <a:rPr lang="en-US" sz="1200" i="1" dirty="0" err="1">
                <a:solidFill>
                  <a:srgbClr val="0000FF"/>
                </a:solidFill>
              </a:rPr>
              <a:t>häufigsten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mit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einem</a:t>
            </a:r>
            <a:r>
              <a:rPr lang="en-US" sz="1200" i="1" dirty="0">
                <a:solidFill>
                  <a:srgbClr val="0000FF"/>
                </a:solidFill>
              </a:rPr>
              <a:t> SJS </a:t>
            </a:r>
            <a:r>
              <a:rPr lang="en-US" sz="1200" i="1" dirty="0" err="1">
                <a:solidFill>
                  <a:srgbClr val="0000FF"/>
                </a:solidFill>
              </a:rPr>
              <a:t>assoziiert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--NSAIDs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Antikonvulsiva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--Sulfonamide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84"/>
                </a:solidFill>
                <a:latin typeface="Arial"/>
                <a:ea typeface="Arial"/>
                <a:cs typeface="Arial"/>
                <a:sym typeface="Arial"/>
              </a:rPr>
              <a:t>--Allopurinol</a:t>
            </a:r>
            <a:endParaRPr dirty="0"/>
          </a:p>
        </p:txBody>
      </p:sp>
      <p:sp>
        <p:nvSpPr>
          <p:cNvPr id="1905" name="Google Shape;1905;p77"/>
          <p:cNvSpPr/>
          <p:nvPr/>
        </p:nvSpPr>
        <p:spPr>
          <a:xfrm>
            <a:off x="5320748" y="3733800"/>
            <a:ext cx="762000" cy="389615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6" name="Google Shape;1906;p77"/>
          <p:cNvSpPr txBox="1"/>
          <p:nvPr/>
        </p:nvSpPr>
        <p:spPr>
          <a:xfrm>
            <a:off x="5409198" y="3771609"/>
            <a:ext cx="57099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SJS</a:t>
            </a:r>
            <a:endParaRPr/>
          </a:p>
        </p:txBody>
      </p:sp>
      <p:sp>
        <p:nvSpPr>
          <p:cNvPr id="1907" name="Google Shape;1907;p77"/>
          <p:cNvSpPr/>
          <p:nvPr/>
        </p:nvSpPr>
        <p:spPr>
          <a:xfrm>
            <a:off x="4212632" y="4530694"/>
            <a:ext cx="251213" cy="238431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endParaRPr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2" name="Google Shape;1912;p78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78</a:t>
            </a:fld>
            <a:endParaRPr/>
          </a:p>
        </p:txBody>
      </p:sp>
      <p:sp>
        <p:nvSpPr>
          <p:cNvPr id="1913" name="Google Shape;1913;p78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914" name="Google Shape;1914;p78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915" name="Google Shape;1915;p78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916" name="Google Shape;1916;p78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917" name="Google Shape;1917;p78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918" name="Google Shape;1918;p78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919" name="Google Shape;1919;p78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920" name="Google Shape;1920;p78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1" name="Google Shape;1921;p78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922" name="Google Shape;1922;p78"/>
          <p:cNvSpPr txBox="1"/>
          <p:nvPr/>
        </p:nvSpPr>
        <p:spPr>
          <a:xfrm>
            <a:off x="2362200" y="2307533"/>
            <a:ext cx="6497024" cy="1379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Eigenschaft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veranlasst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-Buch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dazu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ausgezeichnete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Erstlinientherapie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bezeichnen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bergen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minimales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Kontraindikationen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Auf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jeden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Fall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sollten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vermeiden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dem Kind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bekannte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Sulfonamidallergie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vorliegt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da das Risiko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SJS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3" name="Google Shape;1923;p78"/>
          <p:cNvSpPr txBox="1"/>
          <p:nvPr/>
        </p:nvSpPr>
        <p:spPr>
          <a:xfrm>
            <a:off x="3657600" y="1622225"/>
            <a:ext cx="4446104" cy="3903633"/>
          </a:xfrm>
          <a:prstGeom prst="rect">
            <a:avLst/>
          </a:prstGeom>
          <a:solidFill>
            <a:srgbClr val="FFFF84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Wofür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steht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SJS 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diesem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Zusammenhang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Stevens-Johnson-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Syndrom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SJS,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kurz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gesagt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akute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entzündliche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vesikulobullöse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Reaktion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der Haut und der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Schleimhäute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Schleimhautbereiche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typischerweise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betroffen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Augen, Mund und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Genitalien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häufigste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auslösende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Faktor?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Arzneimittelreaktion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US" sz="1200" i="1" dirty="0" err="1">
                <a:solidFill>
                  <a:srgbClr val="0000FF"/>
                </a:solidFill>
              </a:rPr>
              <a:t>Welche</a:t>
            </a:r>
            <a:r>
              <a:rPr lang="en-US" sz="1200" i="1" dirty="0">
                <a:solidFill>
                  <a:srgbClr val="0000FF"/>
                </a:solidFill>
              </a:rPr>
              <a:t> vier </a:t>
            </a:r>
            <a:r>
              <a:rPr lang="en-US" sz="1200" i="1" dirty="0" err="1">
                <a:solidFill>
                  <a:srgbClr val="0000FF"/>
                </a:solidFill>
              </a:rPr>
              <a:t>Medikamente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sind</a:t>
            </a:r>
            <a:r>
              <a:rPr lang="en-US" sz="1200" i="1" dirty="0">
                <a:solidFill>
                  <a:srgbClr val="0000FF"/>
                </a:solidFill>
              </a:rPr>
              <a:t> am </a:t>
            </a:r>
            <a:r>
              <a:rPr lang="en-US" sz="1200" i="1" dirty="0" err="1">
                <a:solidFill>
                  <a:srgbClr val="0000FF"/>
                </a:solidFill>
              </a:rPr>
              <a:t>häufigsten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mit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einem</a:t>
            </a:r>
            <a:r>
              <a:rPr lang="en-US" sz="1200" i="1" dirty="0">
                <a:solidFill>
                  <a:srgbClr val="0000FF"/>
                </a:solidFill>
              </a:rPr>
              <a:t> SJS </a:t>
            </a:r>
            <a:r>
              <a:rPr lang="en-US" sz="1200" i="1" dirty="0" err="1">
                <a:solidFill>
                  <a:srgbClr val="0000FF"/>
                </a:solidFill>
              </a:rPr>
              <a:t>assoziiert</a:t>
            </a:r>
            <a:r>
              <a:rPr lang="en-US" sz="12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  <p:sp>
        <p:nvSpPr>
          <p:cNvPr id="1924" name="Google Shape;1924;p78"/>
          <p:cNvSpPr/>
          <p:nvPr/>
        </p:nvSpPr>
        <p:spPr>
          <a:xfrm>
            <a:off x="5320748" y="3733800"/>
            <a:ext cx="762000" cy="389615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5" name="Google Shape;1925;p78"/>
          <p:cNvSpPr txBox="1"/>
          <p:nvPr/>
        </p:nvSpPr>
        <p:spPr>
          <a:xfrm>
            <a:off x="5409198" y="3771609"/>
            <a:ext cx="57099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SJS</a:t>
            </a:r>
            <a:endParaRPr/>
          </a:p>
        </p:txBody>
      </p:sp>
      <p:sp>
        <p:nvSpPr>
          <p:cNvPr id="1926" name="Google Shape;1926;p78"/>
          <p:cNvSpPr txBox="1"/>
          <p:nvPr/>
        </p:nvSpPr>
        <p:spPr>
          <a:xfrm>
            <a:off x="5012465" y="5343652"/>
            <a:ext cx="150714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Eselsbrücke lautet…</a:t>
            </a:r>
            <a:endParaRPr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1" name="Google Shape;1931;p79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79</a:t>
            </a:fld>
            <a:endParaRPr/>
          </a:p>
        </p:txBody>
      </p:sp>
      <p:sp>
        <p:nvSpPr>
          <p:cNvPr id="1932" name="Google Shape;1932;p79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933" name="Google Shape;1933;p79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934" name="Google Shape;1934;p79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935" name="Google Shape;1935;p79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936" name="Google Shape;1936;p79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937" name="Google Shape;1937;p79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938" name="Google Shape;1938;p79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939" name="Google Shape;1939;p79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0" name="Google Shape;1940;p79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941" name="Google Shape;1941;p79"/>
          <p:cNvSpPr txBox="1"/>
          <p:nvPr/>
        </p:nvSpPr>
        <p:spPr>
          <a:xfrm>
            <a:off x="2362200" y="2307533"/>
            <a:ext cx="6497024" cy="1379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Eigenschaft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veranlasst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-Buch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dazu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ausgezeichnete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Erstlinientherapie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bezeichnen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bergen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minimales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Kontraindikationen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Auf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jeden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Fall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sollten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vermeiden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dem Kind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bekannte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Sulfonamidallergie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vorliegt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da das Risiko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SJS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2" name="Google Shape;1942;p79"/>
          <p:cNvSpPr txBox="1"/>
          <p:nvPr/>
        </p:nvSpPr>
        <p:spPr>
          <a:xfrm>
            <a:off x="3657600" y="1622225"/>
            <a:ext cx="4446104" cy="4088299"/>
          </a:xfrm>
          <a:prstGeom prst="rect">
            <a:avLst/>
          </a:prstGeom>
          <a:solidFill>
            <a:srgbClr val="FFFF84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Wofür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steht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SJS 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diesem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Zusammenhang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Stevens-Johnson-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Syndrom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SJS,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kurz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gesagt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akute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entzündliche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vesikulobullöse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Reaktion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der Haut und der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Schleimhäute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Schleimhautbereiche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typischerweise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betroffen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Augen, Mund und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Genitalien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häufigste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auslösende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Faktor?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Arzneimittelreaktion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US" sz="1200" i="1" dirty="0" err="1">
                <a:solidFill>
                  <a:srgbClr val="0000FF"/>
                </a:solidFill>
              </a:rPr>
              <a:t>Welche</a:t>
            </a:r>
            <a:r>
              <a:rPr lang="en-US" sz="1200" i="1" dirty="0">
                <a:solidFill>
                  <a:srgbClr val="0000FF"/>
                </a:solidFill>
              </a:rPr>
              <a:t> vier </a:t>
            </a:r>
            <a:r>
              <a:rPr lang="en-US" sz="1200" i="1" dirty="0" err="1">
                <a:solidFill>
                  <a:srgbClr val="0000FF"/>
                </a:solidFill>
              </a:rPr>
              <a:t>Medikamente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sind</a:t>
            </a:r>
            <a:r>
              <a:rPr lang="en-US" sz="1200" i="1" dirty="0">
                <a:solidFill>
                  <a:srgbClr val="0000FF"/>
                </a:solidFill>
              </a:rPr>
              <a:t> am </a:t>
            </a:r>
            <a:r>
              <a:rPr lang="en-US" sz="1200" i="1" dirty="0" err="1">
                <a:solidFill>
                  <a:srgbClr val="0000FF"/>
                </a:solidFill>
              </a:rPr>
              <a:t>häufigsten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mit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einem</a:t>
            </a:r>
            <a:r>
              <a:rPr lang="en-US" sz="1200" i="1" dirty="0">
                <a:solidFill>
                  <a:srgbClr val="0000FF"/>
                </a:solidFill>
              </a:rPr>
              <a:t> SJS </a:t>
            </a:r>
            <a:r>
              <a:rPr lang="en-US" sz="1200" i="1" dirty="0" err="1">
                <a:solidFill>
                  <a:srgbClr val="0000FF"/>
                </a:solidFill>
              </a:rPr>
              <a:t>assoziiert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pPr lvl="0"/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--A</a:t>
            </a:r>
            <a:endParaRPr dirty="0"/>
          </a:p>
        </p:txBody>
      </p:sp>
      <p:sp>
        <p:nvSpPr>
          <p:cNvPr id="1943" name="Google Shape;1943;p79"/>
          <p:cNvSpPr/>
          <p:nvPr/>
        </p:nvSpPr>
        <p:spPr>
          <a:xfrm>
            <a:off x="5320748" y="3733800"/>
            <a:ext cx="762000" cy="389615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4" name="Google Shape;1944;p79"/>
          <p:cNvSpPr txBox="1"/>
          <p:nvPr/>
        </p:nvSpPr>
        <p:spPr>
          <a:xfrm>
            <a:off x="5409198" y="3771609"/>
            <a:ext cx="57099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SJS</a:t>
            </a:r>
            <a:endParaRPr/>
          </a:p>
        </p:txBody>
      </p:sp>
      <p:sp>
        <p:nvSpPr>
          <p:cNvPr id="1945" name="Google Shape;1945;p79"/>
          <p:cNvSpPr txBox="1"/>
          <p:nvPr/>
        </p:nvSpPr>
        <p:spPr>
          <a:xfrm>
            <a:off x="5012465" y="5343652"/>
            <a:ext cx="192552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Eselsbrücke lautet…NASA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(weitere Hinweise folgen)</a:t>
            </a:r>
            <a:endParaRPr/>
          </a:p>
        </p:txBody>
      </p:sp>
      <p:sp>
        <p:nvSpPr>
          <p:cNvPr id="1946" name="Google Shape;1946;p79"/>
          <p:cNvSpPr/>
          <p:nvPr/>
        </p:nvSpPr>
        <p:spPr>
          <a:xfrm rot="-5400000">
            <a:off x="1881710" y="4777311"/>
            <a:ext cx="1752600" cy="427578"/>
          </a:xfrm>
          <a:prstGeom prst="flowChartDelay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7" name="Google Shape;1947;p79"/>
          <p:cNvSpPr txBox="1"/>
          <p:nvPr/>
        </p:nvSpPr>
        <p:spPr>
          <a:xfrm>
            <a:off x="2590800" y="4590871"/>
            <a:ext cx="35137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948" name="Google Shape;1948;p79"/>
          <p:cNvSpPr/>
          <p:nvPr/>
        </p:nvSpPr>
        <p:spPr>
          <a:xfrm>
            <a:off x="2971800" y="5553748"/>
            <a:ext cx="533400" cy="313652"/>
          </a:xfrm>
          <a:prstGeom prst="rtTriangle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9" name="Google Shape;1949;p79"/>
          <p:cNvSpPr/>
          <p:nvPr/>
        </p:nvSpPr>
        <p:spPr>
          <a:xfrm flipH="1">
            <a:off x="1981200" y="5553748"/>
            <a:ext cx="533400" cy="313652"/>
          </a:xfrm>
          <a:prstGeom prst="rtTriangle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50" name="Google Shape;1950;p79"/>
          <p:cNvCxnSpPr/>
          <p:nvPr/>
        </p:nvCxnSpPr>
        <p:spPr>
          <a:xfrm>
            <a:off x="2544221" y="4590871"/>
            <a:ext cx="397957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8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"/>
          <p:cNvSpPr txBox="1"/>
          <p:nvPr/>
        </p:nvSpPr>
        <p:spPr>
          <a:xfrm>
            <a:off x="1603375" y="2016125"/>
            <a:ext cx="11572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primär</a:t>
            </a:r>
            <a:endParaRPr dirty="0"/>
          </a:p>
        </p:txBody>
      </p:sp>
      <p:sp>
        <p:nvSpPr>
          <p:cNvPr id="271" name="Google Shape;271;p8"/>
          <p:cNvSpPr txBox="1"/>
          <p:nvPr/>
        </p:nvSpPr>
        <p:spPr>
          <a:xfrm>
            <a:off x="4875213" y="2755900"/>
            <a:ext cx="153352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Sekundär</a:t>
            </a:r>
            <a:endParaRPr/>
          </a:p>
        </p:txBody>
      </p:sp>
      <p:cxnSp>
        <p:nvCxnSpPr>
          <p:cNvPr id="272" name="Google Shape;272;p8"/>
          <p:cNvCxnSpPr/>
          <p:nvPr/>
        </p:nvCxnSpPr>
        <p:spPr>
          <a:xfrm flipH="1">
            <a:off x="2743200" y="1570038"/>
            <a:ext cx="1822450" cy="485775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73" name="Google Shape;273;p8"/>
          <p:cNvCxnSpPr/>
          <p:nvPr/>
        </p:nvCxnSpPr>
        <p:spPr>
          <a:xfrm>
            <a:off x="4565650" y="1570038"/>
            <a:ext cx="935038" cy="1265237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74" name="Google Shape;274;p8"/>
          <p:cNvSpPr txBox="1"/>
          <p:nvPr/>
        </p:nvSpPr>
        <p:spPr>
          <a:xfrm>
            <a:off x="180975" y="2817813"/>
            <a:ext cx="1354138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Angeboren</a:t>
            </a:r>
            <a:endParaRPr/>
          </a:p>
        </p:txBody>
      </p:sp>
      <p:sp>
        <p:nvSpPr>
          <p:cNvPr id="275" name="Google Shape;275;p8"/>
          <p:cNvSpPr txBox="1"/>
          <p:nvPr/>
        </p:nvSpPr>
        <p:spPr>
          <a:xfrm>
            <a:off x="2717800" y="2825750"/>
            <a:ext cx="847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JOWG</a:t>
            </a:r>
            <a:endParaRPr dirty="0"/>
          </a:p>
        </p:txBody>
      </p:sp>
      <p:cxnSp>
        <p:nvCxnSpPr>
          <p:cNvPr id="276" name="Google Shape;276;p8"/>
          <p:cNvCxnSpPr>
            <a:stCxn id="270" idx="2"/>
          </p:cNvCxnSpPr>
          <p:nvPr/>
        </p:nvCxnSpPr>
        <p:spPr>
          <a:xfrm flipH="1">
            <a:off x="1562819" y="2226439"/>
            <a:ext cx="619200" cy="627899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77" name="Google Shape;277;p8"/>
          <p:cNvCxnSpPr>
            <a:stCxn id="270" idx="2"/>
          </p:cNvCxnSpPr>
          <p:nvPr/>
        </p:nvCxnSpPr>
        <p:spPr>
          <a:xfrm>
            <a:off x="2182019" y="2226439"/>
            <a:ext cx="5715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78" name="Google Shape;278;p8"/>
          <p:cNvSpPr txBox="1"/>
          <p:nvPr/>
        </p:nvSpPr>
        <p:spPr>
          <a:xfrm>
            <a:off x="552450" y="3238500"/>
            <a:ext cx="106045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Neugeborene</a:t>
            </a:r>
            <a:endParaRPr dirty="0"/>
          </a:p>
        </p:txBody>
      </p:sp>
      <p:sp>
        <p:nvSpPr>
          <p:cNvPr id="279" name="Google Shape;279;p8"/>
          <p:cNvSpPr txBox="1"/>
          <p:nvPr/>
        </p:nvSpPr>
        <p:spPr>
          <a:xfrm>
            <a:off x="565150" y="3671888"/>
            <a:ext cx="133984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Säuglingsalter</a:t>
            </a:r>
            <a:endParaRPr dirty="0"/>
          </a:p>
        </p:txBody>
      </p:sp>
      <p:sp>
        <p:nvSpPr>
          <p:cNvPr id="280" name="Google Shape;280;p8"/>
          <p:cNvSpPr txBox="1"/>
          <p:nvPr/>
        </p:nvSpPr>
        <p:spPr>
          <a:xfrm>
            <a:off x="565150" y="4144963"/>
            <a:ext cx="133985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Spät</a:t>
            </a:r>
            <a:r>
              <a:rPr lang="en-US" sz="12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auftretend</a:t>
            </a:r>
            <a:endParaRPr dirty="0"/>
          </a:p>
        </p:txBody>
      </p:sp>
      <p:cxnSp>
        <p:nvCxnSpPr>
          <p:cNvPr id="281" name="Google Shape;281;p8"/>
          <p:cNvCxnSpPr/>
          <p:nvPr/>
        </p:nvCxnSpPr>
        <p:spPr>
          <a:xfrm>
            <a:off x="374650" y="3162300"/>
            <a:ext cx="0" cy="1139825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2" name="Google Shape;282;p8"/>
          <p:cNvCxnSpPr/>
          <p:nvPr/>
        </p:nvCxnSpPr>
        <p:spPr>
          <a:xfrm>
            <a:off x="374650" y="3417888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3" name="Google Shape;283;p8"/>
          <p:cNvCxnSpPr/>
          <p:nvPr/>
        </p:nvCxnSpPr>
        <p:spPr>
          <a:xfrm>
            <a:off x="363538" y="3854450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4" name="Google Shape;284;p8"/>
          <p:cNvCxnSpPr/>
          <p:nvPr/>
        </p:nvCxnSpPr>
        <p:spPr>
          <a:xfrm>
            <a:off x="363538" y="430212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85" name="Google Shape;285;p8"/>
          <p:cNvSpPr txBox="1"/>
          <p:nvPr/>
        </p:nvSpPr>
        <p:spPr>
          <a:xfrm>
            <a:off x="2500313" y="361950"/>
            <a:ext cx="4143375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86" name="Google Shape;286;p8"/>
          <p:cNvSpPr txBox="1"/>
          <p:nvPr/>
        </p:nvSpPr>
        <p:spPr>
          <a:xfrm>
            <a:off x="3070225" y="1130300"/>
            <a:ext cx="30638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endParaRPr dirty="0"/>
          </a:p>
        </p:txBody>
      </p:sp>
      <p:sp>
        <p:nvSpPr>
          <p:cNvPr id="287" name="Google Shape;287;p8"/>
          <p:cNvSpPr txBox="1"/>
          <p:nvPr/>
        </p:nvSpPr>
        <p:spPr>
          <a:xfrm>
            <a:off x="377825" y="4572000"/>
            <a:ext cx="6272213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primär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angeborene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nachdenken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unterteilen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in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Kategorien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das?</a:t>
            </a:r>
            <a:endParaRPr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p80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80</a:t>
            </a:fld>
            <a:endParaRPr/>
          </a:p>
        </p:txBody>
      </p:sp>
      <p:sp>
        <p:nvSpPr>
          <p:cNvPr id="1956" name="Google Shape;1956;p80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957" name="Google Shape;1957;p80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958" name="Google Shape;1958;p80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959" name="Google Shape;1959;p80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960" name="Google Shape;1960;p80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961" name="Google Shape;1961;p80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962" name="Google Shape;1962;p80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963" name="Google Shape;1963;p80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4" name="Google Shape;1964;p80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965" name="Google Shape;1965;p80"/>
          <p:cNvSpPr txBox="1"/>
          <p:nvPr/>
        </p:nvSpPr>
        <p:spPr>
          <a:xfrm>
            <a:off x="2362200" y="2307533"/>
            <a:ext cx="6497024" cy="1379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Eigenschaft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veranlasst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-Buch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dazu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ausgezeichnete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Erstlinientherapie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bezeichnen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bergen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minimales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Kontraindikationen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Auf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jeden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Fall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sollten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vermeiden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dem Kind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bekannte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Sulfonamidallergie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vorliegt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da das Risiko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SJS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6" name="Google Shape;1966;p80"/>
          <p:cNvSpPr txBox="1"/>
          <p:nvPr/>
        </p:nvSpPr>
        <p:spPr>
          <a:xfrm>
            <a:off x="3657600" y="1622225"/>
            <a:ext cx="4446104" cy="4088299"/>
          </a:xfrm>
          <a:prstGeom prst="rect">
            <a:avLst/>
          </a:prstGeom>
          <a:solidFill>
            <a:srgbClr val="FFFF84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Wofür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steht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SJS 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diesem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Zusammenhang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Stevens-Johnson-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Syndrom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SJS,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kurz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gesagt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akute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entzündliche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vesikulobullöse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Reaktion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der Haut und der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Schleimhäute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Schleimhautbereiche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typischerweise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betroffen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Augen, Mund und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Genitalien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häufigste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auslösende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Faktor?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Arzneimittelreaktion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US" sz="1200" i="1" dirty="0" err="1">
                <a:solidFill>
                  <a:srgbClr val="0000FF"/>
                </a:solidFill>
              </a:rPr>
              <a:t>Welche</a:t>
            </a:r>
            <a:r>
              <a:rPr lang="en-US" sz="1200" i="1" dirty="0">
                <a:solidFill>
                  <a:srgbClr val="0000FF"/>
                </a:solidFill>
              </a:rPr>
              <a:t> vier </a:t>
            </a:r>
            <a:r>
              <a:rPr lang="en-US" sz="1200" i="1" dirty="0" err="1">
                <a:solidFill>
                  <a:srgbClr val="0000FF"/>
                </a:solidFill>
              </a:rPr>
              <a:t>Medikamente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sind</a:t>
            </a:r>
            <a:r>
              <a:rPr lang="en-US" sz="1200" i="1" dirty="0">
                <a:solidFill>
                  <a:srgbClr val="0000FF"/>
                </a:solidFill>
              </a:rPr>
              <a:t> am </a:t>
            </a:r>
            <a:r>
              <a:rPr lang="en-US" sz="1200" i="1" dirty="0" err="1">
                <a:solidFill>
                  <a:srgbClr val="0000FF"/>
                </a:solidFill>
              </a:rPr>
              <a:t>häufigsten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mit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einem</a:t>
            </a:r>
            <a:r>
              <a:rPr lang="en-US" sz="1200" i="1" dirty="0">
                <a:solidFill>
                  <a:srgbClr val="0000FF"/>
                </a:solidFill>
              </a:rPr>
              <a:t> SJS </a:t>
            </a:r>
            <a:r>
              <a:rPr lang="en-US" sz="1200" i="1" dirty="0" err="1">
                <a:solidFill>
                  <a:srgbClr val="0000FF"/>
                </a:solidFill>
              </a:rPr>
              <a:t>assoziiert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pPr lvl="0"/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--A</a:t>
            </a:r>
            <a:endParaRPr dirty="0"/>
          </a:p>
        </p:txBody>
      </p:sp>
      <p:sp>
        <p:nvSpPr>
          <p:cNvPr id="1967" name="Google Shape;1967;p80"/>
          <p:cNvSpPr/>
          <p:nvPr/>
        </p:nvSpPr>
        <p:spPr>
          <a:xfrm>
            <a:off x="5320748" y="3733800"/>
            <a:ext cx="762000" cy="389615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8" name="Google Shape;1968;p80"/>
          <p:cNvSpPr txBox="1"/>
          <p:nvPr/>
        </p:nvSpPr>
        <p:spPr>
          <a:xfrm>
            <a:off x="5409198" y="3771609"/>
            <a:ext cx="57099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SJS</a:t>
            </a:r>
            <a:endParaRPr/>
          </a:p>
        </p:txBody>
      </p:sp>
      <p:sp>
        <p:nvSpPr>
          <p:cNvPr id="1969" name="Google Shape;1969;p80"/>
          <p:cNvSpPr/>
          <p:nvPr/>
        </p:nvSpPr>
        <p:spPr>
          <a:xfrm>
            <a:off x="5206608" y="5003300"/>
            <a:ext cx="167985" cy="419427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0" name="Google Shape;1970;p80"/>
          <p:cNvSpPr txBox="1"/>
          <p:nvPr/>
        </p:nvSpPr>
        <p:spPr>
          <a:xfrm>
            <a:off x="5564230" y="5297269"/>
            <a:ext cx="225734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 sind drei </a:t>
            </a: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Wirkstoffklassen</a:t>
            </a:r>
            <a:endParaRPr/>
          </a:p>
        </p:txBody>
      </p:sp>
      <p:cxnSp>
        <p:nvCxnSpPr>
          <p:cNvPr id="1971" name="Google Shape;1971;p80"/>
          <p:cNvCxnSpPr>
            <a:cxnSpLocks/>
            <a:stCxn id="1972" idx="1"/>
          </p:cNvCxnSpPr>
          <p:nvPr/>
        </p:nvCxnSpPr>
        <p:spPr>
          <a:xfrm flipH="1" flipV="1">
            <a:off x="4040257" y="5638342"/>
            <a:ext cx="1544352" cy="202576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972" name="Google Shape;1972;p80"/>
          <p:cNvSpPr txBox="1"/>
          <p:nvPr/>
        </p:nvSpPr>
        <p:spPr>
          <a:xfrm>
            <a:off x="5584609" y="5702418"/>
            <a:ext cx="1959191" cy="276999"/>
          </a:xfrm>
          <a:prstGeom prst="rect">
            <a:avLst/>
          </a:prstGeom>
          <a:solidFill>
            <a:srgbClr val="FFFF84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 ist ein spezifisches Medikament</a:t>
            </a:r>
            <a:endParaRPr sz="1200" b="1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3" name="Google Shape;1973;p80"/>
          <p:cNvSpPr/>
          <p:nvPr/>
        </p:nvSpPr>
        <p:spPr>
          <a:xfrm rot="-5400000">
            <a:off x="1881710" y="4777311"/>
            <a:ext cx="1752600" cy="427578"/>
          </a:xfrm>
          <a:prstGeom prst="flowChartDelay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4" name="Google Shape;1974;p80"/>
          <p:cNvSpPr txBox="1"/>
          <p:nvPr/>
        </p:nvSpPr>
        <p:spPr>
          <a:xfrm>
            <a:off x="2590800" y="4590871"/>
            <a:ext cx="35137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975" name="Google Shape;1975;p80"/>
          <p:cNvSpPr/>
          <p:nvPr/>
        </p:nvSpPr>
        <p:spPr>
          <a:xfrm>
            <a:off x="2971800" y="5553748"/>
            <a:ext cx="533400" cy="313652"/>
          </a:xfrm>
          <a:prstGeom prst="rtTriangle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6" name="Google Shape;1976;p80"/>
          <p:cNvSpPr/>
          <p:nvPr/>
        </p:nvSpPr>
        <p:spPr>
          <a:xfrm flipH="1">
            <a:off x="1981200" y="5553748"/>
            <a:ext cx="533400" cy="313652"/>
          </a:xfrm>
          <a:prstGeom prst="rtTriangle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77" name="Google Shape;1977;p80"/>
          <p:cNvCxnSpPr/>
          <p:nvPr/>
        </p:nvCxnSpPr>
        <p:spPr>
          <a:xfrm>
            <a:off x="2544221" y="4590871"/>
            <a:ext cx="397957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2" name="Google Shape;1982;p81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81</a:t>
            </a:fld>
            <a:endParaRPr/>
          </a:p>
        </p:txBody>
      </p:sp>
      <p:sp>
        <p:nvSpPr>
          <p:cNvPr id="1983" name="Google Shape;1983;p81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1984" name="Google Shape;1984;p81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1985" name="Google Shape;1985;p81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1986" name="Google Shape;1986;p81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1987" name="Google Shape;1987;p81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1988" name="Google Shape;1988;p81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1989" name="Google Shape;1989;p81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990" name="Google Shape;1990;p81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1" name="Google Shape;1991;p81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1992" name="Google Shape;1992;p81"/>
          <p:cNvSpPr txBox="1"/>
          <p:nvPr/>
        </p:nvSpPr>
        <p:spPr>
          <a:xfrm>
            <a:off x="2362200" y="2307533"/>
            <a:ext cx="6497024" cy="1379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Eigenschaft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veranlasst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-Buch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dazu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ausgezeichnete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Erstlinientherapie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bezeichnen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bergen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minimales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Kontraindikationen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Auf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jeden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Fall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sollten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vermeiden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dem Kind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bekannte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Sulfonamidallergie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vorliegt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da das Risiko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SJS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3" name="Google Shape;1993;p81"/>
          <p:cNvSpPr txBox="1"/>
          <p:nvPr/>
        </p:nvSpPr>
        <p:spPr>
          <a:xfrm>
            <a:off x="3657600" y="1622225"/>
            <a:ext cx="4446104" cy="4088299"/>
          </a:xfrm>
          <a:prstGeom prst="rect">
            <a:avLst/>
          </a:prstGeom>
          <a:solidFill>
            <a:srgbClr val="FFFF84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Wofür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steht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SJS 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diesem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Zusammenhang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Stevens-Johnson-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Syndrom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SJS,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kurz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gesagt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akute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entzündliche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vesikulobullöse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Reaktion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der Haut und der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Schleimhäute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Schleimhautbereiche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typischerweise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betroffen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Augen, Mund und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Genitalien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häufigste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auslösende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Faktor?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Arzneimittelreaktion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US" sz="1200" i="1" dirty="0" err="1">
                <a:solidFill>
                  <a:srgbClr val="0000FF"/>
                </a:solidFill>
              </a:rPr>
              <a:t>Welche</a:t>
            </a:r>
            <a:r>
              <a:rPr lang="en-US" sz="1200" i="1" dirty="0">
                <a:solidFill>
                  <a:srgbClr val="0000FF"/>
                </a:solidFill>
              </a:rPr>
              <a:t> vier </a:t>
            </a:r>
            <a:r>
              <a:rPr lang="en-US" sz="1200" i="1" dirty="0" err="1">
                <a:solidFill>
                  <a:srgbClr val="0000FF"/>
                </a:solidFill>
              </a:rPr>
              <a:t>Medikamente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sind</a:t>
            </a:r>
            <a:r>
              <a:rPr lang="en-US" sz="1200" i="1" dirty="0">
                <a:solidFill>
                  <a:srgbClr val="0000FF"/>
                </a:solidFill>
              </a:rPr>
              <a:t> am </a:t>
            </a:r>
            <a:r>
              <a:rPr lang="en-US" sz="1200" i="1" dirty="0" err="1">
                <a:solidFill>
                  <a:srgbClr val="0000FF"/>
                </a:solidFill>
              </a:rPr>
              <a:t>häufigsten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mit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einem</a:t>
            </a:r>
            <a:r>
              <a:rPr lang="en-US" sz="1200" i="1" dirty="0">
                <a:solidFill>
                  <a:srgbClr val="0000FF"/>
                </a:solidFill>
              </a:rPr>
              <a:t> SJS </a:t>
            </a:r>
            <a:r>
              <a:rPr lang="en-US" sz="1200" i="1" dirty="0" err="1">
                <a:solidFill>
                  <a:srgbClr val="0000FF"/>
                </a:solidFill>
              </a:rPr>
              <a:t>assoziiert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pPr lvl="0"/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--NSAIDs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Antikonvulsiva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--Sulfonamide (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klar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--Allopurinol</a:t>
            </a:r>
            <a:endParaRPr dirty="0"/>
          </a:p>
        </p:txBody>
      </p:sp>
      <p:sp>
        <p:nvSpPr>
          <p:cNvPr id="1994" name="Google Shape;1994;p81"/>
          <p:cNvSpPr/>
          <p:nvPr/>
        </p:nvSpPr>
        <p:spPr>
          <a:xfrm>
            <a:off x="5320748" y="3733800"/>
            <a:ext cx="762000" cy="389615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5" name="Google Shape;1995;p81"/>
          <p:cNvSpPr txBox="1"/>
          <p:nvPr/>
        </p:nvSpPr>
        <p:spPr>
          <a:xfrm>
            <a:off x="5409198" y="3771609"/>
            <a:ext cx="57099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SJS</a:t>
            </a:r>
            <a:endParaRPr/>
          </a:p>
        </p:txBody>
      </p:sp>
      <p:sp>
        <p:nvSpPr>
          <p:cNvPr id="1996" name="Google Shape;1996;p81"/>
          <p:cNvSpPr/>
          <p:nvPr/>
        </p:nvSpPr>
        <p:spPr>
          <a:xfrm>
            <a:off x="5271909" y="4846073"/>
            <a:ext cx="228600" cy="640080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7" name="Google Shape;1997;p81"/>
          <p:cNvSpPr txBox="1"/>
          <p:nvPr/>
        </p:nvSpPr>
        <p:spPr>
          <a:xfrm>
            <a:off x="5564230" y="5297269"/>
            <a:ext cx="225734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Wirkstoffklassen</a:t>
            </a:r>
            <a:endParaRPr dirty="0"/>
          </a:p>
        </p:txBody>
      </p:sp>
      <p:cxnSp>
        <p:nvCxnSpPr>
          <p:cNvPr id="1998" name="Google Shape;1998;p81"/>
          <p:cNvCxnSpPr>
            <a:cxnSpLocks/>
            <a:stCxn id="1999" idx="1"/>
          </p:cNvCxnSpPr>
          <p:nvPr/>
        </p:nvCxnSpPr>
        <p:spPr>
          <a:xfrm flipH="1" flipV="1">
            <a:off x="4572000" y="5574268"/>
            <a:ext cx="1012609" cy="2666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999" name="Google Shape;1999;p81"/>
          <p:cNvSpPr txBox="1"/>
          <p:nvPr/>
        </p:nvSpPr>
        <p:spPr>
          <a:xfrm>
            <a:off x="5584609" y="5702418"/>
            <a:ext cx="1959191" cy="276999"/>
          </a:xfrm>
          <a:prstGeom prst="rect">
            <a:avLst/>
          </a:prstGeom>
          <a:solidFill>
            <a:srgbClr val="FFFF84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 ist ein spezifisches Medikament</a:t>
            </a:r>
            <a:endParaRPr sz="1200" b="1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0" name="Google Shape;2000;p81"/>
          <p:cNvSpPr/>
          <p:nvPr/>
        </p:nvSpPr>
        <p:spPr>
          <a:xfrm rot="-5400000">
            <a:off x="1881710" y="4777311"/>
            <a:ext cx="1752600" cy="427578"/>
          </a:xfrm>
          <a:prstGeom prst="flowChartDelay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1" name="Google Shape;2001;p81"/>
          <p:cNvSpPr txBox="1"/>
          <p:nvPr/>
        </p:nvSpPr>
        <p:spPr>
          <a:xfrm>
            <a:off x="2590800" y="4590871"/>
            <a:ext cx="35137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2002" name="Google Shape;2002;p81"/>
          <p:cNvSpPr/>
          <p:nvPr/>
        </p:nvSpPr>
        <p:spPr>
          <a:xfrm>
            <a:off x="2971800" y="5553748"/>
            <a:ext cx="533400" cy="313652"/>
          </a:xfrm>
          <a:prstGeom prst="rtTriangle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3" name="Google Shape;2003;p81"/>
          <p:cNvSpPr/>
          <p:nvPr/>
        </p:nvSpPr>
        <p:spPr>
          <a:xfrm flipH="1">
            <a:off x="1981200" y="5553748"/>
            <a:ext cx="533400" cy="313652"/>
          </a:xfrm>
          <a:prstGeom prst="rtTriangle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04" name="Google Shape;2004;p81"/>
          <p:cNvCxnSpPr/>
          <p:nvPr/>
        </p:nvCxnSpPr>
        <p:spPr>
          <a:xfrm>
            <a:off x="2544221" y="4590871"/>
            <a:ext cx="397957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9" name="Google Shape;2009;p82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82</a:t>
            </a:fld>
            <a:endParaRPr/>
          </a:p>
        </p:txBody>
      </p:sp>
      <p:sp>
        <p:nvSpPr>
          <p:cNvPr id="2010" name="Google Shape;2010;p82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011" name="Google Shape;2011;p82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012" name="Google Shape;2012;p82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013" name="Google Shape;2013;p82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014" name="Google Shape;2014;p82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015" name="Google Shape;2015;p82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016" name="Google Shape;2016;p82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017" name="Google Shape;2017;p82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8" name="Google Shape;2018;p82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019" name="Google Shape;2019;p82"/>
          <p:cNvSpPr txBox="1"/>
          <p:nvPr/>
        </p:nvSpPr>
        <p:spPr>
          <a:xfrm>
            <a:off x="2362200" y="2307533"/>
            <a:ext cx="6497100" cy="17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Eigenschaft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veranlasst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-Buch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dazu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ausgezeichnete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Erstlinientherapie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bezeichnen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bergen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minimales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u.a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Niereninsuffizienz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).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Kontraindikationen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Sicherlich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sollten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vermeiden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dem Kind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bekannte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Sulfonamidallergie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vorliegt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da das Risiko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SJS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Das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Pädiatriebuch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6"/>
                  </a:ext>
                </a:extLst>
              </a:rPr>
              <a:t>nennt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</a:rPr>
              <a:t>“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7"/>
                  </a:ext>
                </a:extLst>
              </a:rPr>
              <a:t>Niereninsuffizienz</a:t>
            </a:r>
            <a:r>
              <a:rPr lang="en-US" sz="1200" dirty="0">
                <a:solidFill>
                  <a:srgbClr val="0000FF"/>
                </a:solidFill>
              </a:rPr>
              <a:t>”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Kontraindikation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das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8"/>
                  </a:ext>
                </a:extLst>
              </a:rPr>
              <a:t>Buch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jedoch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nicht,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daher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bin ich mir nicht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sicher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ich das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einordnen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soll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2020" name="Google Shape;2020;p82"/>
          <p:cNvSpPr/>
          <p:nvPr/>
        </p:nvSpPr>
        <p:spPr>
          <a:xfrm>
            <a:off x="7254240" y="3528174"/>
            <a:ext cx="1535799" cy="129426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5" name="Google Shape;2025;p83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83</a:t>
            </a:fld>
            <a:endParaRPr/>
          </a:p>
        </p:txBody>
      </p:sp>
      <p:sp>
        <p:nvSpPr>
          <p:cNvPr id="2026" name="Google Shape;2026;p83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027" name="Google Shape;2027;p83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028" name="Google Shape;2028;p83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029" name="Google Shape;2029;p83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030" name="Google Shape;2030;p83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031" name="Google Shape;2031;p83"/>
          <p:cNvSpPr txBox="1"/>
          <p:nvPr/>
        </p:nvSpPr>
        <p:spPr>
          <a:xfrm>
            <a:off x="452230" y="3158842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032" name="Google Shape;2032;p83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033" name="Google Shape;2033;p83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4" name="Google Shape;2034;p83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035" name="Google Shape;2035;p83"/>
          <p:cNvSpPr txBox="1"/>
          <p:nvPr/>
        </p:nvSpPr>
        <p:spPr>
          <a:xfrm>
            <a:off x="2362200" y="2307533"/>
            <a:ext cx="6497100" cy="17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Eigenschaft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topischer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veranlasst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-Buch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dazu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ausgezeichnete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Erstlinientherapie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“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bezeichnen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bergen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minimales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Kontraindikationen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Sicherlich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sollten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Sie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vermeiden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dem Kind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bekannte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Sulfonamidallergie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vorliegt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, da das Risiko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SJS 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Das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Pädiatriebuch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nennt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Niereninsuffizienz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Kontraindikation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das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-Buch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jedoch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9"/>
                  </a:ext>
                </a:extLst>
              </a:rPr>
              <a:t>nicht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daher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bin ich mir nicht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sicher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ich dies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einordnen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soll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0" name="Google Shape;2040;p84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1" name="Google Shape;2041;p84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84</a:t>
            </a:fld>
            <a:endParaRPr/>
          </a:p>
        </p:txBody>
      </p:sp>
      <p:sp>
        <p:nvSpPr>
          <p:cNvPr id="2042" name="Google Shape;2042;p84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043" name="Google Shape;2043;p84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044" name="Google Shape;2044;p84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045" name="Google Shape;2045;p84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046" name="Google Shape;2046;p84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047" name="Google Shape;2047;p84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048" name="Google Shape;2048;p84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049" name="Google Shape;2049;p84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0" name="Google Shape;2050;p84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051" name="Google Shape;2051;p84"/>
          <p:cNvSpPr txBox="1"/>
          <p:nvPr/>
        </p:nvSpPr>
        <p:spPr>
          <a:xfrm>
            <a:off x="2717701" y="2071158"/>
            <a:ext cx="6344624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genauso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wirksam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0"/>
                  </a:ext>
                </a:extLst>
              </a:rPr>
              <a:t>Dosierungen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Google Shape;2056;p85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7" name="Google Shape;2057;p85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85</a:t>
            </a:fld>
            <a:endParaRPr/>
          </a:p>
        </p:txBody>
      </p:sp>
      <p:sp>
        <p:nvSpPr>
          <p:cNvPr id="2058" name="Google Shape;2058;p85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059" name="Google Shape;2059;p85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060" name="Google Shape;2060;p85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061" name="Google Shape;2061;p85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062" name="Google Shape;2062;p85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063" name="Google Shape;2063;p85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064" name="Google Shape;2064;p85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065" name="Google Shape;2065;p85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6" name="Google Shape;2066;p85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067" name="Google Shape;2067;p85"/>
          <p:cNvSpPr txBox="1"/>
          <p:nvPr/>
        </p:nvSpPr>
        <p:spPr>
          <a:xfrm>
            <a:off x="2717701" y="2071158"/>
            <a:ext cx="63447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genauso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wirksam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Dosierungen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sogar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besser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2" name="Google Shape;2072;p86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3" name="Google Shape;2073;p86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86</a:t>
            </a:fld>
            <a:endParaRPr/>
          </a:p>
        </p:txBody>
      </p:sp>
      <p:sp>
        <p:nvSpPr>
          <p:cNvPr id="2074" name="Google Shape;2074;p86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075" name="Google Shape;2075;p86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076" name="Google Shape;2076;p86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077" name="Google Shape;2077;p86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078" name="Google Shape;2078;p86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079" name="Google Shape;2079;p86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080" name="Google Shape;2080;p86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081" name="Google Shape;2081;p86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2" name="Google Shape;2082;p86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083" name="Google Shape;2083;p86"/>
          <p:cNvSpPr txBox="1"/>
          <p:nvPr/>
        </p:nvSpPr>
        <p:spPr>
          <a:xfrm>
            <a:off x="2717701" y="2071158"/>
            <a:ext cx="6344700" cy="82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genauso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wirksam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Dosierungen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sogar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besser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also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Therapie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" name="Google Shape;2088;p87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9" name="Google Shape;2089;p87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87</a:t>
            </a:fld>
            <a:endParaRPr/>
          </a:p>
        </p:txBody>
      </p:sp>
      <p:sp>
        <p:nvSpPr>
          <p:cNvPr id="2090" name="Google Shape;2090;p87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091" name="Google Shape;2091;p87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092" name="Google Shape;2092;p87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093" name="Google Shape;2093;p87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094" name="Google Shape;2094;p87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095" name="Google Shape;2095;p87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096" name="Google Shape;2096;p87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097" name="Google Shape;2097;p87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8" name="Google Shape;2098;p87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099" name="Google Shape;2099;p87"/>
          <p:cNvSpPr txBox="1"/>
          <p:nvPr/>
        </p:nvSpPr>
        <p:spPr>
          <a:xfrm>
            <a:off x="2717701" y="2071158"/>
            <a:ext cx="63447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genauso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wirksam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Dosierungen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sogar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besser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also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Therapie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Keineswegs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ukom-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1"/>
                  </a:ext>
                </a:extLst>
              </a:rPr>
              <a:t>Lehrbuch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„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Patienten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vorbehalten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aufgrund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stark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erhöhten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hohes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Sehverlust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“.</a:t>
            </a:r>
            <a:endParaRPr dirty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4" name="Google Shape;2104;p88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5" name="Google Shape;2105;p88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88</a:t>
            </a:fld>
            <a:endParaRPr/>
          </a:p>
        </p:txBody>
      </p:sp>
      <p:sp>
        <p:nvSpPr>
          <p:cNvPr id="2106" name="Google Shape;2106;p88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107" name="Google Shape;2107;p88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108" name="Google Shape;2108;p88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109" name="Google Shape;2109;p88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110" name="Google Shape;2110;p88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111" name="Google Shape;2111;p88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112" name="Google Shape;2112;p88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113" name="Google Shape;2113;p88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4" name="Google Shape;2114;p88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115" name="Google Shape;2115;p88"/>
          <p:cNvSpPr txBox="1"/>
          <p:nvPr/>
        </p:nvSpPr>
        <p:spPr>
          <a:xfrm>
            <a:off x="2717701" y="2071158"/>
            <a:ext cx="6344700" cy="18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genauso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wirksam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Dosierungen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sogar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besser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also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Therapie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Keineswegs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ukom-Lehrbuch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„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Patienten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vorbehalten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aufgrund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stark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erhöhten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hohes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Sehverlust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Zurückhaltung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0" name="Google Shape;2120;p89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1" name="Google Shape;2121;p89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89</a:t>
            </a:fld>
            <a:endParaRPr/>
          </a:p>
        </p:txBody>
      </p:sp>
      <p:sp>
        <p:nvSpPr>
          <p:cNvPr id="2122" name="Google Shape;2122;p89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123" name="Google Shape;2123;p89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124" name="Google Shape;2124;p89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125" name="Google Shape;2125;p89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126" name="Google Shape;2126;p89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127" name="Google Shape;2127;p89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128" name="Google Shape;2128;p89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129" name="Google Shape;2129;p89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0" name="Google Shape;2130;p89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131" name="Google Shape;2131;p89"/>
          <p:cNvSpPr txBox="1"/>
          <p:nvPr/>
        </p:nvSpPr>
        <p:spPr>
          <a:xfrm>
            <a:off x="2717701" y="2071158"/>
            <a:ext cx="6344700" cy="21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genauso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wirksam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Dosierungen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sogar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besser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also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Therapie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Keineswegs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ukom-Lehrbuch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„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Patienten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vorbehalten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aufgrund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stark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erhöhten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hohes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Sehverlust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Zurückhaltung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Gegensatz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2"/>
                  </a:ext>
                </a:extLst>
              </a:rPr>
              <a:t>Alternative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weitreichende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potenziell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schwerwiegende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9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9"/>
          <p:cNvSpPr txBox="1"/>
          <p:nvPr/>
        </p:nvSpPr>
        <p:spPr>
          <a:xfrm>
            <a:off x="1603375" y="2016125"/>
            <a:ext cx="115728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primär</a:t>
            </a:r>
            <a:endParaRPr dirty="0"/>
          </a:p>
        </p:txBody>
      </p:sp>
      <p:sp>
        <p:nvSpPr>
          <p:cNvPr id="294" name="Google Shape;294;p9"/>
          <p:cNvSpPr txBox="1"/>
          <p:nvPr/>
        </p:nvSpPr>
        <p:spPr>
          <a:xfrm>
            <a:off x="4875213" y="2755900"/>
            <a:ext cx="1533525" cy="43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Sekundär</a:t>
            </a:r>
            <a:endParaRPr/>
          </a:p>
        </p:txBody>
      </p:sp>
      <p:cxnSp>
        <p:nvCxnSpPr>
          <p:cNvPr id="295" name="Google Shape;295;p9"/>
          <p:cNvCxnSpPr/>
          <p:nvPr/>
        </p:nvCxnSpPr>
        <p:spPr>
          <a:xfrm flipH="1">
            <a:off x="2743200" y="1570038"/>
            <a:ext cx="1822450" cy="48577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96" name="Google Shape;296;p9"/>
          <p:cNvCxnSpPr/>
          <p:nvPr/>
        </p:nvCxnSpPr>
        <p:spPr>
          <a:xfrm>
            <a:off x="4565650" y="1570038"/>
            <a:ext cx="935038" cy="126523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97" name="Google Shape;297;p9"/>
          <p:cNvSpPr txBox="1"/>
          <p:nvPr/>
        </p:nvSpPr>
        <p:spPr>
          <a:xfrm>
            <a:off x="180975" y="2817813"/>
            <a:ext cx="1354138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Angeboren</a:t>
            </a:r>
            <a:endParaRPr/>
          </a:p>
        </p:txBody>
      </p:sp>
      <p:sp>
        <p:nvSpPr>
          <p:cNvPr id="298" name="Google Shape;298;p9"/>
          <p:cNvSpPr txBox="1"/>
          <p:nvPr/>
        </p:nvSpPr>
        <p:spPr>
          <a:xfrm>
            <a:off x="2717800" y="2825750"/>
            <a:ext cx="847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JOWG</a:t>
            </a:r>
            <a:endParaRPr dirty="0"/>
          </a:p>
        </p:txBody>
      </p:sp>
      <p:cxnSp>
        <p:nvCxnSpPr>
          <p:cNvPr id="299" name="Google Shape;299;p9"/>
          <p:cNvCxnSpPr>
            <a:stCxn id="293" idx="2"/>
          </p:cNvCxnSpPr>
          <p:nvPr/>
        </p:nvCxnSpPr>
        <p:spPr>
          <a:xfrm flipH="1">
            <a:off x="1562819" y="2226439"/>
            <a:ext cx="6192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00" name="Google Shape;300;p9"/>
          <p:cNvCxnSpPr>
            <a:stCxn id="293" idx="2"/>
          </p:cNvCxnSpPr>
          <p:nvPr/>
        </p:nvCxnSpPr>
        <p:spPr>
          <a:xfrm>
            <a:off x="2182019" y="2226439"/>
            <a:ext cx="571500" cy="6278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01" name="Google Shape;301;p9"/>
          <p:cNvSpPr txBox="1"/>
          <p:nvPr/>
        </p:nvSpPr>
        <p:spPr>
          <a:xfrm>
            <a:off x="552450" y="3238500"/>
            <a:ext cx="106045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Neugeborene</a:t>
            </a:r>
            <a:endParaRPr dirty="0"/>
          </a:p>
        </p:txBody>
      </p:sp>
      <p:sp>
        <p:nvSpPr>
          <p:cNvPr id="302" name="Google Shape;302;p9"/>
          <p:cNvSpPr txBox="1"/>
          <p:nvPr/>
        </p:nvSpPr>
        <p:spPr>
          <a:xfrm>
            <a:off x="565149" y="3671888"/>
            <a:ext cx="132226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Im Säuglingsalter</a:t>
            </a:r>
            <a:endParaRPr/>
          </a:p>
        </p:txBody>
      </p:sp>
      <p:cxnSp>
        <p:nvCxnSpPr>
          <p:cNvPr id="303" name="Google Shape;303;p9"/>
          <p:cNvCxnSpPr/>
          <p:nvPr/>
        </p:nvCxnSpPr>
        <p:spPr>
          <a:xfrm>
            <a:off x="374650" y="3162300"/>
            <a:ext cx="0" cy="1139825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04" name="Google Shape;304;p9"/>
          <p:cNvCxnSpPr/>
          <p:nvPr/>
        </p:nvCxnSpPr>
        <p:spPr>
          <a:xfrm>
            <a:off x="374650" y="3417888"/>
            <a:ext cx="22066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05" name="Google Shape;305;p9"/>
          <p:cNvCxnSpPr/>
          <p:nvPr/>
        </p:nvCxnSpPr>
        <p:spPr>
          <a:xfrm>
            <a:off x="363538" y="3854450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06" name="Google Shape;306;p9"/>
          <p:cNvCxnSpPr/>
          <p:nvPr/>
        </p:nvCxnSpPr>
        <p:spPr>
          <a:xfrm>
            <a:off x="363538" y="4302125"/>
            <a:ext cx="220662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07" name="Google Shape;307;p9"/>
          <p:cNvCxnSpPr/>
          <p:nvPr/>
        </p:nvCxnSpPr>
        <p:spPr>
          <a:xfrm flipH="1">
            <a:off x="3886200" y="3167063"/>
            <a:ext cx="1735138" cy="533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08" name="Google Shape;308;p9"/>
          <p:cNvCxnSpPr/>
          <p:nvPr/>
        </p:nvCxnSpPr>
        <p:spPr>
          <a:xfrm>
            <a:off x="5600700" y="3149600"/>
            <a:ext cx="2305050" cy="550863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09" name="Google Shape;309;p9"/>
          <p:cNvCxnSpPr/>
          <p:nvPr/>
        </p:nvCxnSpPr>
        <p:spPr>
          <a:xfrm flipH="1">
            <a:off x="5294313" y="3149600"/>
            <a:ext cx="317500" cy="550863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10" name="Google Shape;310;p9"/>
          <p:cNvCxnSpPr/>
          <p:nvPr/>
        </p:nvCxnSpPr>
        <p:spPr>
          <a:xfrm>
            <a:off x="5637213" y="3160713"/>
            <a:ext cx="847725" cy="5397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11" name="Google Shape;311;p9"/>
          <p:cNvSpPr txBox="1"/>
          <p:nvPr/>
        </p:nvSpPr>
        <p:spPr>
          <a:xfrm>
            <a:off x="2500313" y="361950"/>
            <a:ext cx="4143375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312" name="Google Shape;312;p9"/>
          <p:cNvSpPr txBox="1"/>
          <p:nvPr/>
        </p:nvSpPr>
        <p:spPr>
          <a:xfrm>
            <a:off x="3070225" y="1130300"/>
            <a:ext cx="306387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endParaRPr dirty="0"/>
          </a:p>
        </p:txBody>
      </p:sp>
      <p:sp>
        <p:nvSpPr>
          <p:cNvPr id="313" name="Google Shape;313;p9"/>
          <p:cNvSpPr txBox="1"/>
          <p:nvPr/>
        </p:nvSpPr>
        <p:spPr>
          <a:xfrm>
            <a:off x="565150" y="4144963"/>
            <a:ext cx="133985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Spät</a:t>
            </a:r>
            <a:r>
              <a:rPr lang="en-US" sz="1200" b="0" i="0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auftretend</a:t>
            </a:r>
            <a:endParaRPr dirty="0"/>
          </a:p>
        </p:txBody>
      </p:sp>
      <p:sp>
        <p:nvSpPr>
          <p:cNvPr id="314" name="Google Shape;314;p9"/>
          <p:cNvSpPr txBox="1"/>
          <p:nvPr/>
        </p:nvSpPr>
        <p:spPr>
          <a:xfrm>
            <a:off x="2352952" y="4510628"/>
            <a:ext cx="6637337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2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vier </a:t>
            </a:r>
            <a:r>
              <a:rPr lang="en-US" sz="1200" b="0" i="1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Kategorien</a:t>
            </a:r>
            <a:r>
              <a:rPr lang="en-US" sz="12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1200" b="0" i="1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sekundären</a:t>
            </a:r>
            <a:r>
              <a:rPr lang="en-US" sz="12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Kindesalters</a:t>
            </a:r>
            <a:r>
              <a:rPr lang="en-US" sz="12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2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200" b="0" i="1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Fachbüchern</a:t>
            </a:r>
            <a:r>
              <a:rPr lang="en-US" sz="12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zu</a:t>
            </a:r>
            <a:r>
              <a:rPr lang="en-US" sz="12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"/>
                  </a:ext>
                </a:extLst>
              </a:rPr>
              <a:t>Pädiatrie</a:t>
            </a:r>
            <a:r>
              <a:rPr lang="en-US" sz="12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und </a:t>
            </a:r>
            <a:r>
              <a:rPr lang="en-US" sz="12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beschrieben</a:t>
            </a:r>
            <a:r>
              <a:rPr lang="en-US" sz="12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  <p:sp>
        <p:nvSpPr>
          <p:cNvPr id="315" name="Google Shape;315;p9"/>
          <p:cNvSpPr txBox="1"/>
          <p:nvPr/>
        </p:nvSpPr>
        <p:spPr>
          <a:xfrm>
            <a:off x="3308229" y="3723860"/>
            <a:ext cx="37221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316" name="Google Shape;316;p9"/>
          <p:cNvSpPr txBox="1"/>
          <p:nvPr/>
        </p:nvSpPr>
        <p:spPr>
          <a:xfrm>
            <a:off x="5032254" y="3703166"/>
            <a:ext cx="37221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317" name="Google Shape;317;p9"/>
          <p:cNvSpPr txBox="1"/>
          <p:nvPr/>
        </p:nvSpPr>
        <p:spPr>
          <a:xfrm>
            <a:off x="6535367" y="3723536"/>
            <a:ext cx="37221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318" name="Google Shape;318;p9"/>
          <p:cNvSpPr txBox="1"/>
          <p:nvPr/>
        </p:nvSpPr>
        <p:spPr>
          <a:xfrm>
            <a:off x="8159378" y="3722926"/>
            <a:ext cx="37221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6" name="Google Shape;2136;p90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7" name="Google Shape;2137;p90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90</a:t>
            </a:fld>
            <a:endParaRPr/>
          </a:p>
        </p:txBody>
      </p:sp>
      <p:sp>
        <p:nvSpPr>
          <p:cNvPr id="2138" name="Google Shape;2138;p90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139" name="Google Shape;2139;p90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140" name="Google Shape;2140;p90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141" name="Google Shape;2141;p90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142" name="Google Shape;2142;p90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143" name="Google Shape;2143;p90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144" name="Google Shape;2144;p90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145" name="Google Shape;2145;p90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6" name="Google Shape;2146;p90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147" name="Google Shape;2147;p90"/>
          <p:cNvSpPr txBox="1"/>
          <p:nvPr/>
        </p:nvSpPr>
        <p:spPr>
          <a:xfrm>
            <a:off x="2717701" y="2071158"/>
            <a:ext cx="6344700" cy="27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genauso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wirksam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Dosierungen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sogar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besser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also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Therapie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Keineswegs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ukom-Lehrbuch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„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Patienten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vorbehalten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aufgrund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stark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erhöhten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hohes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Sehverlust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Zurückhaltung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Gegensatz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Alternative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umfangreiche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potenziell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schwerwiegende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darunter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b="1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2" name="Google Shape;2152;p91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3" name="Google Shape;2153;p91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91</a:t>
            </a:fld>
            <a:endParaRPr/>
          </a:p>
        </p:txBody>
      </p:sp>
      <p:sp>
        <p:nvSpPr>
          <p:cNvPr id="2154" name="Google Shape;2154;p91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155" name="Google Shape;2155;p91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156" name="Google Shape;2156;p91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157" name="Google Shape;2157;p91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158" name="Google Shape;2158;p91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159" name="Google Shape;2159;p91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160" name="Google Shape;2160;p91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161" name="Google Shape;2161;p91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2" name="Google Shape;2162;p91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163" name="Google Shape;2163;p91"/>
          <p:cNvSpPr txBox="1"/>
          <p:nvPr/>
        </p:nvSpPr>
        <p:spPr>
          <a:xfrm>
            <a:off x="2717701" y="2071158"/>
            <a:ext cx="6344700" cy="27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genauso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wirksam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Dosierungen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sogar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besser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also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Therapie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Keineswegs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ukom-Lehrbuch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„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Patienten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vorbehalten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aufgrund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stark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erhöhten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hohes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Sehverlust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Zurückhaltung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Gegensatz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Alternative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umfangreiche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potenziell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schwerwiegende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darunter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Gastrointestinale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Probleme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</a:rPr>
              <a:t>u</a:t>
            </a:r>
            <a:r>
              <a:rPr lang="en-US" sz="1200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3"/>
                  </a:ext>
                </a:extLst>
              </a:rPr>
              <a:t>nter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3"/>
                  </a:ext>
                </a:extLst>
              </a:rPr>
              <a:t> </a:t>
            </a:r>
            <a:r>
              <a:rPr lang="en-US" sz="1200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3"/>
                  </a:ext>
                </a:extLst>
              </a:rPr>
              <a:t>anderem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3"/>
                  </a:ext>
                </a:extLst>
              </a:rPr>
              <a:t> </a:t>
            </a:r>
            <a:r>
              <a:rPr lang="en-US" sz="1200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3"/>
                  </a:ext>
                </a:extLst>
              </a:rPr>
              <a:t>mit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Anorexie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Durchfall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  <p:sp>
        <p:nvSpPr>
          <p:cNvPr id="2164" name="Google Shape;2164;p91"/>
          <p:cNvSpPr/>
          <p:nvPr/>
        </p:nvSpPr>
        <p:spPr>
          <a:xfrm>
            <a:off x="5966936" y="4187542"/>
            <a:ext cx="2312507" cy="291548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 spezifische Probleme</a:t>
            </a:r>
            <a:endParaRPr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9" name="Google Shape;2169;p92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0" name="Google Shape;2170;p92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92</a:t>
            </a:fld>
            <a:endParaRPr/>
          </a:p>
        </p:txBody>
      </p:sp>
      <p:sp>
        <p:nvSpPr>
          <p:cNvPr id="2171" name="Google Shape;2171;p92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172" name="Google Shape;2172;p92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173" name="Google Shape;2173;p92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174" name="Google Shape;2174;p92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175" name="Google Shape;2175;p92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176" name="Google Shape;2176;p92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177" name="Google Shape;2177;p92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178" name="Google Shape;2178;p92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9" name="Google Shape;2179;p92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180" name="Google Shape;2180;p92"/>
          <p:cNvSpPr txBox="1"/>
          <p:nvPr/>
        </p:nvSpPr>
        <p:spPr>
          <a:xfrm>
            <a:off x="2717701" y="2071158"/>
            <a:ext cx="6344700" cy="2734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genauso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wirksam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Dosierungen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sogar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besser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also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Therapie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Keineswegs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ukom-Lehrbuch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„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Patienten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vorbehalten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aufgrund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stark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erhöhten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hohes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Sehverlust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Zurückhaltung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Gegensatz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Alternative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umfangreiche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potenziell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schwerwiegende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darunter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  <a:p>
            <a:pPr lvl="0"/>
            <a:r>
              <a:rPr lang="en-US" sz="1200" dirty="0" err="1">
                <a:solidFill>
                  <a:srgbClr val="0000FF"/>
                </a:solidFill>
              </a:rPr>
              <a:t>Gastrointestinale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Probleme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dirty="0" err="1">
                <a:solidFill>
                  <a:srgbClr val="0000FF"/>
                </a:solidFill>
              </a:rPr>
              <a:t>u</a:t>
            </a:r>
            <a:r>
              <a:rPr lang="en-US" sz="1200" dirty="0" err="1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43"/>
                  </a:ext>
                </a:extLst>
              </a:rPr>
              <a:t>nter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43"/>
                  </a:ext>
                </a:extLst>
              </a:rPr>
              <a:t> </a:t>
            </a:r>
            <a:r>
              <a:rPr lang="en-US" sz="1200" dirty="0" err="1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43"/>
                  </a:ext>
                </a:extLst>
              </a:rPr>
              <a:t>anderem</a:t>
            </a:r>
            <a:r>
              <a:rPr lang="en-US" sz="1200" dirty="0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43"/>
                  </a:ext>
                </a:extLst>
              </a:rPr>
              <a:t> </a:t>
            </a:r>
            <a:r>
              <a:rPr lang="en-US" sz="1200" dirty="0" err="1">
                <a:solidFill>
                  <a:srgbClr val="0000F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43"/>
                  </a:ext>
                </a:extLst>
              </a:rPr>
              <a:t>mit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Anorexie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dirty="0" err="1">
                <a:solidFill>
                  <a:srgbClr val="0000FF"/>
                </a:solidFill>
              </a:rPr>
              <a:t>Durchfall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</a:p>
          <a:p>
            <a:pPr lvl="0"/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5" name="Google Shape;2185;p93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6" name="Google Shape;2186;p93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93</a:t>
            </a:fld>
            <a:endParaRPr/>
          </a:p>
        </p:txBody>
      </p:sp>
      <p:sp>
        <p:nvSpPr>
          <p:cNvPr id="2187" name="Google Shape;2187;p93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188" name="Google Shape;2188;p93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189" name="Google Shape;2189;p93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190" name="Google Shape;2190;p93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191" name="Google Shape;2191;p93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192" name="Google Shape;2192;p93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193" name="Google Shape;2193;p93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194" name="Google Shape;2194;p93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5" name="Google Shape;2195;p93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196" name="Google Shape;2196;p93"/>
          <p:cNvSpPr txBox="1"/>
          <p:nvPr/>
        </p:nvSpPr>
        <p:spPr>
          <a:xfrm>
            <a:off x="2717701" y="2071158"/>
            <a:ext cx="6344624" cy="2734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genauso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wirksam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Dosierungen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sogar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besser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also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Therapie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Keineswegs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ukom-Lehrbuch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„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Patienten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vorbehalten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aufgrund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stark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erhöhten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hohes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Sehverlust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Zurückhaltung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Gegensatz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Alternative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umfangreiche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potenziell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schwerwiegende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darunter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Gastrointestinale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Probleme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unter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anderem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Anorexie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Durchfall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Gewichtsverlust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Wachstumsverzögerung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b="1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" name="Google Shape;2201;p94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2" name="Google Shape;2202;p94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94</a:t>
            </a:fld>
            <a:endParaRPr/>
          </a:p>
        </p:txBody>
      </p:sp>
      <p:sp>
        <p:nvSpPr>
          <p:cNvPr id="2203" name="Google Shape;2203;p94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204" name="Google Shape;2204;p94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205" name="Google Shape;2205;p94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206" name="Google Shape;2206;p94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207" name="Google Shape;2207;p94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208" name="Google Shape;2208;p94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209" name="Google Shape;2209;p94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210" name="Google Shape;2210;p94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1" name="Google Shape;2211;p94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212" name="Google Shape;2212;p94"/>
          <p:cNvSpPr txBox="1"/>
          <p:nvPr/>
        </p:nvSpPr>
        <p:spPr>
          <a:xfrm>
            <a:off x="2717701" y="2071158"/>
            <a:ext cx="6344624" cy="2734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genauso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wirksam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Dosierungen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sogar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besser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also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Therapie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Keineswegs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ukom-Lehrbuch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„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Patienten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vorbehalten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aufgrund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stark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erhöhten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hohes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Sehverlust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4"/>
                  </a:ext>
                </a:extLst>
              </a:rPr>
              <a:t>Zurückhaltung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Gegensatz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Alternative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umfangreiche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potenziell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schwerwiegende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darunter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Gastrointestinale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Probleme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unter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anderem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Anorexie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Durchfall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Gewichtsverlust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Wachstumsverzögerung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Metabolische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Azidose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7" name="Google Shape;2217;p95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8" name="Google Shape;2218;p95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95</a:t>
            </a:fld>
            <a:endParaRPr/>
          </a:p>
        </p:txBody>
      </p:sp>
      <p:sp>
        <p:nvSpPr>
          <p:cNvPr id="2219" name="Google Shape;2219;p95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220" name="Google Shape;2220;p95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221" name="Google Shape;2221;p95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222" name="Google Shape;2222;p95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223" name="Google Shape;2223;p95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224" name="Google Shape;2224;p95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225" name="Google Shape;2225;p95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226" name="Google Shape;2226;p95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7" name="Google Shape;2227;p95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228" name="Google Shape;2228;p95"/>
          <p:cNvSpPr txBox="1"/>
          <p:nvPr/>
        </p:nvSpPr>
        <p:spPr>
          <a:xfrm>
            <a:off x="2717701" y="2071158"/>
            <a:ext cx="6344700" cy="3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genauso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wirksam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Dosierungen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sogar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besser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also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Therapie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Keineswegs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ukom-Lehrbuch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„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Patienten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vorbehalten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aufgrund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stark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erhöhten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hohes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Sehverlust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Zurückhaltung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Gegensatz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Alternative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umfangreiche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potenziell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schwerwiegende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darunter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Gastrointestinale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Probleme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unter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anderem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Anorexie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Durchfall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Gewichtsverlust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Wachstumsverzögerung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metabolische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Azidose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Kontraindikationen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3" name="Google Shape;2233;p96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4" name="Google Shape;2234;p96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96</a:t>
            </a:fld>
            <a:endParaRPr/>
          </a:p>
        </p:txBody>
      </p:sp>
      <p:sp>
        <p:nvSpPr>
          <p:cNvPr id="2235" name="Google Shape;2235;p96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236" name="Google Shape;2236;p96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237" name="Google Shape;2237;p96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238" name="Google Shape;2238;p96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239" name="Google Shape;2239;p96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240" name="Google Shape;2240;p96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241" name="Google Shape;2241;p96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242" name="Google Shape;2242;p96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3" name="Google Shape;2243;p96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244" name="Google Shape;2244;p96"/>
          <p:cNvSpPr txBox="1"/>
          <p:nvPr/>
        </p:nvSpPr>
        <p:spPr>
          <a:xfrm>
            <a:off x="2717701" y="2071158"/>
            <a:ext cx="6344700" cy="33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genauso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wirksam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Dosierungen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sogar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besser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also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Therapie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Keineswegs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ukom-Lehrbuch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„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Patienten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vorbehalten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aufgrund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stark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erhöhten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hohes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Sehverlust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Zurückhaltung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Gegensatz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Alternative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umfangreiche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potenziell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schwerwiegende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darunter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Gastrointestinale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Probleme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unter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anderem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Anorexie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Durchfall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Gewichtsverlust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Wachstumsverzögerung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metabolische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Azidose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Kontraindikationen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Natürlich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Sulfonamidallergie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 dirty="0"/>
          </a:p>
        </p:txBody>
      </p:sp>
      <p:sp>
        <p:nvSpPr>
          <p:cNvPr id="2245" name="Google Shape;2245;p96"/>
          <p:cNvSpPr/>
          <p:nvPr/>
        </p:nvSpPr>
        <p:spPr>
          <a:xfrm>
            <a:off x="3727314" y="5210800"/>
            <a:ext cx="1287137" cy="210758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0" name="Google Shape;2250;p97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1" name="Google Shape;2251;p97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97</a:t>
            </a:fld>
            <a:endParaRPr/>
          </a:p>
        </p:txBody>
      </p:sp>
      <p:sp>
        <p:nvSpPr>
          <p:cNvPr id="2252" name="Google Shape;2252;p97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253" name="Google Shape;2253;p97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254" name="Google Shape;2254;p97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255" name="Google Shape;2255;p97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256" name="Google Shape;2256;p97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257" name="Google Shape;2257;p97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258" name="Google Shape;2258;p97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259" name="Google Shape;2259;p97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0" name="Google Shape;2260;p97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261" name="Google Shape;2261;p97"/>
          <p:cNvSpPr txBox="1"/>
          <p:nvPr/>
        </p:nvSpPr>
        <p:spPr>
          <a:xfrm>
            <a:off x="2717701" y="2071158"/>
            <a:ext cx="6344700" cy="33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genauso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wirksam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Dosierungen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sogar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besser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also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Therapie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Keineswegs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ukom-Lehrbuch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„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Patienten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vorbehalten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aufgrund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stark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erhöhten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hohes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Sehverlust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Zurückhaltung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Gegensatz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Alternative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umfangreiche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potenziell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schwerwiegende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darunter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Gastrointestinale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Probleme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unter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anderem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Anorexie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Durchfall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Gewichtsverlust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Wachstumsverzögerung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metabolische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Azidose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Kontraindikationen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Natürlich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Sulfonamidallergie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 dirty="0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6" name="Google Shape;2266;p98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7" name="Google Shape;2267;p98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98</a:t>
            </a:fld>
            <a:endParaRPr/>
          </a:p>
        </p:txBody>
      </p:sp>
      <p:sp>
        <p:nvSpPr>
          <p:cNvPr id="2268" name="Google Shape;2268;p98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269" name="Google Shape;2269;p98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270" name="Google Shape;2270;p98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271" name="Google Shape;2271;p98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272" name="Google Shape;2272;p98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273" name="Google Shape;2273;p98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274" name="Google Shape;2274;p98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275" name="Google Shape;2275;p98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6" name="Google Shape;2276;p98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277" name="Google Shape;2277;p98"/>
          <p:cNvSpPr txBox="1"/>
          <p:nvPr/>
        </p:nvSpPr>
        <p:spPr>
          <a:xfrm>
            <a:off x="2717701" y="2071158"/>
            <a:ext cx="6344700" cy="3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genauso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wirksam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Dosierungen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sogar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besser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also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Therapie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Keineswegs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ukom-Lehrbuch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„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Patienten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vorbehalten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aufgrund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stark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erhöhten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hohes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Sehverlust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Zurückhaltung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Gegensatz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Alternative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umfangreiche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potenziell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schwerwiegende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darunter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Gastrointestinale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Probleme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unter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anderem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Anorexie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Durchfall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Gewichtsverlust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Wachstumsverzögerung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metabolische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Azidose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Kontraindikationen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Natürlich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Sulfonamidallergie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Patienten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6"/>
                  </a:ext>
                </a:extLst>
              </a:rPr>
              <a:t>Sichelzellanämie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geboten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kann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Krise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auslösen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)…</a:t>
            </a:r>
            <a:endParaRPr dirty="0"/>
          </a:p>
        </p:txBody>
      </p:sp>
      <p:sp>
        <p:nvSpPr>
          <p:cNvPr id="2278" name="Google Shape;2278;p98"/>
          <p:cNvSpPr/>
          <p:nvPr/>
        </p:nvSpPr>
        <p:spPr>
          <a:xfrm>
            <a:off x="6354364" y="5138458"/>
            <a:ext cx="1108319" cy="279116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565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Google Shape;2283;p99"/>
          <p:cNvSpPr/>
          <p:nvPr/>
        </p:nvSpPr>
        <p:spPr>
          <a:xfrm>
            <a:off x="7848600" y="1294143"/>
            <a:ext cx="304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4" name="Google Shape;2284;p99"/>
          <p:cNvSpPr txBox="1">
            <a:spLocks noGrp="1"/>
          </p:cNvSpPr>
          <p:nvPr>
            <p:ph type="sldNum" idx="12"/>
          </p:nvPr>
        </p:nvSpPr>
        <p:spPr>
          <a:xfrm>
            <a:off x="7010400" y="635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99</a:t>
            </a:fld>
            <a:endParaRPr/>
          </a:p>
        </p:txBody>
      </p:sp>
      <p:sp>
        <p:nvSpPr>
          <p:cNvPr id="2285" name="Google Shape;2285;p99"/>
          <p:cNvSpPr txBox="1"/>
          <p:nvPr/>
        </p:nvSpPr>
        <p:spPr>
          <a:xfrm>
            <a:off x="2499830" y="361890"/>
            <a:ext cx="4144340" cy="210314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Kindesalter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Behandlung</a:t>
            </a:r>
            <a:endParaRPr dirty="0"/>
          </a:p>
        </p:txBody>
      </p:sp>
      <p:sp>
        <p:nvSpPr>
          <p:cNvPr id="2286" name="Google Shape;2286;p99"/>
          <p:cNvSpPr txBox="1"/>
          <p:nvPr/>
        </p:nvSpPr>
        <p:spPr>
          <a:xfrm>
            <a:off x="4671389" y="762000"/>
            <a:ext cx="129554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medikamentöse</a:t>
            </a:r>
            <a:endParaRPr dirty="0"/>
          </a:p>
        </p:txBody>
      </p:sp>
      <p:sp>
        <p:nvSpPr>
          <p:cNvPr id="2287" name="Google Shape;2287;p99"/>
          <p:cNvSpPr txBox="1"/>
          <p:nvPr/>
        </p:nvSpPr>
        <p:spPr>
          <a:xfrm>
            <a:off x="5152290" y="561945"/>
            <a:ext cx="3337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^</a:t>
            </a:r>
            <a:endParaRPr/>
          </a:p>
        </p:txBody>
      </p:sp>
      <p:sp>
        <p:nvSpPr>
          <p:cNvPr id="2288" name="Google Shape;2288;p99"/>
          <p:cNvSpPr txBox="1"/>
          <p:nvPr/>
        </p:nvSpPr>
        <p:spPr>
          <a:xfrm>
            <a:off x="452230" y="1548558"/>
            <a:ext cx="16979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Betablocker</a:t>
            </a:r>
            <a:endParaRPr/>
          </a:p>
        </p:txBody>
      </p:sp>
      <p:sp>
        <p:nvSpPr>
          <p:cNvPr id="2289" name="Google Shape;2289;p99"/>
          <p:cNvSpPr txBox="1"/>
          <p:nvPr/>
        </p:nvSpPr>
        <p:spPr>
          <a:xfrm>
            <a:off x="452230" y="2353700"/>
            <a:ext cx="15653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Topische CAIs</a:t>
            </a:r>
            <a:endParaRPr/>
          </a:p>
        </p:txBody>
      </p:sp>
      <p:sp>
        <p:nvSpPr>
          <p:cNvPr id="2290" name="Google Shape;2290;p99"/>
          <p:cNvSpPr txBox="1"/>
          <p:nvPr/>
        </p:nvSpPr>
        <p:spPr>
          <a:xfrm>
            <a:off x="452230" y="3158842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 CAIs</a:t>
            </a:r>
            <a:endParaRPr/>
          </a:p>
        </p:txBody>
      </p:sp>
      <p:sp>
        <p:nvSpPr>
          <p:cNvPr id="2291" name="Google Shape;2291;p99"/>
          <p:cNvSpPr txBox="1"/>
          <p:nvPr/>
        </p:nvSpPr>
        <p:spPr>
          <a:xfrm>
            <a:off x="452230" y="3963984"/>
            <a:ext cx="1710725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Prostaglandin-</a:t>
            </a: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Analoga</a:t>
            </a:r>
            <a:r>
              <a:rPr lang="en-US" sz="12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292" name="Google Shape;2292;p99"/>
          <p:cNvSpPr txBox="1"/>
          <p:nvPr/>
        </p:nvSpPr>
        <p:spPr>
          <a:xfrm>
            <a:off x="452230" y="4769126"/>
            <a:ext cx="20441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Alpha-Adrenorezeptor-Agonisten</a:t>
            </a: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3" name="Google Shape;2293;p99"/>
          <p:cNvSpPr txBox="1"/>
          <p:nvPr/>
        </p:nvSpPr>
        <p:spPr>
          <a:xfrm>
            <a:off x="455543" y="5574268"/>
            <a:ext cx="2262158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Cholinesterasehemmer</a:t>
            </a:r>
            <a:endParaRPr dirty="0"/>
          </a:p>
        </p:txBody>
      </p:sp>
      <p:sp>
        <p:nvSpPr>
          <p:cNvPr id="2294" name="Google Shape;2294;p99"/>
          <p:cNvSpPr txBox="1"/>
          <p:nvPr/>
        </p:nvSpPr>
        <p:spPr>
          <a:xfrm>
            <a:off x="2717701" y="2071158"/>
            <a:ext cx="6344700" cy="3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genauso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wirksam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Dosierungen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sogar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besser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also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CAI-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Therapie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vorzuziehen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Keineswegs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dem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ukom-Lehrbuch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„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Patienten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vorbehalten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aufgrund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stark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erhöhten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Augeninnendrucks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hohes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Risiko für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Sehverlust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besteht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Warum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Zurückhaltung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ihrer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CAIs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Gegensatz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topischen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Alternative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umfangreiche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potenziell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schwerwiegende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systemische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Nebenwirkungen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haben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darunter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Gastrointestinale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Probleme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unter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anderem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Anorexie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Durchfall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Gewichtsverlust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Wachstumsverzögerung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metabolische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Azidose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Gibt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Kontraindikationen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für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Natürlich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Sulfonamidallergie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 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Bei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Patienten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Sichelzellanämie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Vorsicht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geboten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kann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Krise </a:t>
            </a:r>
            <a:r>
              <a:rPr lang="en-US" sz="12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auslösen</a:t>
            </a:r>
            <a:r>
              <a:rPr lang="en-US" sz="12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)…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20608</Words>
  <Application>Microsoft Macintosh PowerPoint</Application>
  <PresentationFormat>On-screen Show (4:3)</PresentationFormat>
  <Paragraphs>4292</Paragraphs>
  <Slides>244</Slides>
  <Notes>244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244</vt:i4>
      </vt:variant>
    </vt:vector>
  </HeadingPairs>
  <TitlesOfParts>
    <vt:vector size="249" baseType="lpstr">
      <vt:lpstr>Arial</vt:lpstr>
      <vt:lpstr>Calibri</vt:lpstr>
      <vt:lpstr>Caveat</vt:lpstr>
      <vt:lpstr>Noto Sans Symbols</vt:lpstr>
      <vt:lpstr>Network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Steven B. Flynn</dc:creator>
  <cp:lastModifiedBy>Assaf Abdelrahman</cp:lastModifiedBy>
  <cp:revision>1</cp:revision>
  <dcterms:created xsi:type="dcterms:W3CDTF">2008-09-06T17:00:28Z</dcterms:created>
  <dcterms:modified xsi:type="dcterms:W3CDTF">2026-08-17T12:36:18Z</dcterms:modified>
</cp:coreProperties>
</file>